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6.xml" ContentType="application/vnd.openxmlformats-officedocument.theme+xml"/>
  <Override PartName="/ppt/slideLayouts/slideLayout2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680" r:id="rId3"/>
    <p:sldMasterId id="2147483650" r:id="rId4"/>
    <p:sldMasterId id="2147483660" r:id="rId5"/>
    <p:sldMasterId id="2147483669" r:id="rId6"/>
    <p:sldMasterId id="2147483676" r:id="rId7"/>
  </p:sldMasterIdLst>
  <p:notesMasterIdLst>
    <p:notesMasterId r:id="rId50"/>
  </p:notesMasterIdLst>
  <p:handoutMasterIdLst>
    <p:handoutMasterId r:id="rId51"/>
  </p:handoutMasterIdLst>
  <p:sldIdLst>
    <p:sldId id="258" r:id="rId8"/>
    <p:sldId id="319" r:id="rId9"/>
    <p:sldId id="260" r:id="rId10"/>
    <p:sldId id="336" r:id="rId11"/>
    <p:sldId id="521" r:id="rId12"/>
    <p:sldId id="559" r:id="rId13"/>
    <p:sldId id="541" r:id="rId14"/>
    <p:sldId id="540" r:id="rId15"/>
    <p:sldId id="569" r:id="rId16"/>
    <p:sldId id="545" r:id="rId17"/>
    <p:sldId id="543" r:id="rId18"/>
    <p:sldId id="546" r:id="rId19"/>
    <p:sldId id="547" r:id="rId20"/>
    <p:sldId id="522" r:id="rId21"/>
    <p:sldId id="552" r:id="rId22"/>
    <p:sldId id="548" r:id="rId23"/>
    <p:sldId id="560" r:id="rId24"/>
    <p:sldId id="549" r:id="rId25"/>
    <p:sldId id="550" r:id="rId26"/>
    <p:sldId id="553" r:id="rId27"/>
    <p:sldId id="520" r:id="rId28"/>
    <p:sldId id="455" r:id="rId29"/>
    <p:sldId id="517" r:id="rId30"/>
    <p:sldId id="554" r:id="rId31"/>
    <p:sldId id="555" r:id="rId32"/>
    <p:sldId id="556" r:id="rId33"/>
    <p:sldId id="557" r:id="rId34"/>
    <p:sldId id="558" r:id="rId35"/>
    <p:sldId id="519" r:id="rId36"/>
    <p:sldId id="561" r:id="rId37"/>
    <p:sldId id="562" r:id="rId38"/>
    <p:sldId id="563" r:id="rId39"/>
    <p:sldId id="564" r:id="rId40"/>
    <p:sldId id="565" r:id="rId41"/>
    <p:sldId id="566" r:id="rId42"/>
    <p:sldId id="501" r:id="rId43"/>
    <p:sldId id="533" r:id="rId44"/>
    <p:sldId id="567" r:id="rId45"/>
    <p:sldId id="539" r:id="rId46"/>
    <p:sldId id="568" r:id="rId47"/>
    <p:sldId id="504" r:id="rId48"/>
    <p:sldId id="304" r:id="rId49"/>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A30C33"/>
    <a:srgbClr val="790A24"/>
    <a:srgbClr val="8080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08"/>
    <p:restoredTop sz="87459"/>
  </p:normalViewPr>
  <p:slideViewPr>
    <p:cSldViewPr showGuides="1">
      <p:cViewPr>
        <p:scale>
          <a:sx n="87" d="100"/>
          <a:sy n="87" d="100"/>
        </p:scale>
        <p:origin x="712" y="19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0D01C4-1BE0-054B-83F3-276CCAD7D7F0}"/>
              </a:ext>
            </a:extLst>
          </p:cNvPr>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06A407A-BFCD-3941-B0C8-F8D3DB1973A8}"/>
              </a:ext>
            </a:extLst>
          </p:cNvPr>
          <p:cNvSpPr>
            <a:spLocks noGrp="1"/>
          </p:cNvSpPr>
          <p:nvPr>
            <p:ph type="dt" sz="quarter" idx="1"/>
          </p:nvPr>
        </p:nvSpPr>
        <p:spPr>
          <a:xfrm>
            <a:off x="5179484" y="1"/>
            <a:ext cx="3962400" cy="344091"/>
          </a:xfrm>
          <a:prstGeom prst="rect">
            <a:avLst/>
          </a:prstGeom>
        </p:spPr>
        <p:txBody>
          <a:bodyPr vert="horz" lIns="91440" tIns="45720" rIns="91440" bIns="45720" rtlCol="0"/>
          <a:lstStyle>
            <a:lvl1pPr algn="r">
              <a:defRPr sz="1200"/>
            </a:lvl1pPr>
          </a:lstStyle>
          <a:p>
            <a:fld id="{E129A191-CAF5-5840-9B64-C7ED1A618514}" type="datetimeFigureOut">
              <a:rPr lang="en-US" smtClean="0"/>
              <a:t>9/20/26</a:t>
            </a:fld>
            <a:endParaRPr lang="en-US"/>
          </a:p>
        </p:txBody>
      </p:sp>
      <p:sp>
        <p:nvSpPr>
          <p:cNvPr id="4" name="Footer Placeholder 3">
            <a:extLst>
              <a:ext uri="{FF2B5EF4-FFF2-40B4-BE49-F238E27FC236}">
                <a16:creationId xmlns:a16="http://schemas.microsoft.com/office/drawing/2014/main" id="{DCF23067-C577-C94A-B54C-931FB41EF6DD}"/>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C01AE3C-B143-FD4B-9C19-585FB842F6CF}"/>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D4B89757-37C2-B04E-9CFE-0DF8C95B7724}" type="slidenum">
              <a:rPr lang="en-US" smtClean="0"/>
              <a:t>‹#›</a:t>
            </a:fld>
            <a:endParaRPr lang="en-US"/>
          </a:p>
        </p:txBody>
      </p:sp>
    </p:spTree>
    <p:extLst>
      <p:ext uri="{BB962C8B-B14F-4D97-AF65-F5344CB8AC3E}">
        <p14:creationId xmlns:p14="http://schemas.microsoft.com/office/powerpoint/2010/main" val="2686823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D2BB32BD-2CA7-4C2E-A2AF-1D86625FFA06}" type="datetimeFigureOut">
              <a:rPr lang="en-US" smtClean="0"/>
              <a:pPr/>
              <a:t>9/20/26</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37D6C4EB-DE73-41E0-AD04-9F317D671CC6}" type="slidenum">
              <a:rPr lang="en-US" smtClean="0"/>
              <a:pPr/>
              <a:t>‹#›</a:t>
            </a:fld>
            <a:endParaRPr lang="en-US"/>
          </a:p>
        </p:txBody>
      </p:sp>
    </p:spTree>
    <p:extLst>
      <p:ext uri="{BB962C8B-B14F-4D97-AF65-F5344CB8AC3E}">
        <p14:creationId xmlns:p14="http://schemas.microsoft.com/office/powerpoint/2010/main" val="1139861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pmc.ncbi.nlm.nih.gov/articles/PMC11741180/"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en.wikipedia.org/wiki/Quasi-experiment"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D6C4EB-DE73-41E0-AD04-9F317D671CC6}" type="slidenum">
              <a:rPr lang="en-US" smtClean="0"/>
              <a:pPr/>
              <a:t>1</a:t>
            </a:fld>
            <a:endParaRPr lang="en-US"/>
          </a:p>
        </p:txBody>
      </p:sp>
    </p:spTree>
    <p:extLst>
      <p:ext uri="{BB962C8B-B14F-4D97-AF65-F5344CB8AC3E}">
        <p14:creationId xmlns:p14="http://schemas.microsoft.com/office/powerpoint/2010/main" val="314419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D6C4EB-DE73-41E0-AD04-9F317D671CC6}" type="slidenum">
              <a:rPr lang="en-US" smtClean="0"/>
              <a:pPr/>
              <a:t>2</a:t>
            </a:fld>
            <a:endParaRPr lang="en-US"/>
          </a:p>
        </p:txBody>
      </p:sp>
    </p:spTree>
    <p:extLst>
      <p:ext uri="{BB962C8B-B14F-4D97-AF65-F5344CB8AC3E}">
        <p14:creationId xmlns:p14="http://schemas.microsoft.com/office/powerpoint/2010/main" val="1542494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D6C4EB-DE73-41E0-AD04-9F317D671CC6}" type="slidenum">
              <a:rPr lang="en-US" smtClean="0"/>
              <a:pPr/>
              <a:t>3</a:t>
            </a:fld>
            <a:endParaRPr lang="en-US"/>
          </a:p>
        </p:txBody>
      </p:sp>
    </p:spTree>
    <p:extLst>
      <p:ext uri="{BB962C8B-B14F-4D97-AF65-F5344CB8AC3E}">
        <p14:creationId xmlns:p14="http://schemas.microsoft.com/office/powerpoint/2010/main" val="1574233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D6C4EB-DE73-41E0-AD04-9F317D671CC6}" type="slidenum">
              <a:rPr lang="en-US" smtClean="0"/>
              <a:pPr/>
              <a:t>4</a:t>
            </a:fld>
            <a:endParaRPr lang="en-US"/>
          </a:p>
        </p:txBody>
      </p:sp>
    </p:spTree>
    <p:extLst>
      <p:ext uri="{BB962C8B-B14F-4D97-AF65-F5344CB8AC3E}">
        <p14:creationId xmlns:p14="http://schemas.microsoft.com/office/powerpoint/2010/main" val="4146197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sz="2800" dirty="0"/>
              <a:t>From January 2021–June 2025, cannabis detected in 21.0% of all overdose deaths; prevalence was stable over time, despite increasing cannabis use from 2021 to 2024 among adults 26 and older. </a:t>
            </a:r>
          </a:p>
          <a:p>
            <a:pPr lvl="1"/>
            <a:r>
              <a:rPr lang="en-US" sz="2800" dirty="0"/>
              <a:t>% of deaths with cannabis on board highest among those aged 12–17 years and decreased with increasing age.</a:t>
            </a:r>
          </a:p>
          <a:p>
            <a:r>
              <a:rPr lang="en-US" sz="2800" dirty="0"/>
              <a:t>Among those aged 12–17 years, cannabis detected in 42.7% (439) of overdose deaths, despite this age group having the lowest prevalence of self-reported past-year cannabis use and stable or slightly declining prevalence of cannabis use in recent years.</a:t>
            </a:r>
          </a:p>
          <a:p>
            <a:pPr lvl="1"/>
            <a:r>
              <a:rPr lang="en-US" sz="2800" dirty="0"/>
              <a:t>Detection of cannabis decreased from 49.2% in 2021 to 35.9% in 2024 and increased to 44.6% during January–June 2025.</a:t>
            </a:r>
          </a:p>
          <a:p>
            <a:pPr lvl="1"/>
            <a:r>
              <a:rPr lang="en-US" sz="2800" dirty="0"/>
              <a:t>Most adolescent deaths with cannabis detected also involved illegally manufactured fentanyls (88.6%) or stimulants (69.0%).</a:t>
            </a:r>
          </a:p>
          <a:p>
            <a:pPr lvl="1"/>
            <a:endParaRPr lang="en-US" sz="2800" dirty="0"/>
          </a:p>
          <a:p>
            <a:endParaRPr lang="en-US" dirty="0"/>
          </a:p>
        </p:txBody>
      </p:sp>
      <p:sp>
        <p:nvSpPr>
          <p:cNvPr id="4" name="Slide Number Placeholder 3"/>
          <p:cNvSpPr>
            <a:spLocks noGrp="1"/>
          </p:cNvSpPr>
          <p:nvPr>
            <p:ph type="sldNum" sz="quarter" idx="5"/>
          </p:nvPr>
        </p:nvSpPr>
        <p:spPr/>
        <p:txBody>
          <a:bodyPr/>
          <a:lstStyle/>
          <a:p>
            <a:fld id="{37D6C4EB-DE73-41E0-AD04-9F317D671CC6}" type="slidenum">
              <a:rPr lang="en-US" smtClean="0"/>
              <a:pPr/>
              <a:t>5</a:t>
            </a:fld>
            <a:endParaRPr lang="en-US"/>
          </a:p>
        </p:txBody>
      </p:sp>
    </p:spTree>
    <p:extLst>
      <p:ext uri="{BB962C8B-B14F-4D97-AF65-F5344CB8AC3E}">
        <p14:creationId xmlns:p14="http://schemas.microsoft.com/office/powerpoint/2010/main" val="2177630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9E3B3-FABF-074D-1723-B165873BEB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DF223-F80A-3DCF-7502-C2316FEBE1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76DB1F-15C2-01D5-35AB-1CEB075AD714}"/>
              </a:ext>
            </a:extLst>
          </p:cNvPr>
          <p:cNvSpPr>
            <a:spLocks noGrp="1"/>
          </p:cNvSpPr>
          <p:nvPr>
            <p:ph type="body" idx="1"/>
          </p:nvPr>
        </p:nvSpPr>
        <p:spPr/>
        <p:txBody>
          <a:bodyPr>
            <a:normAutofit fontScale="62500" lnSpcReduction="20000"/>
          </a:bodyPr>
          <a:lstStyle/>
          <a:p>
            <a:r>
              <a:rPr lang="en-US" sz="2800" dirty="0"/>
              <a:t>From January 2021–June 2025, cannabis detected in 21.0% of all overdose deaths; prevalence was stable over time, despite increasing cannabis use from 2021 to 2024 among adults 26 and older. </a:t>
            </a:r>
          </a:p>
          <a:p>
            <a:pPr lvl="1"/>
            <a:r>
              <a:rPr lang="en-US" sz="2800" dirty="0"/>
              <a:t>% of deaths with cannabis on board highest among those aged 12–17 years and decreased with increasing age.</a:t>
            </a:r>
          </a:p>
          <a:p>
            <a:r>
              <a:rPr lang="en-US" sz="2800" dirty="0"/>
              <a:t>Among those aged 12–17 years, cannabis detected in 42.7% (439) of overdose deaths, despite this age group having the lowest prevalence of self-reported past-year cannabis use and stable or slightly declining prevalence of cannabis use in recent years.</a:t>
            </a:r>
          </a:p>
          <a:p>
            <a:pPr lvl="1"/>
            <a:r>
              <a:rPr lang="en-US" sz="2800" dirty="0"/>
              <a:t>Detection of cannabis decreased from 49.2% in 2021 to 35.9% in 2024 and increased to 44.6% during January–June 2025.</a:t>
            </a:r>
          </a:p>
          <a:p>
            <a:pPr lvl="1"/>
            <a:r>
              <a:rPr lang="en-US" sz="2800" dirty="0"/>
              <a:t>Most adolescent deaths with cannabis detected also involved illegally manufactured fentanyls (88.6%) or stimulants (69.0%).</a:t>
            </a:r>
          </a:p>
          <a:p>
            <a:pPr lvl="1"/>
            <a:endParaRPr lang="en-US" sz="2800" dirty="0"/>
          </a:p>
          <a:p>
            <a:endParaRPr lang="en-US" dirty="0"/>
          </a:p>
        </p:txBody>
      </p:sp>
      <p:sp>
        <p:nvSpPr>
          <p:cNvPr id="4" name="Slide Number Placeholder 3">
            <a:extLst>
              <a:ext uri="{FF2B5EF4-FFF2-40B4-BE49-F238E27FC236}">
                <a16:creationId xmlns:a16="http://schemas.microsoft.com/office/drawing/2014/main" id="{AAF8AD9E-511E-E129-AD1F-0A49583A01A5}"/>
              </a:ext>
            </a:extLst>
          </p:cNvPr>
          <p:cNvSpPr>
            <a:spLocks noGrp="1"/>
          </p:cNvSpPr>
          <p:nvPr>
            <p:ph type="sldNum" sz="quarter" idx="5"/>
          </p:nvPr>
        </p:nvSpPr>
        <p:spPr/>
        <p:txBody>
          <a:bodyPr/>
          <a:lstStyle/>
          <a:p>
            <a:fld id="{37D6C4EB-DE73-41E0-AD04-9F317D671CC6}" type="slidenum">
              <a:rPr lang="en-US" smtClean="0"/>
              <a:pPr/>
              <a:t>6</a:t>
            </a:fld>
            <a:endParaRPr lang="en-US"/>
          </a:p>
        </p:txBody>
      </p:sp>
    </p:spTree>
    <p:extLst>
      <p:ext uri="{BB962C8B-B14F-4D97-AF65-F5344CB8AC3E}">
        <p14:creationId xmlns:p14="http://schemas.microsoft.com/office/powerpoint/2010/main" val="1458192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36E14-CD99-65CF-20FB-AE51ED73F7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ACDFD-D306-7AAE-8736-3A06301B1A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B98613-E674-5D66-987C-849F7A82D4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38381C-E2CE-4C0C-27F0-FF2BBFE5A152}"/>
              </a:ext>
            </a:extLst>
          </p:cNvPr>
          <p:cNvSpPr>
            <a:spLocks noGrp="1"/>
          </p:cNvSpPr>
          <p:nvPr>
            <p:ph type="sldNum" sz="quarter" idx="5"/>
          </p:nvPr>
        </p:nvSpPr>
        <p:spPr/>
        <p:txBody>
          <a:bodyPr/>
          <a:lstStyle/>
          <a:p>
            <a:fld id="{37D6C4EB-DE73-41E0-AD04-9F317D671CC6}" type="slidenum">
              <a:rPr lang="en-US" smtClean="0"/>
              <a:pPr/>
              <a:t>7</a:t>
            </a:fld>
            <a:endParaRPr lang="en-US"/>
          </a:p>
        </p:txBody>
      </p:sp>
    </p:spTree>
    <p:extLst>
      <p:ext uri="{BB962C8B-B14F-4D97-AF65-F5344CB8AC3E}">
        <p14:creationId xmlns:p14="http://schemas.microsoft.com/office/powerpoint/2010/main" val="4019337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D6C4EB-DE73-41E0-AD04-9F317D671CC6}" type="slidenum">
              <a:rPr lang="en-US" smtClean="0"/>
              <a:pPr/>
              <a:t>8</a:t>
            </a:fld>
            <a:endParaRPr lang="en-US"/>
          </a:p>
        </p:txBody>
      </p:sp>
    </p:spTree>
    <p:extLst>
      <p:ext uri="{BB962C8B-B14F-4D97-AF65-F5344CB8AC3E}">
        <p14:creationId xmlns:p14="http://schemas.microsoft.com/office/powerpoint/2010/main" val="3222889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EFF21-8D18-EFB5-753B-2DF66CF5B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86928-E3D7-7723-27E0-E067251F1B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7CA89-144E-2808-B8B9-64D131F480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14A2B8-2F4B-9D71-E50D-91ACCF494DBA}"/>
              </a:ext>
            </a:extLst>
          </p:cNvPr>
          <p:cNvSpPr>
            <a:spLocks noGrp="1"/>
          </p:cNvSpPr>
          <p:nvPr>
            <p:ph type="sldNum" sz="quarter" idx="5"/>
          </p:nvPr>
        </p:nvSpPr>
        <p:spPr/>
        <p:txBody>
          <a:bodyPr/>
          <a:lstStyle/>
          <a:p>
            <a:fld id="{37D6C4EB-DE73-41E0-AD04-9F317D671CC6}" type="slidenum">
              <a:rPr lang="en-US" smtClean="0"/>
              <a:pPr/>
              <a:t>9</a:t>
            </a:fld>
            <a:endParaRPr lang="en-US"/>
          </a:p>
        </p:txBody>
      </p:sp>
    </p:spTree>
    <p:extLst>
      <p:ext uri="{BB962C8B-B14F-4D97-AF65-F5344CB8AC3E}">
        <p14:creationId xmlns:p14="http://schemas.microsoft.com/office/powerpoint/2010/main" val="4135684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C26AF-6535-D02D-E40C-74842BC2D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FBDCE-38D5-8E80-9D5D-796BAE1C80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6E2709-B1DE-593B-9C9F-D7212596E3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5593E8-0AAC-1AE0-70B0-5664609E16FE}"/>
              </a:ext>
            </a:extLst>
          </p:cNvPr>
          <p:cNvSpPr>
            <a:spLocks noGrp="1"/>
          </p:cNvSpPr>
          <p:nvPr>
            <p:ph type="sldNum" sz="quarter" idx="5"/>
          </p:nvPr>
        </p:nvSpPr>
        <p:spPr/>
        <p:txBody>
          <a:bodyPr/>
          <a:lstStyle/>
          <a:p>
            <a:fld id="{37D6C4EB-DE73-41E0-AD04-9F317D671CC6}" type="slidenum">
              <a:rPr lang="en-US" smtClean="0"/>
              <a:pPr/>
              <a:t>10</a:t>
            </a:fld>
            <a:endParaRPr lang="en-US"/>
          </a:p>
        </p:txBody>
      </p:sp>
    </p:spTree>
    <p:extLst>
      <p:ext uri="{BB962C8B-B14F-4D97-AF65-F5344CB8AC3E}">
        <p14:creationId xmlns:p14="http://schemas.microsoft.com/office/powerpoint/2010/main" val="3292449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9128F-533A-3E6C-BA6F-A5949E2D40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797802-936A-B0B3-7DB9-45B3D7A3A0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CED726-FF76-C0F5-7572-BF4BED94E1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CFAA6B-D097-D2DC-66B0-C8EF924FC762}"/>
              </a:ext>
            </a:extLst>
          </p:cNvPr>
          <p:cNvSpPr>
            <a:spLocks noGrp="1"/>
          </p:cNvSpPr>
          <p:nvPr>
            <p:ph type="sldNum" sz="quarter" idx="5"/>
          </p:nvPr>
        </p:nvSpPr>
        <p:spPr/>
        <p:txBody>
          <a:bodyPr/>
          <a:lstStyle/>
          <a:p>
            <a:fld id="{37D6C4EB-DE73-41E0-AD04-9F317D671CC6}" type="slidenum">
              <a:rPr lang="en-US" smtClean="0"/>
              <a:pPr/>
              <a:t>11</a:t>
            </a:fld>
            <a:endParaRPr lang="en-US"/>
          </a:p>
        </p:txBody>
      </p:sp>
    </p:spTree>
    <p:extLst>
      <p:ext uri="{BB962C8B-B14F-4D97-AF65-F5344CB8AC3E}">
        <p14:creationId xmlns:p14="http://schemas.microsoft.com/office/powerpoint/2010/main" val="3552518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360DB-2F39-17FA-D32B-528DF11A7F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773042-4A8D-4DA0-5BC6-94DB164C9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CD468A-A467-8C08-12E8-18BF4B6C6D1F}"/>
              </a:ext>
            </a:extLst>
          </p:cNvPr>
          <p:cNvSpPr>
            <a:spLocks noGrp="1"/>
          </p:cNvSpPr>
          <p:nvPr>
            <p:ph type="body" idx="1"/>
          </p:nvPr>
        </p:nvSpPr>
        <p:spPr/>
        <p:txBody>
          <a:bodyPr/>
          <a:lstStyle/>
          <a:p>
            <a:r>
              <a:rPr lang="en-US" sz="1200" dirty="0"/>
              <a:t>While most parents with strict vaping bans maintained them over time, almost one in seven households relaxed their strict policy against e-cigarette use in the home, with most doing so within 1-2 years.</a:t>
            </a:r>
          </a:p>
          <a:p>
            <a:r>
              <a:rPr lang="en-US" sz="1200" dirty="0"/>
              <a:t>Parents can delay and possibly deter adolescent nicotine uptake with consistent norms and home rules.</a:t>
            </a:r>
          </a:p>
          <a:p>
            <a:r>
              <a:rPr lang="en-US" sz="1200" dirty="0"/>
              <a:t>Well-child check-ups with medical providers are a significant and underutilized opportunity to support families by reinforcing the value of a vape-free home.</a:t>
            </a:r>
            <a:endParaRPr lang="en-US" sz="1200" i="1" dirty="0"/>
          </a:p>
          <a:p>
            <a:endParaRPr lang="en-US" dirty="0"/>
          </a:p>
        </p:txBody>
      </p:sp>
      <p:sp>
        <p:nvSpPr>
          <p:cNvPr id="4" name="Slide Number Placeholder 3">
            <a:extLst>
              <a:ext uri="{FF2B5EF4-FFF2-40B4-BE49-F238E27FC236}">
                <a16:creationId xmlns:a16="http://schemas.microsoft.com/office/drawing/2014/main" id="{CFF082F2-FBC4-8A52-57A6-2B9D216D35EC}"/>
              </a:ext>
            </a:extLst>
          </p:cNvPr>
          <p:cNvSpPr>
            <a:spLocks noGrp="1"/>
          </p:cNvSpPr>
          <p:nvPr>
            <p:ph type="sldNum" sz="quarter" idx="5"/>
          </p:nvPr>
        </p:nvSpPr>
        <p:spPr/>
        <p:txBody>
          <a:bodyPr/>
          <a:lstStyle/>
          <a:p>
            <a:fld id="{37D6C4EB-DE73-41E0-AD04-9F317D671CC6}" type="slidenum">
              <a:rPr lang="en-US" smtClean="0"/>
              <a:pPr/>
              <a:t>12</a:t>
            </a:fld>
            <a:endParaRPr lang="en-US"/>
          </a:p>
        </p:txBody>
      </p:sp>
    </p:spTree>
    <p:extLst>
      <p:ext uri="{BB962C8B-B14F-4D97-AF65-F5344CB8AC3E}">
        <p14:creationId xmlns:p14="http://schemas.microsoft.com/office/powerpoint/2010/main" val="3137139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23569-FE87-7A8B-23D1-6F3C927009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11BB0B-EE63-1C77-C106-A5B4186A94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DB0682-58EC-E1DF-FFFC-038C4F5D46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11344A-9269-54A9-12B5-985DA154D03C}"/>
              </a:ext>
            </a:extLst>
          </p:cNvPr>
          <p:cNvSpPr>
            <a:spLocks noGrp="1"/>
          </p:cNvSpPr>
          <p:nvPr>
            <p:ph type="sldNum" sz="quarter" idx="5"/>
          </p:nvPr>
        </p:nvSpPr>
        <p:spPr/>
        <p:txBody>
          <a:bodyPr/>
          <a:lstStyle/>
          <a:p>
            <a:fld id="{37D6C4EB-DE73-41E0-AD04-9F317D671CC6}" type="slidenum">
              <a:rPr lang="en-US" smtClean="0"/>
              <a:pPr/>
              <a:t>13</a:t>
            </a:fld>
            <a:endParaRPr lang="en-US"/>
          </a:p>
        </p:txBody>
      </p:sp>
    </p:spTree>
    <p:extLst>
      <p:ext uri="{BB962C8B-B14F-4D97-AF65-F5344CB8AC3E}">
        <p14:creationId xmlns:p14="http://schemas.microsoft.com/office/powerpoint/2010/main" val="2294991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including watching television shows and using social media, </a:t>
            </a:r>
            <a:endParaRPr lang="en-US" dirty="0"/>
          </a:p>
        </p:txBody>
      </p:sp>
      <p:sp>
        <p:nvSpPr>
          <p:cNvPr id="4" name="Slide Number Placeholder 3"/>
          <p:cNvSpPr>
            <a:spLocks noGrp="1"/>
          </p:cNvSpPr>
          <p:nvPr>
            <p:ph type="sldNum" sz="quarter" idx="5"/>
          </p:nvPr>
        </p:nvSpPr>
        <p:spPr/>
        <p:txBody>
          <a:bodyPr/>
          <a:lstStyle/>
          <a:p>
            <a:fld id="{37D6C4EB-DE73-41E0-AD04-9F317D671CC6}" type="slidenum">
              <a:rPr lang="en-US" smtClean="0"/>
              <a:pPr/>
              <a:t>14</a:t>
            </a:fld>
            <a:endParaRPr lang="en-US"/>
          </a:p>
        </p:txBody>
      </p:sp>
    </p:spTree>
    <p:extLst>
      <p:ext uri="{BB962C8B-B14F-4D97-AF65-F5344CB8AC3E}">
        <p14:creationId xmlns:p14="http://schemas.microsoft.com/office/powerpoint/2010/main" val="712574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96B49-B6DE-27AD-F6A8-8D78D63DC6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1D6DD7-7927-6BA5-B414-DC79901B73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7B9A6-2A79-DD02-E216-87F6820407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136E0E-0581-0469-2CBE-BB785FFF852C}"/>
              </a:ext>
            </a:extLst>
          </p:cNvPr>
          <p:cNvSpPr>
            <a:spLocks noGrp="1"/>
          </p:cNvSpPr>
          <p:nvPr>
            <p:ph type="sldNum" sz="quarter" idx="5"/>
          </p:nvPr>
        </p:nvSpPr>
        <p:spPr/>
        <p:txBody>
          <a:bodyPr/>
          <a:lstStyle/>
          <a:p>
            <a:fld id="{37D6C4EB-DE73-41E0-AD04-9F317D671CC6}" type="slidenum">
              <a:rPr lang="en-US" smtClean="0"/>
              <a:pPr/>
              <a:t>15</a:t>
            </a:fld>
            <a:endParaRPr lang="en-US"/>
          </a:p>
        </p:txBody>
      </p:sp>
    </p:spTree>
    <p:extLst>
      <p:ext uri="{BB962C8B-B14F-4D97-AF65-F5344CB8AC3E}">
        <p14:creationId xmlns:p14="http://schemas.microsoft.com/office/powerpoint/2010/main" val="2792069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A868F-2ECC-43F2-03C6-D469EF51C4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41B16-208E-C272-371E-1370C10E8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D0798-AACE-6C48-588D-22B05BC87E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AC5A35-10C6-5780-3AE8-4656997C3DDF}"/>
              </a:ext>
            </a:extLst>
          </p:cNvPr>
          <p:cNvSpPr>
            <a:spLocks noGrp="1"/>
          </p:cNvSpPr>
          <p:nvPr>
            <p:ph type="sldNum" sz="quarter" idx="5"/>
          </p:nvPr>
        </p:nvSpPr>
        <p:spPr/>
        <p:txBody>
          <a:bodyPr/>
          <a:lstStyle/>
          <a:p>
            <a:fld id="{37D6C4EB-DE73-41E0-AD04-9F317D671CC6}" type="slidenum">
              <a:rPr lang="en-US" smtClean="0"/>
              <a:pPr/>
              <a:t>16</a:t>
            </a:fld>
            <a:endParaRPr lang="en-US"/>
          </a:p>
        </p:txBody>
      </p:sp>
    </p:spTree>
    <p:extLst>
      <p:ext uri="{BB962C8B-B14F-4D97-AF65-F5344CB8AC3E}">
        <p14:creationId xmlns:p14="http://schemas.microsoft.com/office/powerpoint/2010/main" val="2815289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C8AD8-917F-115B-CCFA-54BAC6F0D0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314A-12B3-D4B8-7C51-69950A87AF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2E83E0-99D0-55E6-4971-CA775ABCE2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2CE264-275F-EAE3-9C84-E8B99676D3AA}"/>
              </a:ext>
            </a:extLst>
          </p:cNvPr>
          <p:cNvSpPr>
            <a:spLocks noGrp="1"/>
          </p:cNvSpPr>
          <p:nvPr>
            <p:ph type="sldNum" sz="quarter" idx="5"/>
          </p:nvPr>
        </p:nvSpPr>
        <p:spPr/>
        <p:txBody>
          <a:bodyPr/>
          <a:lstStyle/>
          <a:p>
            <a:fld id="{37D6C4EB-DE73-41E0-AD04-9F317D671CC6}" type="slidenum">
              <a:rPr lang="en-US" smtClean="0"/>
              <a:pPr/>
              <a:t>17</a:t>
            </a:fld>
            <a:endParaRPr lang="en-US"/>
          </a:p>
        </p:txBody>
      </p:sp>
    </p:spTree>
    <p:extLst>
      <p:ext uri="{BB962C8B-B14F-4D97-AF65-F5344CB8AC3E}">
        <p14:creationId xmlns:p14="http://schemas.microsoft.com/office/powerpoint/2010/main" val="1152963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15B15-5F2F-64E2-2D52-DE7336A24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324E9-713E-F617-31BF-134D0255B8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1957F-33E9-900C-FAC7-1622958AC1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25980C-F3F1-BED9-E227-811BA5440264}"/>
              </a:ext>
            </a:extLst>
          </p:cNvPr>
          <p:cNvSpPr>
            <a:spLocks noGrp="1"/>
          </p:cNvSpPr>
          <p:nvPr>
            <p:ph type="sldNum" sz="quarter" idx="5"/>
          </p:nvPr>
        </p:nvSpPr>
        <p:spPr/>
        <p:txBody>
          <a:bodyPr/>
          <a:lstStyle/>
          <a:p>
            <a:fld id="{37D6C4EB-DE73-41E0-AD04-9F317D671CC6}" type="slidenum">
              <a:rPr lang="en-US" smtClean="0"/>
              <a:pPr/>
              <a:t>18</a:t>
            </a:fld>
            <a:endParaRPr lang="en-US"/>
          </a:p>
        </p:txBody>
      </p:sp>
    </p:spTree>
    <p:extLst>
      <p:ext uri="{BB962C8B-B14F-4D97-AF65-F5344CB8AC3E}">
        <p14:creationId xmlns:p14="http://schemas.microsoft.com/office/powerpoint/2010/main" val="872926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05E9D-206A-1E59-E586-881AEC628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D8C9E-1F11-6E91-93CF-35252E76A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C076FB-0382-9C40-0E4D-24D56D086162}"/>
              </a:ext>
            </a:extLst>
          </p:cNvPr>
          <p:cNvSpPr>
            <a:spLocks noGrp="1"/>
          </p:cNvSpPr>
          <p:nvPr>
            <p:ph type="body" idx="1"/>
          </p:nvPr>
        </p:nvSpPr>
        <p:spPr/>
        <p:txBody>
          <a:bodyPr/>
          <a:lstStyle/>
          <a:p>
            <a:r>
              <a:rPr lang="en-US" sz="1200" dirty="0"/>
              <a:t>(e. g., supporting youth autonomy and monitoring media use without imposing overly restrictive limits) </a:t>
            </a:r>
            <a:endParaRPr lang="en-US" dirty="0"/>
          </a:p>
        </p:txBody>
      </p:sp>
      <p:sp>
        <p:nvSpPr>
          <p:cNvPr id="4" name="Slide Number Placeholder 3">
            <a:extLst>
              <a:ext uri="{FF2B5EF4-FFF2-40B4-BE49-F238E27FC236}">
                <a16:creationId xmlns:a16="http://schemas.microsoft.com/office/drawing/2014/main" id="{BDB43BD5-BDF2-C467-141B-B547DE4C934B}"/>
              </a:ext>
            </a:extLst>
          </p:cNvPr>
          <p:cNvSpPr>
            <a:spLocks noGrp="1"/>
          </p:cNvSpPr>
          <p:nvPr>
            <p:ph type="sldNum" sz="quarter" idx="5"/>
          </p:nvPr>
        </p:nvSpPr>
        <p:spPr/>
        <p:txBody>
          <a:bodyPr/>
          <a:lstStyle/>
          <a:p>
            <a:fld id="{37D6C4EB-DE73-41E0-AD04-9F317D671CC6}" type="slidenum">
              <a:rPr lang="en-US" smtClean="0"/>
              <a:pPr/>
              <a:t>19</a:t>
            </a:fld>
            <a:endParaRPr lang="en-US"/>
          </a:p>
        </p:txBody>
      </p:sp>
    </p:spTree>
    <p:extLst>
      <p:ext uri="{BB962C8B-B14F-4D97-AF65-F5344CB8AC3E}">
        <p14:creationId xmlns:p14="http://schemas.microsoft.com/office/powerpoint/2010/main" val="3392009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E4AEE-F176-99AB-598A-DDA3FAD50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3B2CD-4F10-BF1A-29A4-5257B067AA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0C8FE-D600-1C84-671B-00D44CCE6653}"/>
              </a:ext>
            </a:extLst>
          </p:cNvPr>
          <p:cNvSpPr>
            <a:spLocks noGrp="1"/>
          </p:cNvSpPr>
          <p:nvPr>
            <p:ph type="body" idx="1"/>
          </p:nvPr>
        </p:nvSpPr>
        <p:spPr/>
        <p:txBody>
          <a:bodyPr/>
          <a:lstStyle/>
          <a:p>
            <a:r>
              <a:rPr lang="en-US" sz="1200" dirty="0"/>
              <a:t>(e. g., supporting youth autonomy and monitoring media use without imposing overly restrictive limits) </a:t>
            </a:r>
            <a:endParaRPr lang="en-US" dirty="0"/>
          </a:p>
        </p:txBody>
      </p:sp>
      <p:sp>
        <p:nvSpPr>
          <p:cNvPr id="4" name="Slide Number Placeholder 3">
            <a:extLst>
              <a:ext uri="{FF2B5EF4-FFF2-40B4-BE49-F238E27FC236}">
                <a16:creationId xmlns:a16="http://schemas.microsoft.com/office/drawing/2014/main" id="{B3B38D0A-B3D3-5842-8D5D-8CB5C23C1644}"/>
              </a:ext>
            </a:extLst>
          </p:cNvPr>
          <p:cNvSpPr>
            <a:spLocks noGrp="1"/>
          </p:cNvSpPr>
          <p:nvPr>
            <p:ph type="sldNum" sz="quarter" idx="5"/>
          </p:nvPr>
        </p:nvSpPr>
        <p:spPr/>
        <p:txBody>
          <a:bodyPr/>
          <a:lstStyle/>
          <a:p>
            <a:fld id="{37D6C4EB-DE73-41E0-AD04-9F317D671CC6}" type="slidenum">
              <a:rPr lang="en-US" smtClean="0"/>
              <a:pPr/>
              <a:t>20</a:t>
            </a:fld>
            <a:endParaRPr lang="en-US"/>
          </a:p>
        </p:txBody>
      </p:sp>
    </p:spTree>
    <p:extLst>
      <p:ext uri="{BB962C8B-B14F-4D97-AF65-F5344CB8AC3E}">
        <p14:creationId xmlns:p14="http://schemas.microsoft.com/office/powerpoint/2010/main" val="3759822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FECD4-3B9E-90A0-1278-0BECBDAE7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AA35C-90EF-8A1D-1BD7-7AA9A16B6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746F60-17C0-2401-8361-F8B724D738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7DCE04-4D47-1671-9163-63CA6E92CCAD}"/>
              </a:ext>
            </a:extLst>
          </p:cNvPr>
          <p:cNvSpPr>
            <a:spLocks noGrp="1"/>
          </p:cNvSpPr>
          <p:nvPr>
            <p:ph type="sldNum" sz="quarter" idx="5"/>
          </p:nvPr>
        </p:nvSpPr>
        <p:spPr/>
        <p:txBody>
          <a:bodyPr/>
          <a:lstStyle/>
          <a:p>
            <a:fld id="{37D6C4EB-DE73-41E0-AD04-9F317D671CC6}" type="slidenum">
              <a:rPr lang="en-US" smtClean="0"/>
              <a:pPr/>
              <a:t>21</a:t>
            </a:fld>
            <a:endParaRPr lang="en-US"/>
          </a:p>
        </p:txBody>
      </p:sp>
    </p:spTree>
    <p:extLst>
      <p:ext uri="{BB962C8B-B14F-4D97-AF65-F5344CB8AC3E}">
        <p14:creationId xmlns:p14="http://schemas.microsoft.com/office/powerpoint/2010/main" val="164115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80C61-D8E5-17D5-22AA-7DF3A9B57C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ED4792-28A8-BA58-0E76-9EB253ED7E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EE3FC-FF73-498D-EDE9-B9036529E7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8E1917-EF24-2AA4-E4D8-C4C3CF0420E1}"/>
              </a:ext>
            </a:extLst>
          </p:cNvPr>
          <p:cNvSpPr>
            <a:spLocks noGrp="1"/>
          </p:cNvSpPr>
          <p:nvPr>
            <p:ph type="sldNum" sz="quarter" idx="5"/>
          </p:nvPr>
        </p:nvSpPr>
        <p:spPr/>
        <p:txBody>
          <a:bodyPr/>
          <a:lstStyle/>
          <a:p>
            <a:fld id="{37D6C4EB-DE73-41E0-AD04-9F317D671CC6}" type="slidenum">
              <a:rPr lang="en-US" smtClean="0"/>
              <a:pPr/>
              <a:t>22</a:t>
            </a:fld>
            <a:endParaRPr lang="en-US"/>
          </a:p>
        </p:txBody>
      </p:sp>
    </p:spTree>
    <p:extLst>
      <p:ext uri="{BB962C8B-B14F-4D97-AF65-F5344CB8AC3E}">
        <p14:creationId xmlns:p14="http://schemas.microsoft.com/office/powerpoint/2010/main" val="1743695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E2E09-6F52-EB38-8A7F-BB874FFB20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6C2F4-2241-B203-88A7-B9BC16156F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EAEF54-DB43-2C17-C198-9624495D0C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DDE789-EB8D-FD44-2D9D-72FBB8FE4D8C}"/>
              </a:ext>
            </a:extLst>
          </p:cNvPr>
          <p:cNvSpPr>
            <a:spLocks noGrp="1"/>
          </p:cNvSpPr>
          <p:nvPr>
            <p:ph type="sldNum" sz="quarter" idx="5"/>
          </p:nvPr>
        </p:nvSpPr>
        <p:spPr/>
        <p:txBody>
          <a:bodyPr/>
          <a:lstStyle/>
          <a:p>
            <a:fld id="{37D6C4EB-DE73-41E0-AD04-9F317D671CC6}" type="slidenum">
              <a:rPr lang="en-US" smtClean="0"/>
              <a:pPr/>
              <a:t>23</a:t>
            </a:fld>
            <a:endParaRPr lang="en-US"/>
          </a:p>
        </p:txBody>
      </p:sp>
    </p:spTree>
    <p:extLst>
      <p:ext uri="{BB962C8B-B14F-4D97-AF65-F5344CB8AC3E}">
        <p14:creationId xmlns:p14="http://schemas.microsoft.com/office/powerpoint/2010/main" val="19933743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fidelity measures but appeared to have an immediate effect.</a:t>
            </a:r>
          </a:p>
          <a:p>
            <a:r>
              <a:rPr lang="en-US" dirty="0"/>
              <a:t>No comparator</a:t>
            </a:r>
          </a:p>
          <a:p>
            <a:pPr marL="0" indent="0">
              <a:buNone/>
            </a:pPr>
            <a:r>
              <a:rPr lang="en-US" altLang="en-US" sz="1200" b="1" i="1" dirty="0">
                <a:solidFill>
                  <a:srgbClr val="333333"/>
                </a:solidFill>
                <a:latin typeface="+mn-lt"/>
              </a:rPr>
              <a:t>Uncontrolled trial:</a:t>
            </a:r>
            <a:r>
              <a:rPr lang="en-US" altLang="en-US" sz="1200" b="1" i="1" dirty="0">
                <a:solidFill>
                  <a:srgbClr val="2537C6"/>
                </a:solidFill>
                <a:latin typeface="+mn-lt"/>
              </a:rPr>
              <a:t> </a:t>
            </a:r>
            <a:r>
              <a:rPr lang="en-US" sz="1200" dirty="0">
                <a:latin typeface="+mn-lt"/>
              </a:rPr>
              <a:t>6217 students across 25 middle and high schools in West Virginia and Kentucky received the CMB program from 2019 to 2023, primarily to middle school students.</a:t>
            </a:r>
          </a:p>
          <a:p>
            <a:pPr marL="0" indent="0">
              <a:buNone/>
            </a:pPr>
            <a:r>
              <a:rPr lang="en-US" sz="1200" i="1" dirty="0">
                <a:latin typeface="+mn-lt"/>
              </a:rPr>
              <a:t>Results: </a:t>
            </a:r>
          </a:p>
          <a:p>
            <a:r>
              <a:rPr lang="en-US" sz="1200" dirty="0">
                <a:latin typeface="+mn-lt"/>
              </a:rPr>
              <a:t>About </a:t>
            </a:r>
            <a:r>
              <a:rPr lang="en-US" sz="1200" dirty="0">
                <a:solidFill>
                  <a:srgbClr val="790A24"/>
                </a:solidFill>
                <a:latin typeface="+mn-lt"/>
              </a:rPr>
              <a:t>84%</a:t>
            </a:r>
            <a:r>
              <a:rPr lang="en-US" sz="1200" dirty="0">
                <a:latin typeface="+mn-lt"/>
              </a:rPr>
              <a:t> reported being less likely to use e-cigarettes following the program. </a:t>
            </a:r>
          </a:p>
          <a:p>
            <a:r>
              <a:rPr lang="en-US" sz="1200" dirty="0">
                <a:latin typeface="+mn-lt"/>
              </a:rPr>
              <a:t>Significant improvements in e-cigarette knowledge and beliefs on </a:t>
            </a:r>
            <a:r>
              <a:rPr lang="en-US" sz="1200" dirty="0">
                <a:solidFill>
                  <a:srgbClr val="790A24"/>
                </a:solidFill>
                <a:latin typeface="+mn-lt"/>
              </a:rPr>
              <a:t>5</a:t>
            </a:r>
            <a:r>
              <a:rPr lang="en-US" sz="1200" dirty="0">
                <a:latin typeface="+mn-lt"/>
              </a:rPr>
              <a:t> of </a:t>
            </a:r>
            <a:r>
              <a:rPr lang="en-US" sz="1200" dirty="0">
                <a:solidFill>
                  <a:srgbClr val="790A24"/>
                </a:solidFill>
                <a:latin typeface="+mn-lt"/>
              </a:rPr>
              <a:t>8</a:t>
            </a:r>
            <a:r>
              <a:rPr lang="en-US" sz="1200" dirty="0">
                <a:latin typeface="+mn-lt"/>
              </a:rPr>
              <a:t> items, including knowledge composite score (4.15-4.75, P &lt; .001)</a:t>
            </a:r>
          </a:p>
          <a:p>
            <a:r>
              <a:rPr lang="en-US" sz="1200" dirty="0">
                <a:latin typeface="+mn-lt"/>
              </a:rPr>
              <a:t>Decreases in current e-cigarette use (</a:t>
            </a:r>
            <a:r>
              <a:rPr lang="en-US" sz="1200" dirty="0">
                <a:solidFill>
                  <a:srgbClr val="790A24"/>
                </a:solidFill>
                <a:latin typeface="+mn-lt"/>
              </a:rPr>
              <a:t>5.1%</a:t>
            </a:r>
            <a:r>
              <a:rPr lang="en-US" sz="1200" dirty="0">
                <a:latin typeface="+mn-lt"/>
              </a:rPr>
              <a:t> to </a:t>
            </a:r>
            <a:r>
              <a:rPr lang="en-US" sz="1200" dirty="0">
                <a:solidFill>
                  <a:srgbClr val="790A24"/>
                </a:solidFill>
                <a:latin typeface="+mn-lt"/>
              </a:rPr>
              <a:t>4.4%</a:t>
            </a:r>
            <a:r>
              <a:rPr lang="en-US" sz="1200" dirty="0">
                <a:latin typeface="+mn-lt"/>
              </a:rPr>
              <a:t>; P = .005) and peer influence (</a:t>
            </a:r>
            <a:r>
              <a:rPr lang="en-US" sz="1200" dirty="0">
                <a:solidFill>
                  <a:srgbClr val="790A24"/>
                </a:solidFill>
                <a:latin typeface="+mn-lt"/>
              </a:rPr>
              <a:t>4.9%</a:t>
            </a:r>
            <a:r>
              <a:rPr lang="en-US" sz="1200" dirty="0">
                <a:latin typeface="+mn-lt"/>
              </a:rPr>
              <a:t> to </a:t>
            </a:r>
            <a:r>
              <a:rPr lang="en-US" sz="1200" dirty="0">
                <a:solidFill>
                  <a:srgbClr val="790A24"/>
                </a:solidFill>
                <a:latin typeface="+mn-lt"/>
              </a:rPr>
              <a:t>4.0%</a:t>
            </a:r>
            <a:r>
              <a:rPr lang="en-US" sz="1200" dirty="0">
                <a:latin typeface="+mn-lt"/>
              </a:rPr>
              <a:t>; P = .025) from pre- to post-test</a:t>
            </a:r>
          </a:p>
          <a:p>
            <a:endParaRPr lang="en-US" dirty="0"/>
          </a:p>
        </p:txBody>
      </p:sp>
      <p:sp>
        <p:nvSpPr>
          <p:cNvPr id="4" name="Slide Number Placeholder 3"/>
          <p:cNvSpPr>
            <a:spLocks noGrp="1"/>
          </p:cNvSpPr>
          <p:nvPr>
            <p:ph type="sldNum" sz="quarter" idx="5"/>
          </p:nvPr>
        </p:nvSpPr>
        <p:spPr/>
        <p:txBody>
          <a:bodyPr/>
          <a:lstStyle/>
          <a:p>
            <a:fld id="{37D6C4EB-DE73-41E0-AD04-9F317D671CC6}" type="slidenum">
              <a:rPr lang="en-US" smtClean="0"/>
              <a:pPr/>
              <a:t>25</a:t>
            </a:fld>
            <a:endParaRPr lang="en-US"/>
          </a:p>
        </p:txBody>
      </p:sp>
    </p:spTree>
    <p:extLst>
      <p:ext uri="{BB962C8B-B14F-4D97-AF65-F5344CB8AC3E}">
        <p14:creationId xmlns:p14="http://schemas.microsoft.com/office/powerpoint/2010/main" val="3496792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6F7A0-55DC-E156-D74E-3D86983ED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AC792-6115-5CFB-3207-077B3C2825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44159-77C5-C7CD-ABB9-ED0BA66811DC}"/>
              </a:ext>
            </a:extLst>
          </p:cNvPr>
          <p:cNvSpPr>
            <a:spLocks noGrp="1"/>
          </p:cNvSpPr>
          <p:nvPr>
            <p:ph type="body" idx="1"/>
          </p:nvPr>
        </p:nvSpPr>
        <p:spPr/>
        <p:txBody>
          <a:bodyPr/>
          <a:lstStyle/>
          <a:p>
            <a:pPr marL="0" indent="0">
              <a:buNone/>
            </a:pPr>
            <a:r>
              <a:rPr lang="en-US" altLang="en-US" sz="1200" b="1" i="1" dirty="0">
                <a:solidFill>
                  <a:srgbClr val="333333"/>
                </a:solidFill>
                <a:latin typeface="+mn-lt"/>
              </a:rPr>
              <a:t>Uncontrolled trial:</a:t>
            </a:r>
            <a:r>
              <a:rPr lang="en-US" altLang="en-US" sz="1200" b="1" i="1" dirty="0">
                <a:solidFill>
                  <a:srgbClr val="2537C6"/>
                </a:solidFill>
                <a:latin typeface="+mn-lt"/>
              </a:rPr>
              <a:t> </a:t>
            </a:r>
            <a:r>
              <a:rPr lang="en-US" sz="1200" dirty="0">
                <a:latin typeface="+mn-lt"/>
              </a:rPr>
              <a:t>10 high schools across Ontario delivered CMB lessons between October 2022 and April 2023. Students completed an online survey before being exposed to CMB and 4-weeks after the lessons. </a:t>
            </a:r>
          </a:p>
          <a:p>
            <a:pPr marL="0" indent="0">
              <a:buNone/>
            </a:pPr>
            <a:r>
              <a:rPr lang="en-US" sz="1200" i="1" dirty="0">
                <a:latin typeface="+mn-lt"/>
              </a:rPr>
              <a:t>Results: </a:t>
            </a:r>
          </a:p>
          <a:p>
            <a:r>
              <a:rPr lang="en-US" sz="1200" dirty="0">
                <a:latin typeface="+mn-lt"/>
              </a:rPr>
              <a:t>Significant increase in average knowledge score from pre- (5.5) to post- (7.5) test. </a:t>
            </a:r>
          </a:p>
          <a:p>
            <a:r>
              <a:rPr lang="en-US" sz="1200" dirty="0">
                <a:latin typeface="+mn-lt"/>
              </a:rPr>
              <a:t>Significantly fewer students thought that most people in high school vape post-test. </a:t>
            </a:r>
          </a:p>
          <a:p>
            <a:r>
              <a:rPr lang="en-US" sz="1200" dirty="0">
                <a:latin typeface="+mn-lt"/>
              </a:rPr>
              <a:t>No significant changes in intentions to vape and pre/post changes were similar for boys and girls. </a:t>
            </a:r>
          </a:p>
          <a:p>
            <a:r>
              <a:rPr lang="en-US" dirty="0"/>
              <a:t>No impact on intentions</a:t>
            </a:r>
          </a:p>
          <a:p>
            <a:r>
              <a:rPr lang="en-US" dirty="0"/>
              <a:t>No comparator</a:t>
            </a:r>
          </a:p>
        </p:txBody>
      </p:sp>
      <p:sp>
        <p:nvSpPr>
          <p:cNvPr id="4" name="Slide Number Placeholder 3">
            <a:extLst>
              <a:ext uri="{FF2B5EF4-FFF2-40B4-BE49-F238E27FC236}">
                <a16:creationId xmlns:a16="http://schemas.microsoft.com/office/drawing/2014/main" id="{8AAB4FEA-0EF8-ECA4-BE70-832C888C7F13}"/>
              </a:ext>
            </a:extLst>
          </p:cNvPr>
          <p:cNvSpPr>
            <a:spLocks noGrp="1"/>
          </p:cNvSpPr>
          <p:nvPr>
            <p:ph type="sldNum" sz="quarter" idx="5"/>
          </p:nvPr>
        </p:nvSpPr>
        <p:spPr/>
        <p:txBody>
          <a:bodyPr/>
          <a:lstStyle/>
          <a:p>
            <a:fld id="{37D6C4EB-DE73-41E0-AD04-9F317D671CC6}" type="slidenum">
              <a:rPr lang="en-US" smtClean="0"/>
              <a:pPr/>
              <a:t>26</a:t>
            </a:fld>
            <a:endParaRPr lang="en-US"/>
          </a:p>
        </p:txBody>
      </p:sp>
    </p:spTree>
    <p:extLst>
      <p:ext uri="{BB962C8B-B14F-4D97-AF65-F5344CB8AC3E}">
        <p14:creationId xmlns:p14="http://schemas.microsoft.com/office/powerpoint/2010/main" val="114464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01EFC-6EE9-B236-30BC-EED57FEB7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29301E-59A8-582E-661D-2793CB98D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5823C2-F278-379E-8964-10DA40F59A64}"/>
              </a:ext>
            </a:extLst>
          </p:cNvPr>
          <p:cNvSpPr>
            <a:spLocks noGrp="1"/>
          </p:cNvSpPr>
          <p:nvPr>
            <p:ph type="body" idx="1"/>
          </p:nvPr>
        </p:nvSpPr>
        <p:spPr/>
        <p:txBody>
          <a:bodyPr/>
          <a:lstStyle/>
          <a:p>
            <a:pPr marL="0" indent="0">
              <a:buNone/>
            </a:pPr>
            <a:r>
              <a:rPr lang="en-US" altLang="en-US" sz="1200" b="1" i="1" dirty="0">
                <a:solidFill>
                  <a:srgbClr val="333333"/>
                </a:solidFill>
                <a:latin typeface="+mn-lt"/>
              </a:rPr>
              <a:t>Uncontrolled trial (poster only):</a:t>
            </a:r>
            <a:r>
              <a:rPr lang="en-US" altLang="en-US" sz="1200" b="1" i="1" dirty="0">
                <a:solidFill>
                  <a:srgbClr val="2537C6"/>
                </a:solidFill>
                <a:latin typeface="+mn-lt"/>
              </a:rPr>
              <a:t> </a:t>
            </a:r>
            <a:r>
              <a:rPr lang="en-US" sz="1200" dirty="0">
                <a:latin typeface="+mn-lt"/>
              </a:rPr>
              <a:t>Practice improvement project in a public high school in middle TN. Delivered CMB (4 lessons) over two days. Pre- and 1-mo post measures</a:t>
            </a:r>
          </a:p>
          <a:p>
            <a:pPr marL="0" indent="0">
              <a:buNone/>
            </a:pPr>
            <a:r>
              <a:rPr lang="en-US" sz="1200" i="1" dirty="0">
                <a:latin typeface="+mn-lt"/>
              </a:rPr>
              <a:t>Results: </a:t>
            </a:r>
          </a:p>
          <a:p>
            <a:pPr marL="342900" indent="-342900">
              <a:spcAft>
                <a:spcPts val="800"/>
              </a:spcAft>
              <a:buFont typeface="Arial" panose="020B0604020202020204" pitchFamily="34" charset="0"/>
              <a:buChar char="•"/>
            </a:pPr>
            <a:r>
              <a:rPr lang="en-US" sz="1200" dirty="0"/>
              <a:t>Past 30-day use decreased by 33.7% </a:t>
            </a:r>
          </a:p>
          <a:p>
            <a:pPr marL="342900" indent="-342900">
              <a:spcAft>
                <a:spcPts val="800"/>
              </a:spcAft>
              <a:buFont typeface="Arial" panose="020B0604020202020204" pitchFamily="34" charset="0"/>
              <a:buChar char="•"/>
            </a:pPr>
            <a:r>
              <a:rPr lang="en-US" sz="1200" dirty="0"/>
              <a:t>Perception of e-cigarette harmfulness as not/slightly harmful ↓ by 88.9%. </a:t>
            </a:r>
          </a:p>
          <a:p>
            <a:pPr marL="342900" indent="-342900">
              <a:spcAft>
                <a:spcPts val="800"/>
              </a:spcAft>
              <a:buFont typeface="Arial" panose="020B0604020202020204" pitchFamily="34" charset="0"/>
              <a:buChar char="•"/>
            </a:pPr>
            <a:r>
              <a:rPr lang="en-US" sz="1200" dirty="0"/>
              <a:t>Perception of e-cigarette harmfulness as mostly/very harmful ↑ by 29.3%. </a:t>
            </a:r>
          </a:p>
          <a:p>
            <a:pPr marL="0" indent="0">
              <a:buNone/>
            </a:pPr>
            <a:endParaRPr lang="en-US" sz="1200" i="1" dirty="0">
              <a:latin typeface="+mn-lt"/>
            </a:endParaRPr>
          </a:p>
          <a:p>
            <a:pPr marL="0" indent="0">
              <a:buNone/>
            </a:pPr>
            <a:r>
              <a:rPr lang="en-US" dirty="0"/>
              <a:t>Small sample</a:t>
            </a:r>
          </a:p>
          <a:p>
            <a:r>
              <a:rPr lang="en-US" dirty="0"/>
              <a:t>No fidelity measures but appeared to have an immediate effect</a:t>
            </a:r>
          </a:p>
          <a:p>
            <a:r>
              <a:rPr lang="en-US" dirty="0"/>
              <a:t>Not controlled</a:t>
            </a:r>
          </a:p>
          <a:p>
            <a:r>
              <a:rPr lang="en-US" dirty="0"/>
              <a:t>Not published</a:t>
            </a:r>
          </a:p>
          <a:p>
            <a:r>
              <a:rPr lang="en-US" dirty="0"/>
              <a:t>No longer term outcomes – 1 month only</a:t>
            </a:r>
          </a:p>
        </p:txBody>
      </p:sp>
      <p:sp>
        <p:nvSpPr>
          <p:cNvPr id="4" name="Slide Number Placeholder 3">
            <a:extLst>
              <a:ext uri="{FF2B5EF4-FFF2-40B4-BE49-F238E27FC236}">
                <a16:creationId xmlns:a16="http://schemas.microsoft.com/office/drawing/2014/main" id="{41FB1E25-F93A-178A-2DE1-EB5AAAAB91A5}"/>
              </a:ext>
            </a:extLst>
          </p:cNvPr>
          <p:cNvSpPr>
            <a:spLocks noGrp="1"/>
          </p:cNvSpPr>
          <p:nvPr>
            <p:ph type="sldNum" sz="quarter" idx="5"/>
          </p:nvPr>
        </p:nvSpPr>
        <p:spPr/>
        <p:txBody>
          <a:bodyPr/>
          <a:lstStyle/>
          <a:p>
            <a:fld id="{37D6C4EB-DE73-41E0-AD04-9F317D671CC6}" type="slidenum">
              <a:rPr lang="en-US" smtClean="0"/>
              <a:pPr/>
              <a:t>27</a:t>
            </a:fld>
            <a:endParaRPr lang="en-US"/>
          </a:p>
        </p:txBody>
      </p:sp>
    </p:spTree>
    <p:extLst>
      <p:ext uri="{BB962C8B-B14F-4D97-AF65-F5344CB8AC3E}">
        <p14:creationId xmlns:p14="http://schemas.microsoft.com/office/powerpoint/2010/main" val="2784424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F4D6A-3B4C-FBFA-9530-6AB6433CF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75F21-5C7E-85D5-852D-10DE59A06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1220B4-194C-BC26-4B96-1C261BEC6369}"/>
              </a:ext>
            </a:extLst>
          </p:cNvPr>
          <p:cNvSpPr>
            <a:spLocks noGrp="1"/>
          </p:cNvSpPr>
          <p:nvPr>
            <p:ph type="body" idx="1"/>
          </p:nvPr>
        </p:nvSpPr>
        <p:spPr/>
        <p:txBody>
          <a:bodyPr/>
          <a:lstStyle/>
          <a:p>
            <a:pPr marL="0" indent="0">
              <a:buNone/>
            </a:pPr>
            <a:r>
              <a:rPr lang="en-US" altLang="en-US" sz="1200" b="1" i="1" dirty="0">
                <a:solidFill>
                  <a:srgbClr val="333333"/>
                </a:solidFill>
                <a:latin typeface="+mn-lt"/>
              </a:rPr>
              <a:t>RCT (poster and </a:t>
            </a:r>
            <a:r>
              <a:rPr lang="en-US" altLang="en-US" sz="1200" b="1" i="1" dirty="0" err="1">
                <a:solidFill>
                  <a:srgbClr val="333333"/>
                </a:solidFill>
                <a:latin typeface="+mn-lt"/>
              </a:rPr>
              <a:t>CT.gov</a:t>
            </a:r>
            <a:r>
              <a:rPr lang="en-US" altLang="en-US" sz="1200" b="1" i="1" dirty="0">
                <a:solidFill>
                  <a:srgbClr val="333333"/>
                </a:solidFill>
                <a:latin typeface="+mn-lt"/>
              </a:rPr>
              <a:t>):</a:t>
            </a:r>
            <a:r>
              <a:rPr lang="en-US" altLang="en-US" sz="1200" b="1" i="1" dirty="0">
                <a:solidFill>
                  <a:srgbClr val="2537C6"/>
                </a:solidFill>
                <a:latin typeface="+mn-lt"/>
              </a:rPr>
              <a:t> </a:t>
            </a:r>
            <a:r>
              <a:rPr lang="en-US" sz="1200" dirty="0">
                <a:latin typeface="+mn-lt"/>
              </a:rPr>
              <a:t>In Spring 2020, we recruited n=2,054 middle school students (6th grade at baseline) from n=22 Texas middle schools. Collected 6 waves of data in 6-month intervals. Primary outcomes baseline and 3 years post lifetime and current e-cig use.</a:t>
            </a:r>
          </a:p>
          <a:p>
            <a:pPr marL="0" indent="0">
              <a:buNone/>
            </a:pPr>
            <a:r>
              <a:rPr lang="en-US" sz="1200" i="1" dirty="0">
                <a:latin typeface="+mn-lt"/>
              </a:rPr>
              <a:t>Results (</a:t>
            </a:r>
            <a:r>
              <a:rPr lang="en-US" sz="1200" i="1" dirty="0">
                <a:solidFill>
                  <a:srgbClr val="790A24"/>
                </a:solidFill>
                <a:latin typeface="+mn-lt"/>
              </a:rPr>
              <a:t>Poster</a:t>
            </a:r>
            <a:r>
              <a:rPr lang="en-US" sz="1200" i="1" dirty="0">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From 6th to 8th grade, prevalence of lifetime use of e- cigarettes increased from 2.8% to 14.1% among the CMB cohort and 2.4% to 17.8% among the control group; a 4.1% net difference in favor of the CMB program.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 significant treatment effects were observed for lifetime combustible tobacco smoking </a:t>
            </a:r>
            <a:r>
              <a:rPr lang="en-US" sz="1200" i="1" dirty="0"/>
              <a:t>or past 30-day e-cigarette use</a:t>
            </a:r>
            <a:r>
              <a:rPr lang="en-US" sz="1200" dirty="0"/>
              <a:t> or combustible tobacco products.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a:extLst>
              <a:ext uri="{FF2B5EF4-FFF2-40B4-BE49-F238E27FC236}">
                <a16:creationId xmlns:a16="http://schemas.microsoft.com/office/drawing/2014/main" id="{14E04CF4-D7AF-A012-CAC5-6D8005C94EB6}"/>
              </a:ext>
            </a:extLst>
          </p:cNvPr>
          <p:cNvSpPr>
            <a:spLocks noGrp="1"/>
          </p:cNvSpPr>
          <p:nvPr>
            <p:ph type="sldNum" sz="quarter" idx="5"/>
          </p:nvPr>
        </p:nvSpPr>
        <p:spPr/>
        <p:txBody>
          <a:bodyPr/>
          <a:lstStyle/>
          <a:p>
            <a:fld id="{37D6C4EB-DE73-41E0-AD04-9F317D671CC6}" type="slidenum">
              <a:rPr lang="en-US" smtClean="0"/>
              <a:pPr/>
              <a:t>28</a:t>
            </a:fld>
            <a:endParaRPr lang="en-US"/>
          </a:p>
        </p:txBody>
      </p:sp>
    </p:spTree>
    <p:extLst>
      <p:ext uri="{BB962C8B-B14F-4D97-AF65-F5344CB8AC3E}">
        <p14:creationId xmlns:p14="http://schemas.microsoft.com/office/powerpoint/2010/main" val="40527008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909E8-8C8A-FE80-FDA2-800DD1174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02F3DE-EC24-1748-4CF2-B3A9D96DE9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565C5D-A597-A5EF-6672-F35AFFC654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108D04-C1AC-C121-6DB6-9AF62F898343}"/>
              </a:ext>
            </a:extLst>
          </p:cNvPr>
          <p:cNvSpPr>
            <a:spLocks noGrp="1"/>
          </p:cNvSpPr>
          <p:nvPr>
            <p:ph type="sldNum" sz="quarter" idx="5"/>
          </p:nvPr>
        </p:nvSpPr>
        <p:spPr/>
        <p:txBody>
          <a:bodyPr/>
          <a:lstStyle/>
          <a:p>
            <a:fld id="{37D6C4EB-DE73-41E0-AD04-9F317D671CC6}" type="slidenum">
              <a:rPr lang="en-US" smtClean="0"/>
              <a:pPr/>
              <a:t>29</a:t>
            </a:fld>
            <a:endParaRPr lang="en-US"/>
          </a:p>
        </p:txBody>
      </p:sp>
    </p:spTree>
    <p:extLst>
      <p:ext uri="{BB962C8B-B14F-4D97-AF65-F5344CB8AC3E}">
        <p14:creationId xmlns:p14="http://schemas.microsoft.com/office/powerpoint/2010/main" val="35011567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RCT - a scientific experiment where researchers randomly assign participants into different groups to test if a new treatment or intervention works</a:t>
            </a:r>
          </a:p>
          <a:p>
            <a:r>
              <a:rPr lang="en-US" sz="1200" b="0" i="0" u="none" strike="noStrike" kern="1200" dirty="0">
                <a:solidFill>
                  <a:schemeClr val="tx1"/>
                </a:solidFill>
                <a:effectLst/>
                <a:latin typeface="+mn-lt"/>
                <a:ea typeface="+mn-ea"/>
                <a:cs typeface="+mn-cs"/>
              </a:rPr>
              <a:t>Cluster RCT - a study design where entire groups or "clusters" of individuals—such as schools, clinics, or communities—are randomly assigned to treatment or control groups, rather than randomizing individual people</a:t>
            </a:r>
          </a:p>
          <a:p>
            <a:r>
              <a:rPr lang="en-US" sz="1200" b="0" i="0" u="none" strike="noStrike" kern="1200" dirty="0">
                <a:solidFill>
                  <a:schemeClr val="tx1"/>
                </a:solidFill>
                <a:effectLst/>
                <a:latin typeface="+mn-lt"/>
                <a:ea typeface="+mn-ea"/>
                <a:cs typeface="+mn-cs"/>
              </a:rPr>
              <a:t>Quasi-Experimental Design - a </a:t>
            </a:r>
            <a:r>
              <a:rPr lang="en-US" sz="1200" b="0" i="0" u="sng" strike="noStrike" kern="1200" dirty="0">
                <a:solidFill>
                  <a:schemeClr val="tx1"/>
                </a:solidFill>
                <a:effectLst/>
                <a:latin typeface="+mn-lt"/>
                <a:ea typeface="+mn-ea"/>
                <a:cs typeface="+mn-cs"/>
                <a:hlinkClick r:id="rId3"/>
              </a:rPr>
              <a:t>research methodology</a:t>
            </a:r>
            <a:r>
              <a:rPr lang="en-US" sz="1200" b="0" i="0" u="none" strike="noStrike" kern="1200" dirty="0">
                <a:solidFill>
                  <a:schemeClr val="tx1"/>
                </a:solidFill>
                <a:effectLst/>
                <a:latin typeface="+mn-lt"/>
                <a:ea typeface="+mn-ea"/>
                <a:cs typeface="+mn-cs"/>
              </a:rPr>
              <a:t> used to test cause-and-effect relationships when </a:t>
            </a:r>
            <a:r>
              <a:rPr lang="en-US" sz="1200" b="0" i="0" u="sng" strike="noStrike" kern="1200" dirty="0">
                <a:solidFill>
                  <a:schemeClr val="tx1"/>
                </a:solidFill>
                <a:effectLst/>
                <a:latin typeface="+mn-lt"/>
                <a:ea typeface="+mn-ea"/>
                <a:cs typeface="+mn-cs"/>
                <a:hlinkClick r:id="rId4"/>
              </a:rPr>
              <a:t>random assignment</a:t>
            </a:r>
            <a:r>
              <a:rPr lang="en-US" sz="1200" b="0" i="0" u="none" strike="noStrike" kern="1200" dirty="0">
                <a:solidFill>
                  <a:schemeClr val="tx1"/>
                </a:solidFill>
                <a:effectLst/>
                <a:latin typeface="+mn-lt"/>
                <a:ea typeface="+mn-ea"/>
                <a:cs typeface="+mn-cs"/>
              </a:rPr>
              <a:t> of participants to groups is not possible or ethical</a:t>
            </a:r>
            <a:endParaRPr lang="en-US" dirty="0"/>
          </a:p>
        </p:txBody>
      </p:sp>
      <p:sp>
        <p:nvSpPr>
          <p:cNvPr id="4" name="Slide Number Placeholder 3"/>
          <p:cNvSpPr>
            <a:spLocks noGrp="1"/>
          </p:cNvSpPr>
          <p:nvPr>
            <p:ph type="sldNum" sz="quarter" idx="5"/>
          </p:nvPr>
        </p:nvSpPr>
        <p:spPr/>
        <p:txBody>
          <a:bodyPr/>
          <a:lstStyle/>
          <a:p>
            <a:fld id="{37D6C4EB-DE73-41E0-AD04-9F317D671CC6}" type="slidenum">
              <a:rPr lang="en-US" smtClean="0"/>
              <a:pPr/>
              <a:t>30</a:t>
            </a:fld>
            <a:endParaRPr lang="en-US"/>
          </a:p>
        </p:txBody>
      </p:sp>
    </p:spTree>
    <p:extLst>
      <p:ext uri="{BB962C8B-B14F-4D97-AF65-F5344CB8AC3E}">
        <p14:creationId xmlns:p14="http://schemas.microsoft.com/office/powerpoint/2010/main" val="26971148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Our meta-analysis found no evidence that school-based interventions were significantly associated with the prevention of e-cigarette use at the longest </a:t>
            </a:r>
            <a:r>
              <a:rPr lang="en-US" sz="1200" kern="1200" dirty="0" err="1">
                <a:solidFill>
                  <a:schemeClr val="tx1"/>
                </a:solidFill>
                <a:effectLst/>
                <a:latin typeface="+mn-lt"/>
                <a:ea typeface="+mn-ea"/>
                <a:cs typeface="+mn-cs"/>
              </a:rPr>
              <a:t>followup</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which ranged between 6 and 36 months post-intervention. However, effects were significant when examined at post-test and again when studies with follow-up &lt; 12 months were omitted. Our narrative synthesis supported this mixed finding and showed that three (</a:t>
            </a:r>
            <a:r>
              <a:rPr lang="en-US" sz="1200" kern="1200" dirty="0" err="1">
                <a:solidFill>
                  <a:schemeClr val="tx1"/>
                </a:solidFill>
                <a:effectLst/>
                <a:latin typeface="+mn-lt"/>
                <a:ea typeface="+mn-ea"/>
                <a:cs typeface="+mn-cs"/>
              </a:rPr>
              <a:t>Beeres</a:t>
            </a:r>
            <a:r>
              <a:rPr lang="en-US" sz="1200" kern="1200" dirty="0">
                <a:solidFill>
                  <a:schemeClr val="tx1"/>
                </a:solidFill>
                <a:effectLst/>
                <a:latin typeface="+mn-lt"/>
                <a:ea typeface="+mn-ea"/>
                <a:cs typeface="+mn-cs"/>
              </a:rPr>
              <a:t> et al., 2022; Bonell et al., 2020; Kelder et al., 2020) of the six trials found significant intervention effects in the expected direction, while one intervention inadvertently increased e-cigarette use (Williams et al., 2022).</a:t>
            </a:r>
          </a:p>
          <a:p>
            <a:endParaRPr lang="en-US" dirty="0"/>
          </a:p>
        </p:txBody>
      </p:sp>
      <p:sp>
        <p:nvSpPr>
          <p:cNvPr id="4" name="Slide Number Placeholder 3"/>
          <p:cNvSpPr>
            <a:spLocks noGrp="1"/>
          </p:cNvSpPr>
          <p:nvPr>
            <p:ph type="sldNum" sz="quarter" idx="5"/>
          </p:nvPr>
        </p:nvSpPr>
        <p:spPr/>
        <p:txBody>
          <a:bodyPr/>
          <a:lstStyle/>
          <a:p>
            <a:fld id="{37D6C4EB-DE73-41E0-AD04-9F317D671CC6}" type="slidenum">
              <a:rPr lang="en-US" smtClean="0"/>
              <a:pPr/>
              <a:t>31</a:t>
            </a:fld>
            <a:endParaRPr lang="en-US"/>
          </a:p>
        </p:txBody>
      </p:sp>
    </p:spTree>
    <p:extLst>
      <p:ext uri="{BB962C8B-B14F-4D97-AF65-F5344CB8AC3E}">
        <p14:creationId xmlns:p14="http://schemas.microsoft.com/office/powerpoint/2010/main" val="39678417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lack of reporting of methods and missing outcome data. Among non-randomized studies, one (</a:t>
            </a:r>
            <a:r>
              <a:rPr lang="en-US" sz="1200" kern="1200" dirty="0" err="1">
                <a:solidFill>
                  <a:schemeClr val="tx1"/>
                </a:solidFill>
                <a:effectLst/>
                <a:latin typeface="+mn-lt"/>
                <a:ea typeface="+mn-ea"/>
                <a:cs typeface="+mn-cs"/>
              </a:rPr>
              <a:t>Asdigian</a:t>
            </a:r>
            <a:r>
              <a:rPr lang="en-US" sz="1200" kern="1200" dirty="0">
                <a:solidFill>
                  <a:schemeClr val="tx1"/>
                </a:solidFill>
                <a:effectLst/>
                <a:latin typeface="+mn-lt"/>
                <a:ea typeface="+mn-ea"/>
                <a:cs typeface="+mn-cs"/>
              </a:rPr>
              <a:t> et al., 2023) was judged at serious </a:t>
            </a:r>
            <a:r>
              <a:rPr lang="en-US" sz="1200" kern="1200" dirty="0" err="1">
                <a:solidFill>
                  <a:schemeClr val="tx1"/>
                </a:solidFill>
                <a:effectLst/>
                <a:latin typeface="+mn-lt"/>
                <a:ea typeface="+mn-ea"/>
                <a:cs typeface="+mn-cs"/>
              </a:rPr>
              <a:t>riskof</a:t>
            </a:r>
            <a:r>
              <a:rPr lang="en-US" sz="1200" kern="1200" dirty="0">
                <a:solidFill>
                  <a:schemeClr val="tx1"/>
                </a:solidFill>
                <a:effectLst/>
                <a:latin typeface="+mn-lt"/>
                <a:ea typeface="+mn-ea"/>
                <a:cs typeface="+mn-cs"/>
              </a:rPr>
              <a:t> bias across outcomes due to bias in the classification of interventions and outcome measurement. There was Moderate risk of bias judgement for all other studies, primarily due to potential bias in the measurement of outcomes, again related to insufficient availability of pre-specified protocols, and confounding.</a:t>
            </a:r>
          </a:p>
          <a:p>
            <a:endParaRPr lang="en-US" dirty="0"/>
          </a:p>
        </p:txBody>
      </p:sp>
      <p:sp>
        <p:nvSpPr>
          <p:cNvPr id="4" name="Slide Number Placeholder 3"/>
          <p:cNvSpPr>
            <a:spLocks noGrp="1"/>
          </p:cNvSpPr>
          <p:nvPr>
            <p:ph type="sldNum" sz="quarter" idx="5"/>
          </p:nvPr>
        </p:nvSpPr>
        <p:spPr/>
        <p:txBody>
          <a:bodyPr/>
          <a:lstStyle/>
          <a:p>
            <a:fld id="{37D6C4EB-DE73-41E0-AD04-9F317D671CC6}" type="slidenum">
              <a:rPr lang="en-US" smtClean="0"/>
              <a:pPr/>
              <a:t>33</a:t>
            </a:fld>
            <a:endParaRPr lang="en-US"/>
          </a:p>
        </p:txBody>
      </p:sp>
    </p:spTree>
    <p:extLst>
      <p:ext uri="{BB962C8B-B14F-4D97-AF65-F5344CB8AC3E}">
        <p14:creationId xmlns:p14="http://schemas.microsoft.com/office/powerpoint/2010/main" val="2065820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C1D74-65EC-E3C4-D0CD-0617F11FC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C4EC18-EDBB-BC3E-616B-325243F5F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153F8-7268-D642-55E6-4EA6C249D283}"/>
              </a:ext>
            </a:extLst>
          </p:cNvPr>
          <p:cNvSpPr>
            <a:spLocks noGrp="1"/>
          </p:cNvSpPr>
          <p:nvPr>
            <p:ph type="body" idx="1"/>
          </p:nvPr>
        </p:nvSpPr>
        <p:spPr/>
        <p:txBody>
          <a:bodyPr/>
          <a:lstStyle/>
          <a:p>
            <a:r>
              <a:rPr lang="en-US" dirty="0"/>
              <a:t>“Theme week”</a:t>
            </a:r>
          </a:p>
          <a:p>
            <a:endParaRPr lang="en-US" dirty="0"/>
          </a:p>
          <a:p>
            <a:r>
              <a:rPr lang="en-US" dirty="0"/>
              <a:t>Need to do more than raise awareness – give skills</a:t>
            </a:r>
          </a:p>
        </p:txBody>
      </p:sp>
      <p:sp>
        <p:nvSpPr>
          <p:cNvPr id="4" name="Slide Number Placeholder 3">
            <a:extLst>
              <a:ext uri="{FF2B5EF4-FFF2-40B4-BE49-F238E27FC236}">
                <a16:creationId xmlns:a16="http://schemas.microsoft.com/office/drawing/2014/main" id="{47B22674-7F6F-587D-894E-44220EE31DE2}"/>
              </a:ext>
            </a:extLst>
          </p:cNvPr>
          <p:cNvSpPr>
            <a:spLocks noGrp="1"/>
          </p:cNvSpPr>
          <p:nvPr>
            <p:ph type="sldNum" sz="quarter" idx="5"/>
          </p:nvPr>
        </p:nvSpPr>
        <p:spPr/>
        <p:txBody>
          <a:bodyPr/>
          <a:lstStyle/>
          <a:p>
            <a:fld id="{37D6C4EB-DE73-41E0-AD04-9F317D671CC6}" type="slidenum">
              <a:rPr lang="en-US" smtClean="0"/>
              <a:pPr/>
              <a:t>34</a:t>
            </a:fld>
            <a:endParaRPr lang="en-US"/>
          </a:p>
        </p:txBody>
      </p:sp>
    </p:spTree>
    <p:extLst>
      <p:ext uri="{BB962C8B-B14F-4D97-AF65-F5344CB8AC3E}">
        <p14:creationId xmlns:p14="http://schemas.microsoft.com/office/powerpoint/2010/main" val="405708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14A1E-2E39-EE79-06B9-A4293AEFE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3287E-9844-C7DD-5F7C-48FB2A005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71BF67-6DBF-5627-00FB-39B5263646BD}"/>
              </a:ext>
            </a:extLst>
          </p:cNvPr>
          <p:cNvSpPr>
            <a:spLocks noGrp="1"/>
          </p:cNvSpPr>
          <p:nvPr>
            <p:ph type="body" idx="1"/>
          </p:nvPr>
        </p:nvSpPr>
        <p:spPr/>
        <p:txBody>
          <a:bodyPr/>
          <a:lstStyle/>
          <a:p>
            <a:r>
              <a:rPr lang="en-US" dirty="0"/>
              <a:t>“Theme week”</a:t>
            </a:r>
          </a:p>
          <a:p>
            <a:endParaRPr lang="en-US" dirty="0"/>
          </a:p>
          <a:p>
            <a:r>
              <a:rPr lang="en-US" dirty="0"/>
              <a:t>Need to do more than raise awareness – </a:t>
            </a:r>
            <a:r>
              <a:rPr lang="en-US"/>
              <a:t>give skills</a:t>
            </a:r>
            <a:endParaRPr lang="en-US" dirty="0"/>
          </a:p>
        </p:txBody>
      </p:sp>
      <p:sp>
        <p:nvSpPr>
          <p:cNvPr id="4" name="Slide Number Placeholder 3">
            <a:extLst>
              <a:ext uri="{FF2B5EF4-FFF2-40B4-BE49-F238E27FC236}">
                <a16:creationId xmlns:a16="http://schemas.microsoft.com/office/drawing/2014/main" id="{D18436E7-8F07-E36F-39C0-D0A4C9AE72AC}"/>
              </a:ext>
            </a:extLst>
          </p:cNvPr>
          <p:cNvSpPr>
            <a:spLocks noGrp="1"/>
          </p:cNvSpPr>
          <p:nvPr>
            <p:ph type="sldNum" sz="quarter" idx="5"/>
          </p:nvPr>
        </p:nvSpPr>
        <p:spPr/>
        <p:txBody>
          <a:bodyPr/>
          <a:lstStyle/>
          <a:p>
            <a:fld id="{37D6C4EB-DE73-41E0-AD04-9F317D671CC6}" type="slidenum">
              <a:rPr lang="en-US" smtClean="0"/>
              <a:pPr/>
              <a:t>35</a:t>
            </a:fld>
            <a:endParaRPr lang="en-US"/>
          </a:p>
        </p:txBody>
      </p:sp>
    </p:spTree>
    <p:extLst>
      <p:ext uri="{BB962C8B-B14F-4D97-AF65-F5344CB8AC3E}">
        <p14:creationId xmlns:p14="http://schemas.microsoft.com/office/powerpoint/2010/main" val="20883488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98F47-D9AE-F1F1-0386-A705DD50D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E5A92-0866-A561-BCDF-D4429F43E5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03D0E5-890F-3B6E-DE41-1F464B2E09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A87E10-43E2-9D4A-75AC-191F9DA5DF84}"/>
              </a:ext>
            </a:extLst>
          </p:cNvPr>
          <p:cNvSpPr>
            <a:spLocks noGrp="1"/>
          </p:cNvSpPr>
          <p:nvPr>
            <p:ph type="sldNum" sz="quarter" idx="5"/>
          </p:nvPr>
        </p:nvSpPr>
        <p:spPr/>
        <p:txBody>
          <a:bodyPr/>
          <a:lstStyle/>
          <a:p>
            <a:fld id="{37D6C4EB-DE73-41E0-AD04-9F317D671CC6}" type="slidenum">
              <a:rPr lang="en-US" smtClean="0"/>
              <a:pPr/>
              <a:t>36</a:t>
            </a:fld>
            <a:endParaRPr lang="en-US"/>
          </a:p>
        </p:txBody>
      </p:sp>
    </p:spTree>
    <p:extLst>
      <p:ext uri="{BB962C8B-B14F-4D97-AF65-F5344CB8AC3E}">
        <p14:creationId xmlns:p14="http://schemas.microsoft.com/office/powerpoint/2010/main" val="24367105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295F-687F-CFA6-DC01-D853B5758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E32453-A9CD-9B76-67F7-C57A80602B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E47158-2590-130B-3C76-E75897D177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3BC497-FF2B-31F6-935C-F3E912CFE455}"/>
              </a:ext>
            </a:extLst>
          </p:cNvPr>
          <p:cNvSpPr>
            <a:spLocks noGrp="1"/>
          </p:cNvSpPr>
          <p:nvPr>
            <p:ph type="sldNum" sz="quarter" idx="5"/>
          </p:nvPr>
        </p:nvSpPr>
        <p:spPr/>
        <p:txBody>
          <a:bodyPr/>
          <a:lstStyle/>
          <a:p>
            <a:fld id="{37D6C4EB-DE73-41E0-AD04-9F317D671CC6}" type="slidenum">
              <a:rPr lang="en-US" smtClean="0"/>
              <a:pPr/>
              <a:t>37</a:t>
            </a:fld>
            <a:endParaRPr lang="en-US"/>
          </a:p>
        </p:txBody>
      </p:sp>
    </p:spTree>
    <p:extLst>
      <p:ext uri="{BB962C8B-B14F-4D97-AF65-F5344CB8AC3E}">
        <p14:creationId xmlns:p14="http://schemas.microsoft.com/office/powerpoint/2010/main" val="23121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AA878-4A23-0C80-420A-1755B953BF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19D2B-BC4A-BA7E-7048-9B0222E1DB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600B19-736D-5663-D3F6-A36C49F63B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3838B1-C18B-A659-5468-9C6EAABB095B}"/>
              </a:ext>
            </a:extLst>
          </p:cNvPr>
          <p:cNvSpPr>
            <a:spLocks noGrp="1"/>
          </p:cNvSpPr>
          <p:nvPr>
            <p:ph type="sldNum" sz="quarter" idx="5"/>
          </p:nvPr>
        </p:nvSpPr>
        <p:spPr/>
        <p:txBody>
          <a:bodyPr/>
          <a:lstStyle/>
          <a:p>
            <a:fld id="{37D6C4EB-DE73-41E0-AD04-9F317D671CC6}" type="slidenum">
              <a:rPr lang="en-US" smtClean="0"/>
              <a:pPr/>
              <a:t>38</a:t>
            </a:fld>
            <a:endParaRPr lang="en-US"/>
          </a:p>
        </p:txBody>
      </p:sp>
    </p:spTree>
    <p:extLst>
      <p:ext uri="{BB962C8B-B14F-4D97-AF65-F5344CB8AC3E}">
        <p14:creationId xmlns:p14="http://schemas.microsoft.com/office/powerpoint/2010/main" val="21614892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3C884-59F8-C644-14D9-8CE6268E2B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C3BA4-EF56-CAD6-C2EA-C9A58C2BA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704DE-E777-7032-C1B3-4513EE1516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CABF4E-EE2D-C45F-15B8-C2FA3D60AF69}"/>
              </a:ext>
            </a:extLst>
          </p:cNvPr>
          <p:cNvSpPr>
            <a:spLocks noGrp="1"/>
          </p:cNvSpPr>
          <p:nvPr>
            <p:ph type="sldNum" sz="quarter" idx="5"/>
          </p:nvPr>
        </p:nvSpPr>
        <p:spPr/>
        <p:txBody>
          <a:bodyPr/>
          <a:lstStyle/>
          <a:p>
            <a:fld id="{37D6C4EB-DE73-41E0-AD04-9F317D671CC6}" type="slidenum">
              <a:rPr lang="en-US" smtClean="0"/>
              <a:pPr/>
              <a:t>39</a:t>
            </a:fld>
            <a:endParaRPr lang="en-US"/>
          </a:p>
        </p:txBody>
      </p:sp>
    </p:spTree>
    <p:extLst>
      <p:ext uri="{BB962C8B-B14F-4D97-AF65-F5344CB8AC3E}">
        <p14:creationId xmlns:p14="http://schemas.microsoft.com/office/powerpoint/2010/main" val="42108823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B18F1-0BA4-2B55-7F38-8A7E1A2AA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47900-535F-08C2-18FC-D0A0220B66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80B13-407C-8F64-18AC-3E66D3A721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A6EB2C-A912-B45E-F91F-19A97E819E1A}"/>
              </a:ext>
            </a:extLst>
          </p:cNvPr>
          <p:cNvSpPr>
            <a:spLocks noGrp="1"/>
          </p:cNvSpPr>
          <p:nvPr>
            <p:ph type="sldNum" sz="quarter" idx="5"/>
          </p:nvPr>
        </p:nvSpPr>
        <p:spPr/>
        <p:txBody>
          <a:bodyPr/>
          <a:lstStyle/>
          <a:p>
            <a:fld id="{37D6C4EB-DE73-41E0-AD04-9F317D671CC6}" type="slidenum">
              <a:rPr lang="en-US" smtClean="0"/>
              <a:pPr/>
              <a:t>41</a:t>
            </a:fld>
            <a:endParaRPr lang="en-US"/>
          </a:p>
        </p:txBody>
      </p:sp>
    </p:spTree>
    <p:extLst>
      <p:ext uri="{BB962C8B-B14F-4D97-AF65-F5344CB8AC3E}">
        <p14:creationId xmlns:p14="http://schemas.microsoft.com/office/powerpoint/2010/main" val="39912196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D6C4EB-DE73-41E0-AD04-9F317D671CC6}" type="slidenum">
              <a:rPr lang="en-US" smtClean="0"/>
              <a:pPr/>
              <a:t>42</a:t>
            </a:fld>
            <a:endParaRPr lang="en-US"/>
          </a:p>
        </p:txBody>
      </p:sp>
    </p:spTree>
    <p:extLst>
      <p:ext uri="{BB962C8B-B14F-4D97-AF65-F5344CB8AC3E}">
        <p14:creationId xmlns:p14="http://schemas.microsoft.com/office/powerpoint/2010/main" val="534331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94400" y="1752601"/>
            <a:ext cx="5994400" cy="1219200"/>
          </a:xfrm>
          <a:prstGeom prst="rect">
            <a:avLst/>
          </a:prstGeom>
        </p:spPr>
        <p:txBody>
          <a:bodyPr anchor="t">
            <a:normAutofit/>
          </a:bodyPr>
          <a:lstStyle>
            <a:lvl1pPr algn="l">
              <a:defRPr sz="3400" baseline="0">
                <a:solidFill>
                  <a:srgbClr val="A30C33"/>
                </a:solidFill>
                <a:latin typeface="Arial"/>
                <a:cs typeface="Arial"/>
              </a:defRPr>
            </a:lvl1pPr>
          </a:lstStyle>
          <a:p>
            <a:r>
              <a:rPr lang="en-US" dirty="0"/>
              <a:t>Click to add title </a:t>
            </a:r>
          </a:p>
        </p:txBody>
      </p:sp>
      <p:sp>
        <p:nvSpPr>
          <p:cNvPr id="3" name="Subtitle 2"/>
          <p:cNvSpPr>
            <a:spLocks noGrp="1"/>
          </p:cNvSpPr>
          <p:nvPr>
            <p:ph type="subTitle" idx="1" hasCustomPrompt="1"/>
          </p:nvPr>
        </p:nvSpPr>
        <p:spPr>
          <a:xfrm>
            <a:off x="5994400" y="2971800"/>
            <a:ext cx="5994400" cy="1066800"/>
          </a:xfrm>
          <a:prstGeom prst="rect">
            <a:avLst/>
          </a:prstGeom>
        </p:spPr>
        <p:txBody>
          <a:bodyPr>
            <a:normAutofit/>
          </a:bodyPr>
          <a:lstStyle>
            <a:lvl1pPr marL="0" indent="0" algn="l">
              <a:buNone/>
              <a:defRPr sz="2400">
                <a:solidFill>
                  <a:srgbClr val="A30C33"/>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subtitle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ay 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994400" y="1752601"/>
            <a:ext cx="5994400" cy="1219200"/>
          </a:xfrm>
          <a:prstGeom prst="rect">
            <a:avLst/>
          </a:prstGeom>
        </p:spPr>
        <p:txBody>
          <a:bodyPr anchor="t">
            <a:normAutofit/>
          </a:bodyPr>
          <a:lstStyle>
            <a:lvl1pPr algn="l">
              <a:defRPr sz="3400" baseline="0">
                <a:solidFill>
                  <a:schemeClr val="bg1"/>
                </a:solidFill>
                <a:latin typeface="Arial"/>
                <a:cs typeface="Arial"/>
              </a:defRPr>
            </a:lvl1pPr>
          </a:lstStyle>
          <a:p>
            <a:r>
              <a:rPr lang="en-US" dirty="0"/>
              <a:t>Click to add title </a:t>
            </a:r>
          </a:p>
        </p:txBody>
      </p:sp>
      <p:sp>
        <p:nvSpPr>
          <p:cNvPr id="8" name="Subtitle 2"/>
          <p:cNvSpPr>
            <a:spLocks noGrp="1"/>
          </p:cNvSpPr>
          <p:nvPr>
            <p:ph type="subTitle" idx="1" hasCustomPrompt="1"/>
          </p:nvPr>
        </p:nvSpPr>
        <p:spPr>
          <a:xfrm>
            <a:off x="5994400" y="2971800"/>
            <a:ext cx="5994400" cy="1066800"/>
          </a:xfrm>
          <a:prstGeom prst="rect">
            <a:avLst/>
          </a:prstGeom>
        </p:spPr>
        <p:txBody>
          <a:bodyPr>
            <a:normAutofit/>
          </a:bodyPr>
          <a:lstStyle>
            <a:lvl1pPr marL="0" indent="0" algn="l">
              <a:buNone/>
              <a:defRPr sz="240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subtitle</a:t>
            </a:r>
          </a:p>
        </p:txBody>
      </p:sp>
    </p:spTree>
    <p:extLst>
      <p:ext uri="{BB962C8B-B14F-4D97-AF65-F5344CB8AC3E}">
        <p14:creationId xmlns:p14="http://schemas.microsoft.com/office/powerpoint/2010/main" val="3383462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 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994400" y="1752601"/>
            <a:ext cx="5994400" cy="1219200"/>
          </a:xfrm>
          <a:prstGeom prst="rect">
            <a:avLst/>
          </a:prstGeom>
        </p:spPr>
        <p:txBody>
          <a:bodyPr anchor="t">
            <a:normAutofit/>
          </a:bodyPr>
          <a:lstStyle>
            <a:lvl1pPr algn="l">
              <a:defRPr sz="3400" baseline="0">
                <a:solidFill>
                  <a:schemeClr val="bg1"/>
                </a:solidFill>
                <a:latin typeface="Arial"/>
                <a:cs typeface="Arial"/>
              </a:defRPr>
            </a:lvl1pPr>
          </a:lstStyle>
          <a:p>
            <a:r>
              <a:rPr lang="en-US" dirty="0"/>
              <a:t>Click to add title </a:t>
            </a:r>
          </a:p>
        </p:txBody>
      </p:sp>
      <p:sp>
        <p:nvSpPr>
          <p:cNvPr id="8" name="Subtitle 2"/>
          <p:cNvSpPr>
            <a:spLocks noGrp="1"/>
          </p:cNvSpPr>
          <p:nvPr>
            <p:ph type="subTitle" idx="1" hasCustomPrompt="1"/>
          </p:nvPr>
        </p:nvSpPr>
        <p:spPr>
          <a:xfrm>
            <a:off x="5994400" y="2971800"/>
            <a:ext cx="5994400" cy="1066800"/>
          </a:xfrm>
          <a:prstGeom prst="rect">
            <a:avLst/>
          </a:prstGeom>
        </p:spPr>
        <p:txBody>
          <a:bodyPr>
            <a:normAutofit/>
          </a:bodyPr>
          <a:lstStyle>
            <a:lvl1pPr marL="0" indent="0" algn="l">
              <a:buNone/>
              <a:defRPr sz="240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subtitle</a:t>
            </a:r>
          </a:p>
        </p:txBody>
      </p:sp>
    </p:spTree>
    <p:extLst>
      <p:ext uri="{BB962C8B-B14F-4D97-AF65-F5344CB8AC3E}">
        <p14:creationId xmlns:p14="http://schemas.microsoft.com/office/powerpoint/2010/main" val="327786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016000" y="2133601"/>
            <a:ext cx="10160000" cy="609599"/>
          </a:xfrm>
        </p:spPr>
        <p:txBody>
          <a:bodyPr anchor="t">
            <a:noAutofit/>
          </a:bodyPr>
          <a:lstStyle>
            <a:lvl1pPr algn="ctr">
              <a:defRPr sz="4000" baseline="0">
                <a:latin typeface="Arial"/>
                <a:cs typeface="Arial"/>
              </a:defRPr>
            </a:lvl1pPr>
          </a:lstStyle>
          <a:p>
            <a:r>
              <a:rPr lang="en-US" dirty="0"/>
              <a:t>Click to add title</a:t>
            </a:r>
          </a:p>
        </p:txBody>
      </p:sp>
    </p:spTree>
    <p:extLst>
      <p:ext uri="{BB962C8B-B14F-4D97-AF65-F5344CB8AC3E}">
        <p14:creationId xmlns:p14="http://schemas.microsoft.com/office/powerpoint/2010/main" val="201436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914402"/>
            <a:ext cx="10160000" cy="609599"/>
          </a:xfrm>
        </p:spPr>
        <p:txBody>
          <a:bodyPr anchor="t">
            <a:normAutofit/>
          </a:bodyPr>
          <a:lstStyle>
            <a:lvl1pPr algn="l">
              <a:defRPr sz="3200" baseline="0">
                <a:latin typeface="Arial"/>
                <a:cs typeface="Arial"/>
              </a:defRPr>
            </a:lvl1pPr>
          </a:lstStyle>
          <a:p>
            <a:r>
              <a:rPr lang="en-US" dirty="0"/>
              <a:t>Click to add title</a:t>
            </a:r>
          </a:p>
        </p:txBody>
      </p:sp>
      <p:sp>
        <p:nvSpPr>
          <p:cNvPr id="3" name="Subtitle 2"/>
          <p:cNvSpPr>
            <a:spLocks noGrp="1"/>
          </p:cNvSpPr>
          <p:nvPr>
            <p:ph type="subTitle" idx="1" hasCustomPrompt="1"/>
          </p:nvPr>
        </p:nvSpPr>
        <p:spPr>
          <a:xfrm>
            <a:off x="1524000" y="1481328"/>
            <a:ext cx="10160000" cy="423672"/>
          </a:xfrm>
        </p:spPr>
        <p:txBody>
          <a:bodyPr anchor="t">
            <a:normAutofit/>
          </a:bodyPr>
          <a:lstStyle>
            <a:lvl1pPr marL="0" indent="0" algn="l">
              <a:buNone/>
              <a:defRPr sz="1800" b="1">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subtitle</a:t>
            </a:r>
          </a:p>
        </p:txBody>
      </p:sp>
      <p:sp>
        <p:nvSpPr>
          <p:cNvPr id="8" name="Content Placeholder 2"/>
          <p:cNvSpPr>
            <a:spLocks noGrp="1"/>
          </p:cNvSpPr>
          <p:nvPr>
            <p:ph idx="13"/>
          </p:nvPr>
        </p:nvSpPr>
        <p:spPr>
          <a:xfrm>
            <a:off x="1524000" y="2148841"/>
            <a:ext cx="10160000" cy="3566160"/>
          </a:xfrm>
        </p:spPr>
        <p:txBody>
          <a:bodyPr/>
          <a:lstStyle>
            <a:lvl1pPr marL="173038" indent="-173038">
              <a:buFont typeface="Arial"/>
              <a:buChar char="•"/>
              <a:defRPr sz="1800">
                <a:latin typeface="Arial"/>
                <a:cs typeface="Arial"/>
              </a:defRPr>
            </a:lvl1pPr>
            <a:lvl2pPr marL="403225" indent="-230188">
              <a:tabLst/>
              <a:defRPr sz="1800">
                <a:latin typeface="Arial"/>
                <a:cs typeface="Arial"/>
              </a:defRPr>
            </a:lvl2pPr>
            <a:lvl3pPr marL="568325" indent="-165100">
              <a:defRPr sz="1800">
                <a:latin typeface="Arial"/>
                <a:cs typeface="Arial"/>
              </a:defRPr>
            </a:lvl3pPr>
            <a:lvl4pPr marL="798513" indent="-230188">
              <a:defRPr sz="1800">
                <a:latin typeface="Arial"/>
                <a:cs typeface="Arial"/>
              </a:defRPr>
            </a:lvl4pPr>
            <a:lvl5pPr marL="971550" indent="-173038">
              <a:defRPr sz="18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6825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1524000" y="914402"/>
            <a:ext cx="10160000" cy="609599"/>
          </a:xfrm>
        </p:spPr>
        <p:txBody>
          <a:bodyPr anchor="t">
            <a:normAutofit/>
          </a:bodyPr>
          <a:lstStyle>
            <a:lvl1pPr algn="l">
              <a:defRPr sz="3200" baseline="0">
                <a:latin typeface="Arial"/>
                <a:cs typeface="Arial"/>
              </a:defRPr>
            </a:lvl1pPr>
          </a:lstStyle>
          <a:p>
            <a:r>
              <a:rPr lang="en-US" dirty="0"/>
              <a:t>Click to add title</a:t>
            </a:r>
          </a:p>
        </p:txBody>
      </p:sp>
      <p:sp>
        <p:nvSpPr>
          <p:cNvPr id="11" name="Content Placeholder 2"/>
          <p:cNvSpPr>
            <a:spLocks noGrp="1"/>
          </p:cNvSpPr>
          <p:nvPr>
            <p:ph idx="13"/>
          </p:nvPr>
        </p:nvSpPr>
        <p:spPr>
          <a:xfrm>
            <a:off x="1524000" y="1767841"/>
            <a:ext cx="10160000" cy="3566160"/>
          </a:xfrm>
        </p:spPr>
        <p:txBody>
          <a:bodyPr/>
          <a:lstStyle>
            <a:lvl1pPr marL="173038" indent="-173038">
              <a:buFont typeface="Arial"/>
              <a:buChar char="•"/>
              <a:defRPr sz="1800">
                <a:latin typeface="Arial"/>
                <a:cs typeface="Arial"/>
              </a:defRPr>
            </a:lvl1pPr>
            <a:lvl2pPr marL="403225" indent="-230188">
              <a:tabLst/>
              <a:defRPr sz="1800">
                <a:latin typeface="Arial"/>
                <a:cs typeface="Arial"/>
              </a:defRPr>
            </a:lvl2pPr>
            <a:lvl3pPr marL="568325" indent="-165100">
              <a:defRPr sz="1800">
                <a:latin typeface="Arial"/>
                <a:cs typeface="Arial"/>
              </a:defRPr>
            </a:lvl3pPr>
            <a:lvl4pPr marL="798513" indent="-230188">
              <a:defRPr sz="1800">
                <a:latin typeface="Arial"/>
                <a:cs typeface="Arial"/>
              </a:defRPr>
            </a:lvl4pPr>
            <a:lvl5pPr marL="971550" indent="-173038">
              <a:defRPr sz="18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8170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1016000" y="914402"/>
            <a:ext cx="10160000" cy="609599"/>
          </a:xfrm>
        </p:spPr>
        <p:txBody>
          <a:bodyPr anchor="t">
            <a:normAutofit/>
          </a:bodyPr>
          <a:lstStyle>
            <a:lvl1pPr algn="ctr">
              <a:defRPr sz="3200" baseline="0">
                <a:latin typeface="Arial"/>
                <a:cs typeface="Arial"/>
              </a:defRPr>
            </a:lvl1pPr>
          </a:lstStyle>
          <a:p>
            <a:r>
              <a:rPr lang="en-US" dirty="0"/>
              <a:t>Click to add title</a:t>
            </a:r>
          </a:p>
        </p:txBody>
      </p:sp>
      <p:sp>
        <p:nvSpPr>
          <p:cNvPr id="9" name="Content Placeholder 2"/>
          <p:cNvSpPr>
            <a:spLocks noGrp="1"/>
          </p:cNvSpPr>
          <p:nvPr>
            <p:ph idx="13"/>
          </p:nvPr>
        </p:nvSpPr>
        <p:spPr>
          <a:xfrm>
            <a:off x="609600" y="1752600"/>
            <a:ext cx="5384800" cy="4114800"/>
          </a:xfrm>
        </p:spPr>
        <p:txBody>
          <a:bodyPr/>
          <a:lstStyle>
            <a:lvl1pPr marL="173038" indent="-173038">
              <a:buFont typeface="Arial"/>
              <a:buChar char="•"/>
              <a:defRPr sz="1800">
                <a:latin typeface="Arial"/>
                <a:cs typeface="Arial"/>
              </a:defRPr>
            </a:lvl1pPr>
            <a:lvl2pPr marL="403225" indent="-230188">
              <a:tabLst/>
              <a:defRPr sz="1800">
                <a:latin typeface="Arial"/>
                <a:cs typeface="Arial"/>
              </a:defRPr>
            </a:lvl2pPr>
            <a:lvl3pPr marL="568325" indent="-165100">
              <a:defRPr sz="1800">
                <a:latin typeface="Arial"/>
                <a:cs typeface="Arial"/>
              </a:defRPr>
            </a:lvl3pPr>
            <a:lvl4pPr marL="798513" indent="-230188">
              <a:defRPr sz="1800">
                <a:latin typeface="Arial"/>
                <a:cs typeface="Arial"/>
              </a:defRPr>
            </a:lvl4pPr>
            <a:lvl5pPr marL="971550" indent="-173038">
              <a:defRPr sz="18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4"/>
          </p:nvPr>
        </p:nvSpPr>
        <p:spPr>
          <a:xfrm>
            <a:off x="6197600" y="1752600"/>
            <a:ext cx="5384800" cy="4114800"/>
          </a:xfrm>
        </p:spPr>
        <p:txBody>
          <a:bodyPr/>
          <a:lstStyle>
            <a:lvl1pPr marL="173038" indent="-173038">
              <a:buFont typeface="Arial"/>
              <a:buChar char="•"/>
              <a:defRPr sz="1800">
                <a:latin typeface="Arial"/>
                <a:cs typeface="Arial"/>
              </a:defRPr>
            </a:lvl1pPr>
            <a:lvl2pPr marL="403225" indent="-230188">
              <a:tabLst/>
              <a:defRPr sz="1800">
                <a:latin typeface="Arial"/>
                <a:cs typeface="Arial"/>
              </a:defRPr>
            </a:lvl2pPr>
            <a:lvl3pPr marL="568325" indent="-165100">
              <a:defRPr sz="1800">
                <a:latin typeface="Arial"/>
                <a:cs typeface="Arial"/>
              </a:defRPr>
            </a:lvl3pPr>
            <a:lvl4pPr marL="798513" indent="-230188">
              <a:defRPr sz="1800">
                <a:latin typeface="Arial"/>
                <a:cs typeface="Arial"/>
              </a:defRPr>
            </a:lvl4pPr>
            <a:lvl5pPr marL="971550" indent="-173038">
              <a:defRPr sz="18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842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1800" b="1">
                <a:latin typeface="Arial"/>
                <a:cs typeface="Arial"/>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normAutofit/>
          </a:bodyPr>
          <a:lstStyle>
            <a:lvl1pPr marL="0" indent="0">
              <a:buNone/>
              <a:defRPr sz="12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877038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96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3E3DB-6AD5-6840-A47D-C7D46BB30F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81E047-9BD3-E04B-8D63-C17312B83D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67FCA3-A673-EC45-B343-8598D20325ED}"/>
              </a:ext>
            </a:extLst>
          </p:cNvPr>
          <p:cNvSpPr>
            <a:spLocks noGrp="1"/>
          </p:cNvSpPr>
          <p:nvPr>
            <p:ph type="dt" sz="half" idx="10"/>
          </p:nvPr>
        </p:nvSpPr>
        <p:spPr/>
        <p:txBody>
          <a:bodyPr/>
          <a:lstStyle/>
          <a:p>
            <a:fld id="{08243D5F-4AA8-E043-ABA6-5ED8B75A025D}" type="datetimeFigureOut">
              <a:rPr lang="en-US" smtClean="0"/>
              <a:t>9/20/26</a:t>
            </a:fld>
            <a:endParaRPr lang="en-US"/>
          </a:p>
        </p:txBody>
      </p:sp>
      <p:sp>
        <p:nvSpPr>
          <p:cNvPr id="5" name="Footer Placeholder 4">
            <a:extLst>
              <a:ext uri="{FF2B5EF4-FFF2-40B4-BE49-F238E27FC236}">
                <a16:creationId xmlns:a16="http://schemas.microsoft.com/office/drawing/2014/main" id="{B1979E93-D216-AB42-8D0C-9EE4C865A9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691F57-3A32-F14A-9D17-A5035BBD5092}"/>
              </a:ext>
            </a:extLst>
          </p:cNvPr>
          <p:cNvSpPr>
            <a:spLocks noGrp="1"/>
          </p:cNvSpPr>
          <p:nvPr>
            <p:ph type="sldNum" sz="quarter" idx="12"/>
          </p:nvPr>
        </p:nvSpPr>
        <p:spPr/>
        <p:txBody>
          <a:bodyPr/>
          <a:lstStyle/>
          <a:p>
            <a:fld id="{66D0A92F-4BE2-9B4C-AE19-1C47AA9E536C}" type="slidenum">
              <a:rPr lang="en-US" smtClean="0"/>
              <a:t>‹#›</a:t>
            </a:fld>
            <a:endParaRPr lang="en-US"/>
          </a:p>
        </p:txBody>
      </p:sp>
    </p:spTree>
    <p:extLst>
      <p:ext uri="{BB962C8B-B14F-4D97-AF65-F5344CB8AC3E}">
        <p14:creationId xmlns:p14="http://schemas.microsoft.com/office/powerpoint/2010/main" val="64043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y Section Header">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016000" y="2133601"/>
            <a:ext cx="10160000" cy="609599"/>
          </a:xfrm>
        </p:spPr>
        <p:txBody>
          <a:bodyPr anchor="t">
            <a:noAutofit/>
          </a:bodyPr>
          <a:lstStyle>
            <a:lvl1pPr algn="ctr">
              <a:defRPr sz="4000" baseline="0">
                <a:solidFill>
                  <a:schemeClr val="bg1"/>
                </a:solidFill>
                <a:latin typeface="Arial"/>
                <a:cs typeface="Arial"/>
              </a:defRPr>
            </a:lvl1pPr>
          </a:lstStyle>
          <a:p>
            <a:r>
              <a:rPr lang="en-US" dirty="0"/>
              <a:t>Click to add title</a:t>
            </a:r>
          </a:p>
        </p:txBody>
      </p:sp>
    </p:spTree>
    <p:extLst>
      <p:ext uri="{BB962C8B-B14F-4D97-AF65-F5344CB8AC3E}">
        <p14:creationId xmlns:p14="http://schemas.microsoft.com/office/powerpoint/2010/main" val="3212555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y Title Subtitle Conten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524000" y="914402"/>
            <a:ext cx="10160000" cy="609599"/>
          </a:xfrm>
        </p:spPr>
        <p:txBody>
          <a:bodyPr anchor="t">
            <a:normAutofit/>
          </a:bodyPr>
          <a:lstStyle>
            <a:lvl1pPr algn="l">
              <a:defRPr sz="3200" baseline="0">
                <a:solidFill>
                  <a:schemeClr val="bg1"/>
                </a:solidFill>
                <a:latin typeface="Arial"/>
                <a:cs typeface="Arial"/>
              </a:defRPr>
            </a:lvl1pPr>
          </a:lstStyle>
          <a:p>
            <a:r>
              <a:rPr lang="en-US" dirty="0"/>
              <a:t>Click to add title</a:t>
            </a:r>
          </a:p>
        </p:txBody>
      </p:sp>
      <p:sp>
        <p:nvSpPr>
          <p:cNvPr id="8" name="Subtitle 2"/>
          <p:cNvSpPr>
            <a:spLocks noGrp="1"/>
          </p:cNvSpPr>
          <p:nvPr>
            <p:ph type="subTitle" idx="1" hasCustomPrompt="1"/>
          </p:nvPr>
        </p:nvSpPr>
        <p:spPr>
          <a:xfrm>
            <a:off x="1524000" y="1481328"/>
            <a:ext cx="10160000" cy="423672"/>
          </a:xfrm>
        </p:spPr>
        <p:txBody>
          <a:bodyPr anchor="t">
            <a:normAutofit/>
          </a:bodyPr>
          <a:lstStyle>
            <a:lvl1pPr marL="0" indent="0" algn="l">
              <a:buNone/>
              <a:defRPr sz="1800" b="1">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subtitle</a:t>
            </a:r>
          </a:p>
        </p:txBody>
      </p:sp>
      <p:sp>
        <p:nvSpPr>
          <p:cNvPr id="9" name="Content Placeholder 2"/>
          <p:cNvSpPr>
            <a:spLocks noGrp="1"/>
          </p:cNvSpPr>
          <p:nvPr>
            <p:ph idx="13"/>
          </p:nvPr>
        </p:nvSpPr>
        <p:spPr>
          <a:xfrm>
            <a:off x="1524000" y="2148841"/>
            <a:ext cx="10160000" cy="3566160"/>
          </a:xfrm>
        </p:spPr>
        <p:txBody>
          <a:bodyPr/>
          <a:lstStyle>
            <a:lvl1pPr marL="173038" indent="-173038">
              <a:buFont typeface="Arial"/>
              <a:buChar char="•"/>
              <a:defRPr sz="1800">
                <a:solidFill>
                  <a:schemeClr val="bg1"/>
                </a:solidFill>
                <a:latin typeface="Arial"/>
                <a:cs typeface="Arial"/>
              </a:defRPr>
            </a:lvl1pPr>
            <a:lvl2pPr marL="403225" indent="-230188">
              <a:tabLst/>
              <a:defRPr sz="1800">
                <a:solidFill>
                  <a:schemeClr val="bg1"/>
                </a:solidFill>
                <a:latin typeface="Arial"/>
                <a:cs typeface="Arial"/>
              </a:defRPr>
            </a:lvl2pPr>
            <a:lvl3pPr marL="568325" indent="-165100">
              <a:defRPr sz="1800">
                <a:solidFill>
                  <a:schemeClr val="bg1"/>
                </a:solidFill>
                <a:latin typeface="Arial"/>
                <a:cs typeface="Arial"/>
              </a:defRPr>
            </a:lvl3pPr>
            <a:lvl4pPr marL="798513" indent="-230188">
              <a:defRPr sz="1800">
                <a:solidFill>
                  <a:schemeClr val="bg1"/>
                </a:solidFill>
                <a:latin typeface="Arial"/>
                <a:cs typeface="Arial"/>
              </a:defRPr>
            </a:lvl4pPr>
            <a:lvl5pPr marL="971550" indent="-173038">
              <a:defRPr sz="1800">
                <a:solidFill>
                  <a:schemeClr val="bg1"/>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3977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y Title and Content">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1524000" y="914402"/>
            <a:ext cx="10160000" cy="609599"/>
          </a:xfrm>
        </p:spPr>
        <p:txBody>
          <a:bodyPr anchor="t">
            <a:normAutofit/>
          </a:bodyPr>
          <a:lstStyle>
            <a:lvl1pPr algn="l">
              <a:defRPr sz="3200" baseline="0">
                <a:solidFill>
                  <a:schemeClr val="bg1"/>
                </a:solidFill>
                <a:latin typeface="Arial"/>
                <a:cs typeface="Arial"/>
              </a:defRPr>
            </a:lvl1pPr>
          </a:lstStyle>
          <a:p>
            <a:r>
              <a:rPr lang="en-US" dirty="0"/>
              <a:t>Click to add title</a:t>
            </a:r>
          </a:p>
        </p:txBody>
      </p:sp>
      <p:sp>
        <p:nvSpPr>
          <p:cNvPr id="9" name="Content Placeholder 2"/>
          <p:cNvSpPr>
            <a:spLocks noGrp="1"/>
          </p:cNvSpPr>
          <p:nvPr>
            <p:ph idx="13"/>
          </p:nvPr>
        </p:nvSpPr>
        <p:spPr>
          <a:xfrm>
            <a:off x="1524000" y="1767841"/>
            <a:ext cx="10160000" cy="3566160"/>
          </a:xfrm>
        </p:spPr>
        <p:txBody>
          <a:bodyPr/>
          <a:lstStyle>
            <a:lvl1pPr marL="173038" indent="-173038">
              <a:buFont typeface="Arial"/>
              <a:buChar char="•"/>
              <a:defRPr sz="1800">
                <a:solidFill>
                  <a:schemeClr val="bg1"/>
                </a:solidFill>
                <a:latin typeface="Arial"/>
                <a:cs typeface="Arial"/>
              </a:defRPr>
            </a:lvl1pPr>
            <a:lvl2pPr marL="403225" indent="-230188">
              <a:tabLst/>
              <a:defRPr sz="1800">
                <a:solidFill>
                  <a:schemeClr val="bg1"/>
                </a:solidFill>
                <a:latin typeface="Arial"/>
                <a:cs typeface="Arial"/>
              </a:defRPr>
            </a:lvl2pPr>
            <a:lvl3pPr marL="568325" indent="-165100">
              <a:defRPr sz="1800">
                <a:solidFill>
                  <a:schemeClr val="bg1"/>
                </a:solidFill>
                <a:latin typeface="Arial"/>
                <a:cs typeface="Arial"/>
              </a:defRPr>
            </a:lvl3pPr>
            <a:lvl4pPr marL="798513" indent="-230188">
              <a:defRPr sz="1800">
                <a:solidFill>
                  <a:schemeClr val="bg1"/>
                </a:solidFill>
                <a:latin typeface="Arial"/>
                <a:cs typeface="Arial"/>
              </a:defRPr>
            </a:lvl4pPr>
            <a:lvl5pPr marL="971550" indent="-173038">
              <a:defRPr sz="1800">
                <a:solidFill>
                  <a:schemeClr val="bg1"/>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3414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y Two Content">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1016000" y="914402"/>
            <a:ext cx="10160000" cy="609599"/>
          </a:xfrm>
        </p:spPr>
        <p:txBody>
          <a:bodyPr anchor="t">
            <a:normAutofit/>
          </a:bodyPr>
          <a:lstStyle>
            <a:lvl1pPr algn="ctr">
              <a:defRPr sz="3200" baseline="0">
                <a:solidFill>
                  <a:schemeClr val="bg1"/>
                </a:solidFill>
                <a:latin typeface="Arial"/>
                <a:cs typeface="Arial"/>
              </a:defRPr>
            </a:lvl1pPr>
          </a:lstStyle>
          <a:p>
            <a:r>
              <a:rPr lang="en-US" dirty="0"/>
              <a:t>Click to add title</a:t>
            </a:r>
          </a:p>
        </p:txBody>
      </p:sp>
      <p:sp>
        <p:nvSpPr>
          <p:cNvPr id="11" name="Content Placeholder 2"/>
          <p:cNvSpPr>
            <a:spLocks noGrp="1"/>
          </p:cNvSpPr>
          <p:nvPr>
            <p:ph idx="13"/>
          </p:nvPr>
        </p:nvSpPr>
        <p:spPr>
          <a:xfrm>
            <a:off x="609600" y="1752600"/>
            <a:ext cx="5384800" cy="4114800"/>
          </a:xfrm>
        </p:spPr>
        <p:txBody>
          <a:bodyPr/>
          <a:lstStyle>
            <a:lvl1pPr marL="173038" indent="-173038">
              <a:buFont typeface="Arial"/>
              <a:buChar char="•"/>
              <a:defRPr sz="1800">
                <a:solidFill>
                  <a:schemeClr val="bg1"/>
                </a:solidFill>
                <a:latin typeface="Arial"/>
                <a:cs typeface="Arial"/>
              </a:defRPr>
            </a:lvl1pPr>
            <a:lvl2pPr marL="403225" indent="-230188">
              <a:tabLst/>
              <a:defRPr sz="1800">
                <a:solidFill>
                  <a:schemeClr val="bg1"/>
                </a:solidFill>
                <a:latin typeface="Arial"/>
                <a:cs typeface="Arial"/>
              </a:defRPr>
            </a:lvl2pPr>
            <a:lvl3pPr marL="568325" indent="-165100">
              <a:defRPr sz="1800">
                <a:solidFill>
                  <a:schemeClr val="bg1"/>
                </a:solidFill>
                <a:latin typeface="Arial"/>
                <a:cs typeface="Arial"/>
              </a:defRPr>
            </a:lvl3pPr>
            <a:lvl4pPr marL="798513" indent="-230188">
              <a:defRPr sz="1800">
                <a:solidFill>
                  <a:schemeClr val="bg1"/>
                </a:solidFill>
                <a:latin typeface="Arial"/>
                <a:cs typeface="Arial"/>
              </a:defRPr>
            </a:lvl4pPr>
            <a:lvl5pPr marL="971550" indent="-173038">
              <a:defRPr sz="1800">
                <a:solidFill>
                  <a:schemeClr val="bg1"/>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idx="14"/>
          </p:nvPr>
        </p:nvSpPr>
        <p:spPr>
          <a:xfrm>
            <a:off x="6197600" y="1752600"/>
            <a:ext cx="5384800" cy="4114800"/>
          </a:xfrm>
        </p:spPr>
        <p:txBody>
          <a:bodyPr/>
          <a:lstStyle>
            <a:lvl1pPr marL="173038" indent="-173038">
              <a:buFont typeface="Arial"/>
              <a:buChar char="•"/>
              <a:defRPr sz="1800">
                <a:solidFill>
                  <a:schemeClr val="bg1"/>
                </a:solidFill>
                <a:latin typeface="Arial"/>
                <a:cs typeface="Arial"/>
              </a:defRPr>
            </a:lvl1pPr>
            <a:lvl2pPr marL="403225" indent="-230188">
              <a:tabLst/>
              <a:defRPr sz="1800">
                <a:solidFill>
                  <a:schemeClr val="bg1"/>
                </a:solidFill>
                <a:latin typeface="Arial"/>
                <a:cs typeface="Arial"/>
              </a:defRPr>
            </a:lvl2pPr>
            <a:lvl3pPr marL="568325" indent="-165100">
              <a:defRPr sz="1800">
                <a:solidFill>
                  <a:schemeClr val="bg1"/>
                </a:solidFill>
                <a:latin typeface="Arial"/>
                <a:cs typeface="Arial"/>
              </a:defRPr>
            </a:lvl3pPr>
            <a:lvl4pPr marL="798513" indent="-230188">
              <a:defRPr sz="1800">
                <a:solidFill>
                  <a:schemeClr val="bg1"/>
                </a:solidFill>
                <a:latin typeface="Arial"/>
                <a:cs typeface="Arial"/>
              </a:defRPr>
            </a:lvl4pPr>
            <a:lvl5pPr marL="971550" indent="-173038">
              <a:defRPr sz="1800">
                <a:solidFill>
                  <a:schemeClr val="bg1"/>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988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y Picture with Caption">
    <p:spTree>
      <p:nvGrpSpPr>
        <p:cNvPr id="1" name=""/>
        <p:cNvGrpSpPr/>
        <p:nvPr/>
      </p:nvGrpSpPr>
      <p:grpSpPr>
        <a:xfrm>
          <a:off x="0" y="0"/>
          <a:ext cx="0" cy="0"/>
          <a:chOff x="0" y="0"/>
          <a:chExt cx="0" cy="0"/>
        </a:xfrm>
      </p:grpSpPr>
      <p:sp>
        <p:nvSpPr>
          <p:cNvPr id="5" name="Title 1"/>
          <p:cNvSpPr>
            <a:spLocks noGrp="1"/>
          </p:cNvSpPr>
          <p:nvPr>
            <p:ph type="title"/>
          </p:nvPr>
        </p:nvSpPr>
        <p:spPr>
          <a:xfrm>
            <a:off x="2389717" y="4800600"/>
            <a:ext cx="7315200" cy="566738"/>
          </a:xfrm>
        </p:spPr>
        <p:txBody>
          <a:bodyPr anchor="b">
            <a:normAutofit/>
          </a:bodyPr>
          <a:lstStyle>
            <a:lvl1pPr algn="l">
              <a:defRPr sz="1800" b="1">
                <a:solidFill>
                  <a:schemeClr val="bg1"/>
                </a:solidFill>
                <a:latin typeface="Arial"/>
                <a:cs typeface="Arial"/>
              </a:defRPr>
            </a:lvl1pPr>
          </a:lstStyle>
          <a:p>
            <a:r>
              <a:rPr lang="en-US" dirty="0"/>
              <a:t>Click to edit Master title style</a:t>
            </a:r>
          </a:p>
        </p:txBody>
      </p:sp>
      <p:sp>
        <p:nvSpPr>
          <p:cNvPr id="6" name="Picture Placeholder 2"/>
          <p:cNvSpPr>
            <a:spLocks noGrp="1"/>
          </p:cNvSpPr>
          <p:nvPr>
            <p:ph type="pic" idx="1"/>
          </p:nvPr>
        </p:nvSpPr>
        <p:spPr>
          <a:xfrm>
            <a:off x="2389717" y="612775"/>
            <a:ext cx="7315200" cy="4114800"/>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ext Placeholder 3"/>
          <p:cNvSpPr>
            <a:spLocks noGrp="1"/>
          </p:cNvSpPr>
          <p:nvPr>
            <p:ph type="body" sz="half" idx="2"/>
          </p:nvPr>
        </p:nvSpPr>
        <p:spPr>
          <a:xfrm>
            <a:off x="2389717" y="5367338"/>
            <a:ext cx="7315200" cy="804862"/>
          </a:xfrm>
        </p:spPr>
        <p:txBody>
          <a:bodyPr>
            <a:normAutofit/>
          </a:bodyPr>
          <a:lstStyle>
            <a:lvl1pPr marL="0" indent="0">
              <a:buNone/>
              <a:defRPr sz="120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465076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3361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Section Header">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016000" y="2133601"/>
            <a:ext cx="10160000" cy="609599"/>
          </a:xfrm>
          <a:prstGeom prst="rect">
            <a:avLst/>
          </a:prstGeom>
        </p:spPr>
        <p:txBody>
          <a:bodyPr anchor="t">
            <a:noAutofit/>
          </a:bodyPr>
          <a:lstStyle>
            <a:lvl1pPr algn="ctr">
              <a:defRPr sz="4000" baseline="0">
                <a:solidFill>
                  <a:schemeClr val="bg1"/>
                </a:solidFill>
                <a:latin typeface="Arial"/>
                <a:cs typeface="Arial"/>
              </a:defRPr>
            </a:lvl1pPr>
          </a:lstStyle>
          <a:p>
            <a:r>
              <a:rPr lang="en-US" dirty="0"/>
              <a:t>Click to add title</a:t>
            </a:r>
          </a:p>
        </p:txBody>
      </p:sp>
    </p:spTree>
    <p:extLst>
      <p:ext uri="{BB962C8B-B14F-4D97-AF65-F5344CB8AC3E}">
        <p14:creationId xmlns:p14="http://schemas.microsoft.com/office/powerpoint/2010/main" val="2037156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 Title Subtitle Conten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524000" y="914402"/>
            <a:ext cx="10160000" cy="609599"/>
          </a:xfrm>
          <a:prstGeom prst="rect">
            <a:avLst/>
          </a:prstGeom>
        </p:spPr>
        <p:txBody>
          <a:bodyPr anchor="t">
            <a:normAutofit/>
          </a:bodyPr>
          <a:lstStyle>
            <a:lvl1pPr algn="l">
              <a:defRPr sz="3200" baseline="0">
                <a:solidFill>
                  <a:schemeClr val="bg1"/>
                </a:solidFill>
                <a:latin typeface="Arial"/>
                <a:cs typeface="Arial"/>
              </a:defRPr>
            </a:lvl1pPr>
          </a:lstStyle>
          <a:p>
            <a:r>
              <a:rPr lang="en-US" dirty="0"/>
              <a:t>Click to add title</a:t>
            </a:r>
          </a:p>
        </p:txBody>
      </p:sp>
      <p:sp>
        <p:nvSpPr>
          <p:cNvPr id="8" name="Subtitle 2"/>
          <p:cNvSpPr>
            <a:spLocks noGrp="1"/>
          </p:cNvSpPr>
          <p:nvPr>
            <p:ph type="subTitle" idx="1" hasCustomPrompt="1"/>
          </p:nvPr>
        </p:nvSpPr>
        <p:spPr>
          <a:xfrm>
            <a:off x="1524000" y="1481328"/>
            <a:ext cx="10160000" cy="423672"/>
          </a:xfrm>
          <a:prstGeom prst="rect">
            <a:avLst/>
          </a:prstGeom>
        </p:spPr>
        <p:txBody>
          <a:bodyPr anchor="t">
            <a:normAutofit/>
          </a:bodyPr>
          <a:lstStyle>
            <a:lvl1pPr marL="0" indent="0" algn="l">
              <a:buNone/>
              <a:defRPr sz="1800" b="1">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subtitle</a:t>
            </a:r>
          </a:p>
        </p:txBody>
      </p:sp>
      <p:sp>
        <p:nvSpPr>
          <p:cNvPr id="9" name="Content Placeholder 2"/>
          <p:cNvSpPr>
            <a:spLocks noGrp="1"/>
          </p:cNvSpPr>
          <p:nvPr>
            <p:ph idx="13"/>
          </p:nvPr>
        </p:nvSpPr>
        <p:spPr>
          <a:xfrm>
            <a:off x="1524000" y="2148841"/>
            <a:ext cx="10160000" cy="3566160"/>
          </a:xfrm>
          <a:prstGeom prst="rect">
            <a:avLst/>
          </a:prstGeom>
        </p:spPr>
        <p:txBody>
          <a:bodyPr/>
          <a:lstStyle>
            <a:lvl1pPr marL="173038" indent="-173038">
              <a:buFont typeface="Arial"/>
              <a:buChar char="•"/>
              <a:defRPr sz="1800">
                <a:solidFill>
                  <a:schemeClr val="bg1"/>
                </a:solidFill>
                <a:latin typeface="Arial"/>
                <a:cs typeface="Arial"/>
              </a:defRPr>
            </a:lvl1pPr>
            <a:lvl2pPr marL="403225" indent="-230188">
              <a:tabLst/>
              <a:defRPr sz="1800">
                <a:solidFill>
                  <a:schemeClr val="bg1"/>
                </a:solidFill>
                <a:latin typeface="Arial"/>
                <a:cs typeface="Arial"/>
              </a:defRPr>
            </a:lvl2pPr>
            <a:lvl3pPr marL="568325" indent="-165100">
              <a:defRPr sz="1800">
                <a:solidFill>
                  <a:schemeClr val="bg1"/>
                </a:solidFill>
                <a:latin typeface="Arial"/>
                <a:cs typeface="Arial"/>
              </a:defRPr>
            </a:lvl3pPr>
            <a:lvl4pPr marL="798513" indent="-230188">
              <a:defRPr sz="1800">
                <a:solidFill>
                  <a:schemeClr val="bg1"/>
                </a:solidFill>
                <a:latin typeface="Arial"/>
                <a:cs typeface="Arial"/>
              </a:defRPr>
            </a:lvl4pPr>
            <a:lvl5pPr marL="971550" indent="-173038">
              <a:defRPr sz="1800">
                <a:solidFill>
                  <a:schemeClr val="bg1"/>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988491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d Title and Conten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524000" y="914402"/>
            <a:ext cx="10160000" cy="609599"/>
          </a:xfrm>
          <a:prstGeom prst="rect">
            <a:avLst/>
          </a:prstGeom>
        </p:spPr>
        <p:txBody>
          <a:bodyPr anchor="t">
            <a:normAutofit/>
          </a:bodyPr>
          <a:lstStyle>
            <a:lvl1pPr algn="l">
              <a:defRPr sz="3200" baseline="0">
                <a:solidFill>
                  <a:schemeClr val="bg1"/>
                </a:solidFill>
                <a:latin typeface="Arial"/>
                <a:cs typeface="Arial"/>
              </a:defRPr>
            </a:lvl1pPr>
          </a:lstStyle>
          <a:p>
            <a:r>
              <a:rPr lang="en-US" dirty="0"/>
              <a:t>Click to add title</a:t>
            </a:r>
          </a:p>
        </p:txBody>
      </p:sp>
      <p:sp>
        <p:nvSpPr>
          <p:cNvPr id="8" name="Content Placeholder 2"/>
          <p:cNvSpPr>
            <a:spLocks noGrp="1"/>
          </p:cNvSpPr>
          <p:nvPr>
            <p:ph idx="13"/>
          </p:nvPr>
        </p:nvSpPr>
        <p:spPr>
          <a:xfrm>
            <a:off x="1524000" y="1767841"/>
            <a:ext cx="10160000" cy="3566160"/>
          </a:xfrm>
          <a:prstGeom prst="rect">
            <a:avLst/>
          </a:prstGeom>
        </p:spPr>
        <p:txBody>
          <a:bodyPr/>
          <a:lstStyle>
            <a:lvl1pPr marL="173038" indent="-173038">
              <a:buFont typeface="Arial"/>
              <a:buChar char="•"/>
              <a:defRPr sz="1800">
                <a:solidFill>
                  <a:schemeClr val="bg1"/>
                </a:solidFill>
                <a:latin typeface="Arial"/>
                <a:cs typeface="Arial"/>
              </a:defRPr>
            </a:lvl1pPr>
            <a:lvl2pPr marL="403225" indent="-230188">
              <a:tabLst/>
              <a:defRPr sz="1800">
                <a:solidFill>
                  <a:schemeClr val="bg1"/>
                </a:solidFill>
                <a:latin typeface="Arial"/>
                <a:cs typeface="Arial"/>
              </a:defRPr>
            </a:lvl2pPr>
            <a:lvl3pPr marL="568325" indent="-165100">
              <a:defRPr sz="1800">
                <a:solidFill>
                  <a:schemeClr val="bg1"/>
                </a:solidFill>
                <a:latin typeface="Arial"/>
                <a:cs typeface="Arial"/>
              </a:defRPr>
            </a:lvl3pPr>
            <a:lvl4pPr marL="798513" indent="-230188">
              <a:defRPr sz="1800">
                <a:solidFill>
                  <a:schemeClr val="bg1"/>
                </a:solidFill>
                <a:latin typeface="Arial"/>
                <a:cs typeface="Arial"/>
              </a:defRPr>
            </a:lvl4pPr>
            <a:lvl5pPr marL="971550" indent="-173038">
              <a:defRPr sz="1800">
                <a:solidFill>
                  <a:schemeClr val="bg1"/>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87798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d Two Content">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1016000" y="914402"/>
            <a:ext cx="10160000" cy="609599"/>
          </a:xfrm>
          <a:prstGeom prst="rect">
            <a:avLst/>
          </a:prstGeom>
        </p:spPr>
        <p:txBody>
          <a:bodyPr anchor="t">
            <a:normAutofit/>
          </a:bodyPr>
          <a:lstStyle>
            <a:lvl1pPr algn="ctr">
              <a:defRPr sz="3200" baseline="0">
                <a:solidFill>
                  <a:schemeClr val="bg1"/>
                </a:solidFill>
                <a:latin typeface="Arial"/>
                <a:cs typeface="Arial"/>
              </a:defRPr>
            </a:lvl1pPr>
          </a:lstStyle>
          <a:p>
            <a:r>
              <a:rPr lang="en-US" dirty="0"/>
              <a:t>Click to add title</a:t>
            </a:r>
          </a:p>
        </p:txBody>
      </p:sp>
      <p:sp>
        <p:nvSpPr>
          <p:cNvPr id="9" name="Content Placeholder 2"/>
          <p:cNvSpPr>
            <a:spLocks noGrp="1"/>
          </p:cNvSpPr>
          <p:nvPr>
            <p:ph idx="13"/>
          </p:nvPr>
        </p:nvSpPr>
        <p:spPr>
          <a:xfrm>
            <a:off x="609600" y="1752600"/>
            <a:ext cx="5384800" cy="4114800"/>
          </a:xfrm>
          <a:prstGeom prst="rect">
            <a:avLst/>
          </a:prstGeom>
        </p:spPr>
        <p:txBody>
          <a:bodyPr/>
          <a:lstStyle>
            <a:lvl1pPr marL="173038" indent="-173038">
              <a:buFont typeface="Arial"/>
              <a:buChar char="•"/>
              <a:defRPr sz="1800">
                <a:solidFill>
                  <a:schemeClr val="bg1"/>
                </a:solidFill>
                <a:latin typeface="Arial"/>
                <a:cs typeface="Arial"/>
              </a:defRPr>
            </a:lvl1pPr>
            <a:lvl2pPr marL="403225" indent="-230188">
              <a:tabLst/>
              <a:defRPr sz="1800">
                <a:solidFill>
                  <a:schemeClr val="bg1"/>
                </a:solidFill>
                <a:latin typeface="Arial"/>
                <a:cs typeface="Arial"/>
              </a:defRPr>
            </a:lvl2pPr>
            <a:lvl3pPr marL="568325" indent="-165100">
              <a:defRPr sz="1800">
                <a:solidFill>
                  <a:schemeClr val="bg1"/>
                </a:solidFill>
                <a:latin typeface="Arial"/>
                <a:cs typeface="Arial"/>
              </a:defRPr>
            </a:lvl3pPr>
            <a:lvl4pPr marL="798513" indent="-230188">
              <a:defRPr sz="1800">
                <a:solidFill>
                  <a:schemeClr val="bg1"/>
                </a:solidFill>
                <a:latin typeface="Arial"/>
                <a:cs typeface="Arial"/>
              </a:defRPr>
            </a:lvl4pPr>
            <a:lvl5pPr marL="971550" indent="-173038">
              <a:defRPr sz="1800">
                <a:solidFill>
                  <a:schemeClr val="bg1"/>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4"/>
          </p:nvPr>
        </p:nvSpPr>
        <p:spPr>
          <a:xfrm>
            <a:off x="6197600" y="1752600"/>
            <a:ext cx="5384800" cy="4114800"/>
          </a:xfrm>
          <a:prstGeom prst="rect">
            <a:avLst/>
          </a:prstGeom>
        </p:spPr>
        <p:txBody>
          <a:bodyPr/>
          <a:lstStyle>
            <a:lvl1pPr marL="173038" indent="-173038">
              <a:buFont typeface="Arial"/>
              <a:buChar char="•"/>
              <a:defRPr sz="1800">
                <a:solidFill>
                  <a:schemeClr val="bg1"/>
                </a:solidFill>
                <a:latin typeface="Arial"/>
                <a:cs typeface="Arial"/>
              </a:defRPr>
            </a:lvl1pPr>
            <a:lvl2pPr marL="403225" indent="-230188">
              <a:tabLst/>
              <a:defRPr sz="1800">
                <a:solidFill>
                  <a:schemeClr val="bg1"/>
                </a:solidFill>
                <a:latin typeface="Arial"/>
                <a:cs typeface="Arial"/>
              </a:defRPr>
            </a:lvl2pPr>
            <a:lvl3pPr marL="568325" indent="-165100">
              <a:defRPr sz="1800">
                <a:solidFill>
                  <a:schemeClr val="bg1"/>
                </a:solidFill>
                <a:latin typeface="Arial"/>
                <a:cs typeface="Arial"/>
              </a:defRPr>
            </a:lvl3pPr>
            <a:lvl4pPr marL="798513" indent="-230188">
              <a:defRPr sz="1800">
                <a:solidFill>
                  <a:schemeClr val="bg1"/>
                </a:solidFill>
                <a:latin typeface="Arial"/>
                <a:cs typeface="Arial"/>
              </a:defRPr>
            </a:lvl4pPr>
            <a:lvl5pPr marL="971550" indent="-173038">
              <a:defRPr sz="1800">
                <a:solidFill>
                  <a:schemeClr val="bg1"/>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448366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ed Picture with Caption">
    <p:spTree>
      <p:nvGrpSpPr>
        <p:cNvPr id="1" name=""/>
        <p:cNvGrpSpPr/>
        <p:nvPr/>
      </p:nvGrpSpPr>
      <p:grpSpPr>
        <a:xfrm>
          <a:off x="0" y="0"/>
          <a:ext cx="0" cy="0"/>
          <a:chOff x="0" y="0"/>
          <a:chExt cx="0" cy="0"/>
        </a:xfrm>
      </p:grpSpPr>
      <p:sp>
        <p:nvSpPr>
          <p:cNvPr id="10" name="Title 1"/>
          <p:cNvSpPr>
            <a:spLocks noGrp="1"/>
          </p:cNvSpPr>
          <p:nvPr>
            <p:ph type="title"/>
          </p:nvPr>
        </p:nvSpPr>
        <p:spPr>
          <a:xfrm>
            <a:off x="2389717" y="4800600"/>
            <a:ext cx="7315200" cy="566738"/>
          </a:xfrm>
          <a:prstGeom prst="rect">
            <a:avLst/>
          </a:prstGeom>
        </p:spPr>
        <p:txBody>
          <a:bodyPr anchor="b">
            <a:normAutofit/>
          </a:bodyPr>
          <a:lstStyle>
            <a:lvl1pPr algn="l">
              <a:defRPr sz="1800" b="1">
                <a:solidFill>
                  <a:schemeClr val="bg1"/>
                </a:solidFill>
                <a:latin typeface="Arial"/>
                <a:cs typeface="Arial"/>
              </a:defRPr>
            </a:lvl1pPr>
          </a:lstStyle>
          <a:p>
            <a:r>
              <a:rPr lang="en-US" dirty="0"/>
              <a:t>Click to edit Master title style</a:t>
            </a:r>
          </a:p>
        </p:txBody>
      </p:sp>
      <p:sp>
        <p:nvSpPr>
          <p:cNvPr id="11" name="Picture Placeholder 2"/>
          <p:cNvSpPr>
            <a:spLocks noGrp="1"/>
          </p:cNvSpPr>
          <p:nvPr>
            <p:ph type="pic" idx="1"/>
          </p:nvPr>
        </p:nvSpPr>
        <p:spPr>
          <a:xfrm>
            <a:off x="2389717" y="612775"/>
            <a:ext cx="7315200" cy="4114800"/>
          </a:xfrm>
          <a:prstGeom prst="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2" name="Text Placeholder 3"/>
          <p:cNvSpPr>
            <a:spLocks noGrp="1"/>
          </p:cNvSpPr>
          <p:nvPr>
            <p:ph type="body" sz="half" idx="2"/>
          </p:nvPr>
        </p:nvSpPr>
        <p:spPr>
          <a:xfrm>
            <a:off x="2389717" y="5367338"/>
            <a:ext cx="7315200" cy="804862"/>
          </a:xfrm>
          <a:prstGeom prst="rect">
            <a:avLst/>
          </a:prstGeom>
        </p:spPr>
        <p:txBody>
          <a:bodyPr>
            <a:normAutofit/>
          </a:bodyPr>
          <a:lstStyle>
            <a:lvl1pPr marL="0" indent="0">
              <a:buNone/>
              <a:defRPr sz="120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0055641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955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sp>
        <p:nvSpPr>
          <p:cNvPr id="7" name="Title 1"/>
          <p:cNvSpPr>
            <a:spLocks noGrp="1"/>
          </p:cNvSpPr>
          <p:nvPr>
            <p:ph type="title"/>
          </p:nvPr>
        </p:nvSpPr>
        <p:spPr>
          <a:xfrm>
            <a:off x="2438400" y="4800600"/>
            <a:ext cx="7315200" cy="566738"/>
          </a:xfrm>
          <a:prstGeom prst="rect">
            <a:avLst/>
          </a:prstGeom>
        </p:spPr>
        <p:txBody>
          <a:bodyPr anchor="b">
            <a:normAutofit/>
          </a:bodyPr>
          <a:lstStyle>
            <a:lvl1pPr algn="l">
              <a:defRPr sz="1800" b="1">
                <a:latin typeface="Arial"/>
                <a:cs typeface="Arial"/>
              </a:defRPr>
            </a:lvl1pPr>
          </a:lstStyle>
          <a:p>
            <a:r>
              <a:rPr lang="en-US" dirty="0"/>
              <a:t>Click to edit Master title style</a:t>
            </a:r>
          </a:p>
        </p:txBody>
      </p:sp>
      <p:sp>
        <p:nvSpPr>
          <p:cNvPr id="9" name="Text Placeholder 3"/>
          <p:cNvSpPr>
            <a:spLocks noGrp="1"/>
          </p:cNvSpPr>
          <p:nvPr>
            <p:ph type="body" sz="half" idx="2"/>
          </p:nvPr>
        </p:nvSpPr>
        <p:spPr>
          <a:xfrm>
            <a:off x="2438400" y="5367338"/>
            <a:ext cx="7315200" cy="804862"/>
          </a:xfrm>
          <a:prstGeom prst="rect">
            <a:avLst/>
          </a:prstGeom>
        </p:spPr>
        <p:txBody>
          <a:bodyPr>
            <a:normAutofit/>
          </a:bodyPr>
          <a:lstStyle>
            <a:lvl1pPr marL="0" indent="0">
              <a:buNone/>
              <a:defRPr sz="12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0" name="Content Placeholder 2"/>
          <p:cNvSpPr>
            <a:spLocks noGrp="1"/>
          </p:cNvSpPr>
          <p:nvPr>
            <p:ph idx="13"/>
          </p:nvPr>
        </p:nvSpPr>
        <p:spPr>
          <a:xfrm>
            <a:off x="2438400" y="609600"/>
            <a:ext cx="7315200" cy="4114800"/>
          </a:xfrm>
          <a:prstGeom prst="rect">
            <a:avLst/>
          </a:prstGeom>
        </p:spPr>
        <p:txBody>
          <a:bodyPr/>
          <a:lstStyle>
            <a:lvl1pPr marL="0" indent="0">
              <a:buFont typeface="Arial"/>
              <a:buNone/>
              <a:defRPr sz="1800">
                <a:solidFill>
                  <a:schemeClr val="tx1"/>
                </a:solidFill>
                <a:latin typeface="Arial"/>
                <a:cs typeface="Arial"/>
              </a:defRPr>
            </a:lvl1pPr>
            <a:lvl2pPr marL="403225" indent="-230188">
              <a:tabLst/>
              <a:defRPr sz="1800">
                <a:solidFill>
                  <a:schemeClr val="tx1"/>
                </a:solidFill>
                <a:latin typeface="Arial"/>
                <a:cs typeface="Arial"/>
              </a:defRPr>
            </a:lvl2pPr>
            <a:lvl3pPr marL="568325" indent="-165100">
              <a:defRPr sz="1800">
                <a:solidFill>
                  <a:schemeClr val="tx1"/>
                </a:solidFill>
                <a:latin typeface="Arial"/>
                <a:cs typeface="Arial"/>
              </a:defRPr>
            </a:lvl3pPr>
            <a:lvl4pPr marL="798513" indent="-230188">
              <a:defRPr sz="1800">
                <a:solidFill>
                  <a:schemeClr val="tx1"/>
                </a:solidFill>
                <a:latin typeface="Arial"/>
                <a:cs typeface="Arial"/>
              </a:defRPr>
            </a:lvl4pPr>
            <a:lvl5pPr marL="971550" indent="-173038">
              <a:defRPr sz="1800">
                <a:solidFill>
                  <a:schemeClr val="tx1"/>
                </a:solidFill>
                <a:latin typeface="Arial"/>
                <a:cs typeface="Arial"/>
              </a:defRPr>
            </a:lvl5pPr>
          </a:lstStyle>
          <a:p>
            <a:pPr lvl="0"/>
            <a:endParaRPr lang="en-US" dirty="0"/>
          </a:p>
        </p:txBody>
      </p:sp>
    </p:spTree>
    <p:extLst>
      <p:ext uri="{BB962C8B-B14F-4D97-AF65-F5344CB8AC3E}">
        <p14:creationId xmlns:p14="http://schemas.microsoft.com/office/powerpoint/2010/main" val="40767985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2.png"/><Relationship Id="rId4" Type="http://schemas.openxmlformats.org/officeDocument/2006/relationships/slideLayout" Target="../slideLayouts/slideLayout7.xml"/><Relationship Id="rId9" Type="http://schemas.openxmlformats.org/officeDocument/2006/relationships/image" Target="../media/image6.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13.xml"/><Relationship Id="rId7" Type="http://schemas.openxmlformats.org/officeDocument/2006/relationships/theme" Target="../theme/theme5.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19.xml"/><Relationship Id="rId7" Type="http://schemas.openxmlformats.org/officeDocument/2006/relationships/theme" Target="../theme/theme6.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4" y="0"/>
            <a:ext cx="12270211" cy="6903720"/>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63200" y="6053328"/>
            <a:ext cx="1486502" cy="529226"/>
          </a:xfrm>
          <a:prstGeom prst="rect">
            <a:avLst/>
          </a:prstGeom>
        </p:spPr>
      </p:pic>
      <p:sp>
        <p:nvSpPr>
          <p:cNvPr id="4" name="Date Placeholder 3"/>
          <p:cNvSpPr>
            <a:spLocks noGrp="1"/>
          </p:cNvSpPr>
          <p:nvPr>
            <p:ph type="dt" sz="half" idx="2"/>
          </p:nvPr>
        </p:nvSpPr>
        <p:spPr>
          <a:xfrm>
            <a:off x="304800" y="6356351"/>
            <a:ext cx="1016000" cy="365125"/>
          </a:xfrm>
          <a:prstGeom prst="rect">
            <a:avLst/>
          </a:prstGeom>
        </p:spPr>
        <p:txBody>
          <a:bodyPr/>
          <a:lstStyle>
            <a:lvl1pPr>
              <a:defRPr sz="1000">
                <a:solidFill>
                  <a:schemeClr val="bg1"/>
                </a:solidFill>
                <a:latin typeface="Arial"/>
                <a:cs typeface="Arial"/>
              </a:defRPr>
            </a:lvl1pPr>
          </a:lstStyle>
          <a:p>
            <a:fld id="{F493F0E7-16B9-4054-8A62-0240149D4B5C}" type="datetimeFigureOut">
              <a:rPr lang="en-US" smtClean="0"/>
              <a:pPr/>
              <a:t>9/20/26</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270211" cy="6903720"/>
          </a:xfrm>
          <a:prstGeom prst="rect">
            <a:avLst/>
          </a:prstGeom>
        </p:spPr>
      </p:pic>
      <p:sp>
        <p:nvSpPr>
          <p:cNvPr id="8" name="Date Placeholder 3"/>
          <p:cNvSpPr>
            <a:spLocks noGrp="1"/>
          </p:cNvSpPr>
          <p:nvPr>
            <p:ph type="dt" sz="half" idx="2"/>
          </p:nvPr>
        </p:nvSpPr>
        <p:spPr>
          <a:xfrm>
            <a:off x="304800" y="6356351"/>
            <a:ext cx="1016000" cy="365125"/>
          </a:xfrm>
          <a:prstGeom prst="rect">
            <a:avLst/>
          </a:prstGeom>
        </p:spPr>
        <p:txBody>
          <a:bodyPr/>
          <a:lstStyle>
            <a:lvl1pPr>
              <a:defRPr sz="1000">
                <a:solidFill>
                  <a:schemeClr val="bg1"/>
                </a:solidFill>
                <a:latin typeface="Arial"/>
                <a:cs typeface="Arial"/>
              </a:defRPr>
            </a:lvl1pPr>
          </a:lstStyle>
          <a:p>
            <a:fld id="{F493F0E7-16B9-4054-8A62-0240149D4B5C}" type="datetimeFigureOut">
              <a:rPr lang="en-US" smtClean="0"/>
              <a:pPr/>
              <a:t>9/20/26</a:t>
            </a:fld>
            <a:endParaRPr lang="en-US" dirty="0"/>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63200" y="6053329"/>
            <a:ext cx="1486499" cy="529225"/>
          </a:xfrm>
          <a:prstGeom prst="rect">
            <a:avLst/>
          </a:prstGeom>
        </p:spPr>
      </p:pic>
    </p:spTree>
    <p:extLst>
      <p:ext uri="{BB962C8B-B14F-4D97-AF65-F5344CB8AC3E}">
        <p14:creationId xmlns:p14="http://schemas.microsoft.com/office/powerpoint/2010/main" val="3004760949"/>
      </p:ext>
    </p:extLst>
  </p:cSld>
  <p:clrMap bg1="lt1" tx1="dk1" bg2="lt2" tx2="dk2" accent1="accent1" accent2="accent2" accent3="accent3" accent4="accent4" accent5="accent5" accent6="accent6" hlink="hlink" folHlink="folHlink"/>
  <p:sldLayoutIdLst>
    <p:sldLayoutId id="214748367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4" y="0"/>
            <a:ext cx="12270211" cy="6903720"/>
          </a:xfrm>
          <a:prstGeom prst="rect">
            <a:avLst/>
          </a:prstGeom>
        </p:spPr>
      </p:pic>
      <p:sp>
        <p:nvSpPr>
          <p:cNvPr id="9" name="Date Placeholder 3"/>
          <p:cNvSpPr>
            <a:spLocks noGrp="1"/>
          </p:cNvSpPr>
          <p:nvPr>
            <p:ph type="dt" sz="half" idx="2"/>
          </p:nvPr>
        </p:nvSpPr>
        <p:spPr>
          <a:xfrm>
            <a:off x="304800" y="6356351"/>
            <a:ext cx="1016000" cy="365125"/>
          </a:xfrm>
          <a:prstGeom prst="rect">
            <a:avLst/>
          </a:prstGeom>
        </p:spPr>
        <p:txBody>
          <a:bodyPr/>
          <a:lstStyle>
            <a:lvl1pPr>
              <a:defRPr sz="1000">
                <a:solidFill>
                  <a:schemeClr val="bg1"/>
                </a:solidFill>
                <a:latin typeface="Arial"/>
                <a:cs typeface="Arial"/>
              </a:defRPr>
            </a:lvl1pPr>
          </a:lstStyle>
          <a:p>
            <a:fld id="{F493F0E7-16B9-4054-8A62-0240149D4B5C}" type="datetimeFigureOut">
              <a:rPr lang="en-US" smtClean="0"/>
              <a:pPr/>
              <a:t>9/20/26</a:t>
            </a:fld>
            <a:endParaRPr lang="en-US" dirty="0"/>
          </a:p>
        </p:txBody>
      </p:sp>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63200" y="6053329"/>
            <a:ext cx="1486499" cy="529225"/>
          </a:xfrm>
          <a:prstGeom prst="rect">
            <a:avLst/>
          </a:prstGeom>
        </p:spPr>
      </p:pic>
    </p:spTree>
    <p:extLst>
      <p:ext uri="{BB962C8B-B14F-4D97-AF65-F5344CB8AC3E}">
        <p14:creationId xmlns:p14="http://schemas.microsoft.com/office/powerpoint/2010/main" val="526144061"/>
      </p:ext>
    </p:extLst>
  </p:cSld>
  <p:clrMap bg1="lt1" tx1="dk1" bg2="lt2" tx2="dk2" accent1="accent1" accent2="accent2" accent3="accent3" accent4="accent4" accent5="accent5" accent6="accent6" hlink="hlink" folHlink="folHlink"/>
  <p:sldLayoutIdLst>
    <p:sldLayoutId id="214748368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243D5F-4AA8-E043-ABA6-5ED8B75A025D}" type="datetimeFigureOut">
              <a:rPr lang="en-US" smtClean="0"/>
              <a:t>9/20/26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D0A92F-4BE2-9B4C-AE19-1C47AA9E536C}" type="slidenum">
              <a:rPr lang="en-US" smtClean="0"/>
              <a:t>‹#›</a:t>
            </a:fld>
            <a:endParaRPr lang="en-US"/>
          </a:p>
        </p:txBody>
      </p:sp>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534" y="1397"/>
            <a:ext cx="12270211" cy="6903720"/>
          </a:xfrm>
          <a:prstGeom prst="rect">
            <a:avLst/>
          </a:prstGeom>
        </p:spPr>
      </p:pic>
      <p:sp>
        <p:nvSpPr>
          <p:cNvPr id="9" name="Slide Number Placeholder 5"/>
          <p:cNvSpPr txBox="1">
            <a:spLocks/>
          </p:cNvSpPr>
          <p:nvPr userDrawn="1"/>
        </p:nvSpPr>
        <p:spPr>
          <a:xfrm>
            <a:off x="101600" y="6645276"/>
            <a:ext cx="812800" cy="288925"/>
          </a:xfrm>
          <a:prstGeom prst="rect">
            <a:avLst/>
          </a:prstGeom>
        </p:spPr>
        <p:txBody>
          <a:bodyPr/>
          <a:lstStyle>
            <a:defPPr>
              <a:defRPr lang="en-US"/>
            </a:defPPr>
            <a:lvl1pPr marL="0" algn="ctr" defTabSz="914400" rtl="0" eaLnBrk="1" latinLnBrk="0" hangingPunct="1">
              <a:defRPr sz="110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6D0A92F-4BE2-9B4C-AE19-1C47AA9E536C}" type="slidenum">
              <a:rPr lang="en-US" sz="900" smtClean="0"/>
              <a:pPr/>
              <a:t>‹#›</a:t>
            </a:fld>
            <a:endParaRPr lang="en-US" sz="900" dirty="0"/>
          </a:p>
        </p:txBody>
      </p:sp>
      <p:pic>
        <p:nvPicPr>
          <p:cNvPr id="11" name="Picture 10"/>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0363200" y="6053328"/>
            <a:ext cx="1486502" cy="529226"/>
          </a:xfrm>
          <a:prstGeom prst="rect">
            <a:avLst/>
          </a:prstGeom>
        </p:spPr>
      </p:pic>
    </p:spTree>
    <p:extLst>
      <p:ext uri="{BB962C8B-B14F-4D97-AF65-F5344CB8AC3E}">
        <p14:creationId xmlns:p14="http://schemas.microsoft.com/office/powerpoint/2010/main" val="3824655885"/>
      </p:ext>
    </p:extLst>
  </p:cSld>
  <p:clrMap bg1="lt1" tx1="dk1" bg2="lt2" tx2="dk2" accent1="accent1" accent2="accent2" accent3="accent3" accent4="accent4" accent5="accent5" accent6="accent6" hlink="hlink" folHlink="folHlink"/>
  <p:sldLayoutIdLst>
    <p:sldLayoutId id="2147483653" r:id="rId1"/>
    <p:sldLayoutId id="2147483651" r:id="rId2"/>
    <p:sldLayoutId id="2147483652" r:id="rId3"/>
    <p:sldLayoutId id="2147483654" r:id="rId4"/>
    <p:sldLayoutId id="2147483659" r:id="rId5"/>
    <p:sldLayoutId id="2147483657" r:id="rId6"/>
    <p:sldLayoutId id="2147483682"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E89BAC-2917-424A-ACDC-924CB93C1DC3}" type="datetimeFigureOut">
              <a:rPr lang="en-US" smtClean="0"/>
              <a:t>9/20/26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0E8EAE-1272-3C40-B6DE-1D055632DDE7}" type="slidenum">
              <a:rPr lang="en-US" smtClean="0"/>
              <a:t>‹#›</a:t>
            </a:fld>
            <a:endParaRPr lang="en-US"/>
          </a:p>
        </p:txBody>
      </p:sp>
      <p:pic>
        <p:nvPicPr>
          <p:cNvPr id="7" name="Picture 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534" y="0"/>
            <a:ext cx="12270211" cy="6903720"/>
          </a:xfrm>
          <a:prstGeom prst="rect">
            <a:avLst/>
          </a:prstGeom>
        </p:spPr>
      </p:pic>
      <p:sp>
        <p:nvSpPr>
          <p:cNvPr id="11" name="Slide Number Placeholder 5"/>
          <p:cNvSpPr txBox="1">
            <a:spLocks/>
          </p:cNvSpPr>
          <p:nvPr userDrawn="1"/>
        </p:nvSpPr>
        <p:spPr>
          <a:xfrm>
            <a:off x="101600" y="6645276"/>
            <a:ext cx="812800" cy="288925"/>
          </a:xfrm>
          <a:prstGeom prst="rect">
            <a:avLst/>
          </a:prstGeom>
        </p:spPr>
        <p:txBody>
          <a:bodyPr/>
          <a:lstStyle>
            <a:defPPr>
              <a:defRPr lang="en-US"/>
            </a:defPPr>
            <a:lvl1pPr marL="0" algn="ctr" defTabSz="914400" rtl="0" eaLnBrk="1" latinLnBrk="0" hangingPunct="1">
              <a:defRPr sz="110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6D0A92F-4BE2-9B4C-AE19-1C47AA9E536C}" type="slidenum">
              <a:rPr lang="en-US" sz="900" smtClean="0">
                <a:solidFill>
                  <a:srgbClr val="80807C"/>
                </a:solidFill>
              </a:rPr>
              <a:pPr/>
              <a:t>‹#›</a:t>
            </a:fld>
            <a:endParaRPr lang="en-US" sz="900" dirty="0">
              <a:solidFill>
                <a:srgbClr val="80807C"/>
              </a:solidFill>
            </a:endParaRPr>
          </a:p>
        </p:txBody>
      </p:sp>
      <p:pic>
        <p:nvPicPr>
          <p:cNvPr id="12" name="Picture 1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363200" y="6053329"/>
            <a:ext cx="1486499" cy="529225"/>
          </a:xfrm>
          <a:prstGeom prst="rect">
            <a:avLst/>
          </a:prstGeom>
        </p:spPr>
      </p:pic>
    </p:spTree>
    <p:extLst>
      <p:ext uri="{BB962C8B-B14F-4D97-AF65-F5344CB8AC3E}">
        <p14:creationId xmlns:p14="http://schemas.microsoft.com/office/powerpoint/2010/main" val="105383055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7" r:id="rId5"/>
    <p:sldLayoutId id="2147483668"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534" y="0"/>
            <a:ext cx="12270211" cy="6903720"/>
          </a:xfrm>
          <a:prstGeom prst="rect">
            <a:avLst/>
          </a:prstGeom>
        </p:spPr>
      </p:pic>
      <p:sp>
        <p:nvSpPr>
          <p:cNvPr id="6" name="Slide Number Placeholder 5"/>
          <p:cNvSpPr txBox="1">
            <a:spLocks/>
          </p:cNvSpPr>
          <p:nvPr userDrawn="1"/>
        </p:nvSpPr>
        <p:spPr>
          <a:xfrm>
            <a:off x="101600" y="6645276"/>
            <a:ext cx="812800" cy="288925"/>
          </a:xfrm>
          <a:prstGeom prst="rect">
            <a:avLst/>
          </a:prstGeom>
        </p:spPr>
        <p:txBody>
          <a:bodyPr/>
          <a:lstStyle>
            <a:defPPr>
              <a:defRPr lang="en-US"/>
            </a:defPPr>
            <a:lvl1pPr marL="0" algn="ctr" defTabSz="914400" rtl="0" eaLnBrk="1" latinLnBrk="0" hangingPunct="1">
              <a:defRPr sz="110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6D0A92F-4BE2-9B4C-AE19-1C47AA9E536C}" type="slidenum">
              <a:rPr lang="en-US" sz="900" smtClean="0">
                <a:solidFill>
                  <a:srgbClr val="80807C"/>
                </a:solidFill>
              </a:rPr>
              <a:pPr/>
              <a:t>‹#›</a:t>
            </a:fld>
            <a:endParaRPr lang="en-US" sz="900" dirty="0">
              <a:solidFill>
                <a:srgbClr val="80807C"/>
              </a:solidFill>
            </a:endParaRPr>
          </a:p>
        </p:txBody>
      </p:sp>
      <p:pic>
        <p:nvPicPr>
          <p:cNvPr id="8" name="Picture 7"/>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363200" y="6053329"/>
            <a:ext cx="1486499" cy="529225"/>
          </a:xfrm>
          <a:prstGeom prst="rect">
            <a:avLst/>
          </a:prstGeom>
        </p:spPr>
      </p:pic>
    </p:spTree>
    <p:extLst>
      <p:ext uri="{BB962C8B-B14F-4D97-AF65-F5344CB8AC3E}">
        <p14:creationId xmlns:p14="http://schemas.microsoft.com/office/powerpoint/2010/main" val="238897823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01600" y="6569076"/>
            <a:ext cx="812800" cy="288925"/>
          </a:xfrm>
          <a:prstGeom prst="rect">
            <a:avLst/>
          </a:prstGeom>
        </p:spPr>
        <p:txBody>
          <a:bodyPr/>
          <a:lstStyle>
            <a:defPPr>
              <a:defRPr lang="en-US"/>
            </a:defPPr>
            <a:lvl1pPr marL="0" algn="ctr" defTabSz="914400" rtl="0" eaLnBrk="1" latinLnBrk="0" hangingPunct="1">
              <a:defRPr sz="1100" kern="1200">
                <a:solidFill>
                  <a:schemeClr val="bg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6D0A92F-4BE2-9B4C-AE19-1C47AA9E536C}" type="slidenum">
              <a:rPr lang="en-US" sz="900" smtClean="0">
                <a:solidFill>
                  <a:srgbClr val="80807C"/>
                </a:solidFill>
              </a:rPr>
              <a:pPr/>
              <a:t>‹#›</a:t>
            </a:fld>
            <a:endParaRPr lang="en-US" sz="900" dirty="0">
              <a:solidFill>
                <a:srgbClr val="80807C"/>
              </a:solidFill>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053328"/>
            <a:ext cx="1486502" cy="529226"/>
          </a:xfrm>
          <a:prstGeom prst="rect">
            <a:avLst/>
          </a:prstGeom>
        </p:spPr>
      </p:pic>
    </p:spTree>
    <p:extLst>
      <p:ext uri="{BB962C8B-B14F-4D97-AF65-F5344CB8AC3E}">
        <p14:creationId xmlns:p14="http://schemas.microsoft.com/office/powerpoint/2010/main" val="3610322736"/>
      </p:ext>
    </p:extLst>
  </p:cSld>
  <p:clrMap bg1="lt1" tx1="dk1" bg2="lt2" tx2="dk2" accent1="accent1" accent2="accent2" accent3="accent3" accent4="accent4" accent5="accent5" accent6="accent6" hlink="hlink" folHlink="folHlink"/>
  <p:sldLayoutIdLst>
    <p:sldLayoutId id="214748367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dx.doi.org/10.15585/mmwr.mm7534a2"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jp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dx.doi.org/10.15585/mmwr.mm7534a2"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9.jpg"/><Relationship Id="rId5" Type="http://schemas.openxmlformats.org/officeDocument/2006/relationships/image" Target="../media/image1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hyperlink" Target="http://dx.doi.org/10.15585/mmwr.mm7534a2"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hyperlink" Target="https://www.healthychildren.org/English/fmp/Pages/MediaPlan.aspx#/"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s://www.aap.org/en/patient-care/media-and-children/center-of-excellence-on-social-media-and-youth-mental-health/5cs-of-media-use/?srsltid=AU7gw4WdKGP8ILrabPh-5DXrBiORJsL9zyE0tp37vEsxQ1nV78JLLUGX"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1177/0033354919900887" TargetMode="External"/><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177/21501319241277393"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9.jp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9.jpg"/></Relationships>
</file>

<file path=ppt/slides/_rels/slide28.xml.rels><?xml version="1.0" encoding="UTF-8" standalone="yes"?>
<Relationships xmlns="http://schemas.openxmlformats.org/package/2006/relationships"><Relationship Id="rId3" Type="http://schemas.openxmlformats.org/officeDocument/2006/relationships/hyperlink" Target="https://catch.org/catch-my-breath-adds-three-peer-reviewed-publications-and-more-to-evidence-base/" TargetMode="External"/><Relationship Id="rId7" Type="http://schemas.openxmlformats.org/officeDocument/2006/relationships/image" Target="../media/image9.jp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hyperlink" Target="https://clinicaltrials.gov/study/NCT04843501?tab=results#results-overview" TargetMode="External"/><Relationship Id="rId5" Type="http://schemas.openxmlformats.org/officeDocument/2006/relationships/image" Target="../media/image21.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9.jp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9.jpg"/></Relationships>
</file>

<file path=ppt/slides/_rels/slide3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9.jpg"/></Relationships>
</file>

<file path=ppt/slides/_rels/slide3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9.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9.xml"/><Relationship Id="rId1" Type="http://schemas.openxmlformats.org/officeDocument/2006/relationships/slideLayout" Target="../slideLayouts/slideLayout9.xml"/><Relationship Id="rId4" Type="http://schemas.openxmlformats.org/officeDocument/2006/relationships/image" Target="../media/image24.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00400" y="1447800"/>
            <a:ext cx="9067800" cy="990600"/>
          </a:xfrm>
        </p:spPr>
        <p:txBody>
          <a:bodyPr>
            <a:noAutofit/>
          </a:bodyPr>
          <a:lstStyle/>
          <a:p>
            <a:pPr algn="ctr"/>
            <a:r>
              <a:rPr lang="en-US" sz="4400" b="1" dirty="0"/>
              <a:t>Arkansas Statewide Epidemiological</a:t>
            </a:r>
            <a:br>
              <a:rPr lang="en-US" sz="4400" b="1" dirty="0"/>
            </a:br>
            <a:r>
              <a:rPr lang="en-US" sz="4400" b="1" dirty="0"/>
              <a:t>Outcomes Workgroup</a:t>
            </a:r>
            <a:br>
              <a:rPr lang="en-US" sz="4400" b="1" dirty="0"/>
            </a:br>
            <a:br>
              <a:rPr lang="en-US" sz="2400" b="1" dirty="0"/>
            </a:br>
            <a:br>
              <a:rPr lang="en-US" sz="3600" b="1" dirty="0"/>
            </a:br>
            <a:r>
              <a:rPr lang="en-US" sz="3200" b="1" dirty="0">
                <a:solidFill>
                  <a:schemeClr val="tx1"/>
                </a:solidFill>
              </a:rPr>
              <a:t>Thrice-Annual Meeting</a:t>
            </a:r>
            <a:br>
              <a:rPr lang="en-US" sz="3200" b="1" dirty="0">
                <a:solidFill>
                  <a:schemeClr val="tx1"/>
                </a:solidFill>
              </a:rPr>
            </a:br>
            <a:r>
              <a:rPr lang="en-US" sz="3200" b="1" dirty="0">
                <a:solidFill>
                  <a:schemeClr val="tx1"/>
                </a:solidFill>
              </a:rPr>
              <a:t>05/28/2026</a:t>
            </a:r>
            <a:endParaRPr lang="en-US" sz="3200" dirty="0">
              <a:solidFill>
                <a:schemeClr val="tx1"/>
              </a:solidFill>
            </a:endParaRPr>
          </a:p>
        </p:txBody>
      </p:sp>
      <p:pic>
        <p:nvPicPr>
          <p:cNvPr id="3" name="Picture 2">
            <a:extLst>
              <a:ext uri="{FF2B5EF4-FFF2-40B4-BE49-F238E27FC236}">
                <a16:creationId xmlns:a16="http://schemas.microsoft.com/office/drawing/2014/main" id="{318E2907-4726-8749-85A9-D2F6E29172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2" name="TextBox 1">
            <a:extLst>
              <a:ext uri="{FF2B5EF4-FFF2-40B4-BE49-F238E27FC236}">
                <a16:creationId xmlns:a16="http://schemas.microsoft.com/office/drawing/2014/main" id="{CC0A8242-EF71-CD43-B385-AA601369DEF1}"/>
              </a:ext>
            </a:extLst>
          </p:cNvPr>
          <p:cNvSpPr txBox="1"/>
          <p:nvPr/>
        </p:nvSpPr>
        <p:spPr>
          <a:xfrm>
            <a:off x="4876800" y="6248400"/>
            <a:ext cx="4472462" cy="646331"/>
          </a:xfrm>
          <a:prstGeom prst="rect">
            <a:avLst/>
          </a:prstGeom>
          <a:noFill/>
        </p:spPr>
        <p:txBody>
          <a:bodyPr wrap="square" rtlCol="0">
            <a:spAutoFit/>
          </a:bodyPr>
          <a:lstStyle/>
          <a:p>
            <a:r>
              <a:rPr lang="en-US" dirty="0"/>
              <a:t>Supported by: SAMHSA Substance Abuse Block Grant </a:t>
            </a:r>
            <a:r>
              <a:rPr lang="en-US" sz="1800" dirty="0">
                <a:solidFill>
                  <a:srgbClr val="0A1D30"/>
                </a:solidFill>
                <a:effectLst/>
                <a:latin typeface="Arial" panose="020B0604020202020204" pitchFamily="34" charset="0"/>
                <a:ea typeface="Arial" panose="020B0604020202020204" pitchFamily="34" charset="0"/>
              </a:rPr>
              <a:t>1B08TI087025-01</a:t>
            </a:r>
            <a:r>
              <a:rPr lang="en-US" sz="1800" dirty="0">
                <a:solidFill>
                  <a:srgbClr val="000000"/>
                </a:solidFill>
                <a:effectLst/>
                <a:latin typeface="Arial" panose="020B0604020202020204" pitchFamily="34" charset="0"/>
                <a:ea typeface="Arial" panose="020B0604020202020204" pitchFamily="34" charset="0"/>
              </a:rPr>
              <a:t> </a:t>
            </a:r>
            <a:endParaRPr lang="en-US" dirty="0"/>
          </a:p>
        </p:txBody>
      </p:sp>
    </p:spTree>
    <p:extLst>
      <p:ext uri="{BB962C8B-B14F-4D97-AF65-F5344CB8AC3E}">
        <p14:creationId xmlns:p14="http://schemas.microsoft.com/office/powerpoint/2010/main" val="2672733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DD3E8F-E0C0-9C4E-A493-83ABA1D4DACC}"/>
              </a:ext>
            </a:extLst>
          </p:cNvPr>
          <p:cNvSpPr>
            <a:spLocks noGrp="1"/>
          </p:cNvSpPr>
          <p:nvPr>
            <p:ph type="ctrTitle"/>
          </p:nvPr>
        </p:nvSpPr>
        <p:spPr>
          <a:xfrm>
            <a:off x="609600" y="381001"/>
            <a:ext cx="11074400" cy="609599"/>
          </a:xfrm>
        </p:spPr>
        <p:txBody>
          <a:bodyPr>
            <a:noAutofit/>
          </a:bodyPr>
          <a:lstStyle/>
          <a:p>
            <a:pPr algn="ctr"/>
            <a:r>
              <a:rPr lang="en-US" sz="3600" dirty="0"/>
              <a:t>Today’s Agenda</a:t>
            </a:r>
          </a:p>
        </p:txBody>
      </p:sp>
      <p:sp>
        <p:nvSpPr>
          <p:cNvPr id="4" name="Content Placeholder 3">
            <a:extLst>
              <a:ext uri="{FF2B5EF4-FFF2-40B4-BE49-F238E27FC236}">
                <a16:creationId xmlns:a16="http://schemas.microsoft.com/office/drawing/2014/main" id="{16B03B0B-8B0F-3347-9491-422E8F985BDB}"/>
              </a:ext>
            </a:extLst>
          </p:cNvPr>
          <p:cNvSpPr>
            <a:spLocks noGrp="1"/>
          </p:cNvSpPr>
          <p:nvPr>
            <p:ph idx="13"/>
          </p:nvPr>
        </p:nvSpPr>
        <p:spPr>
          <a:xfrm>
            <a:off x="533400" y="1219200"/>
            <a:ext cx="11277600" cy="5486399"/>
          </a:xfrm>
          <a:solidFill>
            <a:schemeClr val="bg1"/>
          </a:solidFill>
        </p:spPr>
        <p:txBody>
          <a:bodyPr>
            <a:noAutofit/>
          </a:bodyPr>
          <a:lstStyle/>
          <a:p>
            <a:pPr marL="457200" indent="-457200" defTabSz="914400" eaLnBrk="0" fontAlgn="base" hangingPunct="0">
              <a:spcBef>
                <a:spcPct val="0"/>
              </a:spcBef>
              <a:spcAft>
                <a:spcPts val="500"/>
              </a:spcAft>
            </a:pPr>
            <a:r>
              <a:rPr lang="en-US" altLang="en-US" sz="2800" dirty="0">
                <a:solidFill>
                  <a:srgbClr val="000000"/>
                </a:solidFill>
                <a:latin typeface="+mn-lt"/>
              </a:rPr>
              <a:t>Introductions and Mission Statement</a:t>
            </a:r>
          </a:p>
          <a:p>
            <a:pPr marL="457200" indent="-457200" defTabSz="914400" eaLnBrk="0" fontAlgn="base" hangingPunct="0">
              <a:spcBef>
                <a:spcPct val="0"/>
              </a:spcBef>
              <a:spcAft>
                <a:spcPts val="500"/>
              </a:spcAft>
            </a:pPr>
            <a:r>
              <a:rPr lang="en-US" altLang="en-US" sz="2800" dirty="0">
                <a:solidFill>
                  <a:srgbClr val="000000"/>
                </a:solidFill>
                <a:latin typeface="+mn-lt"/>
              </a:rPr>
              <a:t>National Updates (A. Oliveto)</a:t>
            </a:r>
          </a:p>
          <a:p>
            <a:pPr marL="457200" indent="-457200" defTabSz="914400" eaLnBrk="0" fontAlgn="base" hangingPunct="0">
              <a:spcBef>
                <a:spcPct val="0"/>
              </a:spcBef>
              <a:spcAft>
                <a:spcPts val="500"/>
              </a:spcAft>
            </a:pPr>
            <a:r>
              <a:rPr lang="en-US" altLang="en-US" sz="2800" dirty="0">
                <a:solidFill>
                  <a:srgbClr val="000000"/>
                </a:solidFill>
                <a:latin typeface="+mn-lt"/>
              </a:rPr>
              <a:t>Arkansas Health Survey (M. Nino</a:t>
            </a:r>
            <a:r>
              <a:rPr lang="en-US" sz="2800" dirty="0">
                <a:latin typeface="+mn-lt"/>
              </a:rPr>
              <a:t>)</a:t>
            </a:r>
            <a:endParaRPr lang="en-US" altLang="en-US" sz="2800" dirty="0">
              <a:solidFill>
                <a:srgbClr val="000000"/>
              </a:solidFill>
              <a:latin typeface="+mn-lt"/>
            </a:endParaRPr>
          </a:p>
          <a:p>
            <a:pPr marL="457200" indent="-457200" defTabSz="914400" eaLnBrk="0" fontAlgn="base" hangingPunct="0">
              <a:spcBef>
                <a:spcPct val="0"/>
              </a:spcBef>
              <a:spcAft>
                <a:spcPts val="500"/>
              </a:spcAft>
            </a:pPr>
            <a:r>
              <a:rPr lang="en-US" altLang="en-US" sz="2800" dirty="0">
                <a:solidFill>
                  <a:srgbClr val="000000"/>
                </a:solidFill>
                <a:latin typeface="+mn-lt"/>
              </a:rPr>
              <a:t>Highlights from the 2025 Profiles Report (R. Thompson)</a:t>
            </a:r>
          </a:p>
          <a:p>
            <a:pPr marL="457200" indent="-457200" defTabSz="914400" eaLnBrk="0" fontAlgn="base" hangingPunct="0">
              <a:spcBef>
                <a:spcPct val="0"/>
              </a:spcBef>
              <a:spcAft>
                <a:spcPts val="500"/>
              </a:spcAft>
            </a:pPr>
            <a:r>
              <a:rPr lang="en-US" altLang="en-US" sz="2800" dirty="0">
                <a:solidFill>
                  <a:srgbClr val="000000"/>
                </a:solidFill>
                <a:latin typeface="+mn-lt"/>
              </a:rPr>
              <a:t>National Survey on Drug Use Trends (R. Thompson)</a:t>
            </a:r>
          </a:p>
          <a:p>
            <a:pPr marL="457200" indent="-457200" defTabSz="914400" eaLnBrk="0" fontAlgn="base" hangingPunct="0">
              <a:spcBef>
                <a:spcPct val="0"/>
              </a:spcBef>
              <a:spcAft>
                <a:spcPts val="500"/>
              </a:spcAft>
            </a:pPr>
            <a:r>
              <a:rPr lang="en-US" altLang="en-US" sz="2800" dirty="0">
                <a:solidFill>
                  <a:srgbClr val="000000"/>
                </a:solidFill>
                <a:latin typeface="+mn-lt"/>
              </a:rPr>
              <a:t>Deeper APNA Data Dive: 5-year Trends in Use, Risk and Sources of Substances (J. Thostenson)</a:t>
            </a:r>
            <a:endParaRPr lang="en-US" altLang="en-US" sz="2800" dirty="0">
              <a:latin typeface="+mn-lt"/>
            </a:endParaRPr>
          </a:p>
          <a:p>
            <a:pPr marL="457200" indent="-457200" defTabSz="914400" eaLnBrk="0" fontAlgn="base" hangingPunct="0">
              <a:spcBef>
                <a:spcPct val="0"/>
              </a:spcBef>
              <a:spcAft>
                <a:spcPts val="500"/>
              </a:spcAft>
            </a:pPr>
            <a:r>
              <a:rPr lang="en-US" altLang="en-US" sz="2800" dirty="0">
                <a:solidFill>
                  <a:srgbClr val="000000"/>
                </a:solidFill>
                <a:latin typeface="+mn-lt"/>
              </a:rPr>
              <a:t>Evidence for Selected E-Cig Prevention Intervention(s) (A. Oliveto)</a:t>
            </a:r>
          </a:p>
          <a:p>
            <a:pPr marL="457200" indent="-457200" defTabSz="914400" eaLnBrk="0" fontAlgn="base" hangingPunct="0">
              <a:spcBef>
                <a:spcPct val="0"/>
              </a:spcBef>
              <a:spcAft>
                <a:spcPts val="500"/>
              </a:spcAft>
            </a:pPr>
            <a:r>
              <a:rPr lang="en-US" altLang="en-US" sz="2800" dirty="0">
                <a:solidFill>
                  <a:srgbClr val="000000"/>
                </a:solidFill>
                <a:latin typeface="+mn-lt"/>
              </a:rPr>
              <a:t>Year End SEOW Review</a:t>
            </a:r>
          </a:p>
          <a:p>
            <a:pPr marL="457200" indent="-457200" defTabSz="914400" eaLnBrk="0" fontAlgn="base" hangingPunct="0">
              <a:spcBef>
                <a:spcPct val="0"/>
              </a:spcBef>
              <a:spcAft>
                <a:spcPts val="500"/>
              </a:spcAft>
            </a:pPr>
            <a:r>
              <a:rPr lang="en-US" altLang="en-US" sz="2800" dirty="0">
                <a:solidFill>
                  <a:srgbClr val="000000"/>
                </a:solidFill>
                <a:latin typeface="+mn-lt"/>
              </a:rPr>
              <a:t>Discussion/Wrap Up</a:t>
            </a:r>
            <a:endParaRPr lang="en-US" altLang="en-US" sz="2800" dirty="0">
              <a:latin typeface="+mn-lt"/>
            </a:endParaRPr>
          </a:p>
        </p:txBody>
      </p:sp>
      <p:pic>
        <p:nvPicPr>
          <p:cNvPr id="7" name="Picture 6">
            <a:extLst>
              <a:ext uri="{FF2B5EF4-FFF2-40B4-BE49-F238E27FC236}">
                <a16:creationId xmlns:a16="http://schemas.microsoft.com/office/drawing/2014/main" id="{34DC1C15-B9DB-E84C-AD90-B015F41ED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800" y="5945250"/>
            <a:ext cx="3200400" cy="988949"/>
          </a:xfrm>
          <a:prstGeom prst="rect">
            <a:avLst/>
          </a:prstGeom>
        </p:spPr>
      </p:pic>
    </p:spTree>
    <p:extLst>
      <p:ext uri="{BB962C8B-B14F-4D97-AF65-F5344CB8AC3E}">
        <p14:creationId xmlns:p14="http://schemas.microsoft.com/office/powerpoint/2010/main" val="3852635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D9CE5A-487B-1847-ADEA-CA9561743FCD}"/>
              </a:ext>
            </a:extLst>
          </p:cNvPr>
          <p:cNvSpPr/>
          <p:nvPr/>
        </p:nvSpPr>
        <p:spPr>
          <a:xfrm>
            <a:off x="228600" y="339090"/>
            <a:ext cx="11963400" cy="6217087"/>
          </a:xfrm>
          <a:prstGeom prst="rect">
            <a:avLst/>
          </a:prstGeom>
          <a:solidFill>
            <a:schemeClr val="bg1"/>
          </a:solidFill>
        </p:spPr>
        <p:txBody>
          <a:bodyPr wrap="square">
            <a:spAutoFit/>
          </a:bodyPr>
          <a:lstStyle/>
          <a:p>
            <a:pPr algn="ctr">
              <a:spcAft>
                <a:spcPts val="600"/>
              </a:spcAft>
            </a:pPr>
            <a:r>
              <a:rPr lang="en-US" sz="4400" dirty="0">
                <a:latin typeface="Arial" panose="020B0604020202020204" pitchFamily="34" charset="0"/>
                <a:ea typeface="Calibri" panose="020F0502020204030204" pitchFamily="34" charset="0"/>
                <a:cs typeface="Georgia" panose="02040502050405020303" pitchFamily="18" charset="0"/>
              </a:rPr>
              <a:t>SEOW Mission</a:t>
            </a:r>
          </a:p>
          <a:p>
            <a:pPr>
              <a:spcAft>
                <a:spcPts val="600"/>
              </a:spcAft>
            </a:pPr>
            <a:r>
              <a:rPr lang="en-US" dirty="0">
                <a:latin typeface="Arial" panose="020B0604020202020204" pitchFamily="34" charset="0"/>
                <a:ea typeface="Calibri" panose="020F0502020204030204" pitchFamily="34" charset="0"/>
                <a:cs typeface="Georgia" panose="02040502050405020303" pitchFamily="18" charset="0"/>
              </a:rPr>
              <a:t> </a:t>
            </a:r>
          </a:p>
          <a:p>
            <a:pPr>
              <a:spcAft>
                <a:spcPts val="600"/>
              </a:spcAft>
            </a:pPr>
            <a:r>
              <a:rPr lang="en-US" sz="3200" dirty="0">
                <a:latin typeface="Arial" panose="020B0604020202020204" pitchFamily="34" charset="0"/>
                <a:ea typeface="Calibri" panose="020F0502020204030204" pitchFamily="34" charset="0"/>
                <a:cs typeface="Georgia" panose="02040502050405020303" pitchFamily="18" charset="0"/>
              </a:rPr>
              <a:t>SEOW’s mission is to guide successful prevention efforts in the state of Arkansas by:</a:t>
            </a:r>
          </a:p>
          <a:p>
            <a:pPr marL="457200" marR="0" lvl="0" indent="-457200">
              <a:spcBef>
                <a:spcPts val="0"/>
              </a:spcBef>
              <a:spcAft>
                <a:spcPts val="600"/>
              </a:spcAft>
              <a:buFont typeface="Arial" panose="020B0604020202020204" pitchFamily="34" charset="0"/>
              <a:buChar char="•"/>
            </a:pPr>
            <a:r>
              <a:rPr lang="en-US" sz="3200" dirty="0">
                <a:latin typeface="Arial" panose="020B0604020202020204" pitchFamily="34" charset="0"/>
                <a:ea typeface="Calibri" panose="020F0502020204030204" pitchFamily="34" charset="0"/>
                <a:cs typeface="Georgia" panose="02040502050405020303" pitchFamily="18" charset="0"/>
              </a:rPr>
              <a:t> Analyzing, monitoring and sharing data trends in substance use and other environmental, behavioral, and health-related factors.</a:t>
            </a:r>
          </a:p>
          <a:p>
            <a:pPr marL="457200" marR="0" lvl="0" indent="-457200">
              <a:spcBef>
                <a:spcPts val="0"/>
              </a:spcBef>
              <a:spcAft>
                <a:spcPts val="600"/>
              </a:spcAft>
              <a:buFont typeface="Arial" panose="020B0604020202020204" pitchFamily="34" charset="0"/>
              <a:buChar char="•"/>
            </a:pPr>
            <a:r>
              <a:rPr lang="en-US" sz="3200" dirty="0">
                <a:latin typeface="Arial" panose="020B0604020202020204" pitchFamily="34" charset="0"/>
                <a:ea typeface="Calibri" panose="020F0502020204030204" pitchFamily="34" charset="0"/>
                <a:cs typeface="Georgia" panose="02040502050405020303" pitchFamily="18" charset="0"/>
              </a:rPr>
              <a:t> Informing data-driven policy and practice decision-making regarding prevention priorities at local and state levels.</a:t>
            </a:r>
          </a:p>
          <a:p>
            <a:pPr marL="457200" marR="0" lvl="0" indent="-457200">
              <a:spcBef>
                <a:spcPts val="0"/>
              </a:spcBef>
              <a:spcAft>
                <a:spcPts val="600"/>
              </a:spcAft>
              <a:buFont typeface="Arial" panose="020B0604020202020204" pitchFamily="34" charset="0"/>
              <a:buChar char="•"/>
            </a:pPr>
            <a:r>
              <a:rPr lang="en-US" sz="3200" dirty="0">
                <a:latin typeface="Arial" panose="020B0604020202020204" pitchFamily="34" charset="0"/>
                <a:ea typeface="Calibri" panose="020F0502020204030204" pitchFamily="34" charset="0"/>
                <a:cs typeface="Georgia" panose="02040502050405020303" pitchFamily="18" charset="0"/>
              </a:rPr>
              <a:t> Disseminating evidence-based education and prevention materials to the larger public. </a:t>
            </a:r>
          </a:p>
          <a:p>
            <a:endParaRPr lang="en-US" dirty="0">
              <a:latin typeface="Arial" panose="020B0604020202020204" pitchFamily="34" charset="0"/>
              <a:ea typeface="Calibri" panose="020F0502020204030204" pitchFamily="34" charset="0"/>
              <a:cs typeface="Georgia" panose="02040502050405020303" pitchFamily="18" charset="0"/>
            </a:endParaRPr>
          </a:p>
        </p:txBody>
      </p:sp>
      <p:pic>
        <p:nvPicPr>
          <p:cNvPr id="4" name="Picture 3">
            <a:extLst>
              <a:ext uri="{FF2B5EF4-FFF2-40B4-BE49-F238E27FC236}">
                <a16:creationId xmlns:a16="http://schemas.microsoft.com/office/drawing/2014/main" id="{C47E907A-BE4E-D946-B8BD-E4554901B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800" y="5945250"/>
            <a:ext cx="3200400" cy="988949"/>
          </a:xfrm>
          <a:prstGeom prst="rect">
            <a:avLst/>
          </a:prstGeom>
        </p:spPr>
      </p:pic>
    </p:spTree>
    <p:extLst>
      <p:ext uri="{BB962C8B-B14F-4D97-AF65-F5344CB8AC3E}">
        <p14:creationId xmlns:p14="http://schemas.microsoft.com/office/powerpoint/2010/main" val="520866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FDE01A-37D0-BA42-8653-FF6434175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3" name="Title 2">
            <a:extLst>
              <a:ext uri="{FF2B5EF4-FFF2-40B4-BE49-F238E27FC236}">
                <a16:creationId xmlns:a16="http://schemas.microsoft.com/office/drawing/2014/main" id="{6C09BAB8-7930-F747-A01F-6A768005D669}"/>
              </a:ext>
            </a:extLst>
          </p:cNvPr>
          <p:cNvSpPr>
            <a:spLocks noGrp="1"/>
          </p:cNvSpPr>
          <p:nvPr>
            <p:ph type="ctrTitle"/>
          </p:nvPr>
        </p:nvSpPr>
        <p:spPr>
          <a:xfrm>
            <a:off x="381000" y="1905001"/>
            <a:ext cx="11430000" cy="1447800"/>
          </a:xfrm>
        </p:spPr>
        <p:txBody>
          <a:bodyPr>
            <a:noAutofit/>
          </a:bodyPr>
          <a:lstStyle/>
          <a:p>
            <a:pPr lvl="0" algn="ctr">
              <a:spcBef>
                <a:spcPts val="600"/>
              </a:spcBef>
              <a:spcAft>
                <a:spcPts val="600"/>
              </a:spcAft>
            </a:pPr>
            <a:r>
              <a:rPr lang="en-US" altLang="en-US" sz="4400" dirty="0">
                <a:solidFill>
                  <a:srgbClr val="000000"/>
                </a:solidFill>
              </a:rPr>
              <a:t>National Updates</a:t>
            </a:r>
            <a:br>
              <a:rPr lang="en-US" altLang="en-US" sz="4400" dirty="0">
                <a:solidFill>
                  <a:srgbClr val="000000"/>
                </a:solidFill>
              </a:rPr>
            </a:br>
            <a:br>
              <a:rPr lang="en-US" sz="4400" b="0" u="none" strike="noStrike" dirty="0">
                <a:solidFill>
                  <a:srgbClr val="000000"/>
                </a:solidFill>
                <a:effectLst/>
                <a:latin typeface="Arial" panose="020B0604020202020204" pitchFamily="34" charset="0"/>
                <a:cs typeface="Arial" panose="020B0604020202020204" pitchFamily="34" charset="0"/>
              </a:rPr>
            </a:br>
            <a:br>
              <a:rPr lang="en-US" sz="4400" b="0" u="none" strike="noStrike" dirty="0">
                <a:solidFill>
                  <a:srgbClr val="000000"/>
                </a:solidFill>
                <a:effectLst/>
                <a:latin typeface="Arial" panose="020B0604020202020204" pitchFamily="34" charset="0"/>
                <a:cs typeface="Arial" panose="020B0604020202020204" pitchFamily="34" charset="0"/>
              </a:rPr>
            </a:br>
            <a:r>
              <a:rPr lang="en-US" sz="2800" b="0" u="none" strike="noStrike" dirty="0">
                <a:solidFill>
                  <a:srgbClr val="000000"/>
                </a:solidFill>
                <a:effectLst/>
                <a:latin typeface="Arial" panose="020B0604020202020204" pitchFamily="34" charset="0"/>
                <a:cs typeface="Arial" panose="020B0604020202020204" pitchFamily="34" charset="0"/>
              </a:rPr>
              <a:t>Alison Oliveto, PhD</a:t>
            </a:r>
            <a:br>
              <a:rPr lang="en-US" sz="2800" b="0" u="none" strike="noStrike" dirty="0">
                <a:solidFill>
                  <a:srgbClr val="000000"/>
                </a:solidFill>
                <a:effectLst/>
                <a:latin typeface="Arial" panose="020B0604020202020204" pitchFamily="34" charset="0"/>
                <a:cs typeface="Arial" panose="020B0604020202020204" pitchFamily="34" charset="0"/>
              </a:rPr>
            </a:br>
            <a:r>
              <a:rPr lang="en-US" sz="2800" b="0" u="none" strike="noStrike" dirty="0">
                <a:solidFill>
                  <a:srgbClr val="000000"/>
                </a:solidFill>
                <a:effectLst/>
                <a:latin typeface="Arial" panose="020B0604020202020204" pitchFamily="34" charset="0"/>
                <a:cs typeface="Arial" panose="020B0604020202020204" pitchFamily="34" charset="0"/>
              </a:rPr>
              <a:t>SEOW Team Leader</a:t>
            </a:r>
            <a:br>
              <a:rPr lang="en-US" sz="2800" b="0" u="none" strike="noStrike" dirty="0">
                <a:solidFill>
                  <a:srgbClr val="000000"/>
                </a:solidFill>
                <a:effectLst/>
                <a:latin typeface="Arial" panose="020B0604020202020204" pitchFamily="34" charset="0"/>
                <a:cs typeface="Arial" panose="020B0604020202020204" pitchFamily="34" charset="0"/>
              </a:rPr>
            </a:br>
            <a:r>
              <a:rPr lang="en-US" sz="2800" b="0" u="none" strike="noStrike" dirty="0">
                <a:solidFill>
                  <a:srgbClr val="000000"/>
                </a:solidFill>
                <a:effectLst/>
                <a:latin typeface="Arial" panose="020B0604020202020204" pitchFamily="34" charset="0"/>
                <a:cs typeface="Arial" panose="020B0604020202020204" pitchFamily="34" charset="0"/>
              </a:rPr>
              <a:t>UAMS</a:t>
            </a:r>
            <a:endParaRPr lang="en-US" sz="2800" u="none" strike="noStrike" dirty="0">
              <a:effectLst/>
              <a:highlight>
                <a:srgbClr val="FFFFFF"/>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3842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4D270F5E-EA93-07C8-4105-B5C9ECAF657A}"/>
              </a:ext>
            </a:extLst>
          </p:cNvPr>
          <p:cNvSpPr>
            <a:spLocks noChangeArrowheads="1"/>
          </p:cNvSpPr>
          <p:nvPr/>
        </p:nvSpPr>
        <p:spPr bwMode="auto">
          <a:xfrm>
            <a:off x="1905000" y="6165503"/>
            <a:ext cx="7200900"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Nunito" pitchFamily="2" charset="77"/>
              </a:rPr>
              <a:t>Tanz LJ, Quader ZS, Mattson CL, Vivolo-Kantor AM. </a:t>
            </a:r>
            <a:r>
              <a:rPr kumimoji="0" lang="en-US" altLang="en-US" sz="1300" b="0" i="1" u="none" strike="noStrike" cap="none" normalizeH="0" baseline="0" dirty="0">
                <a:ln>
                  <a:noFill/>
                </a:ln>
                <a:solidFill>
                  <a:srgbClr val="000000"/>
                </a:solidFill>
                <a:effectLst/>
                <a:latin typeface="Nunito" pitchFamily="2" charset="77"/>
              </a:rPr>
              <a:t>Notes from the Field</a:t>
            </a:r>
            <a:r>
              <a:rPr kumimoji="0" lang="en-US" altLang="en-US" sz="1300" b="0" i="0" u="none" strike="noStrike" cap="none" normalizeH="0" baseline="0" dirty="0">
                <a:ln>
                  <a:noFill/>
                </a:ln>
                <a:solidFill>
                  <a:srgbClr val="000000"/>
                </a:solidFill>
                <a:effectLst/>
                <a:latin typeface="Nunito" pitchFamily="2" charset="77"/>
              </a:rPr>
              <a:t>: Cannabis Detection Among Overdose Deaths — United States, 2021–2025. MMWR </a:t>
            </a:r>
            <a:r>
              <a:rPr kumimoji="0" lang="en-US" altLang="en-US" sz="1300" b="0" i="0" u="none" strike="noStrike" cap="none" normalizeH="0" baseline="0" dirty="0" err="1">
                <a:ln>
                  <a:noFill/>
                </a:ln>
                <a:solidFill>
                  <a:srgbClr val="000000"/>
                </a:solidFill>
                <a:effectLst/>
                <a:latin typeface="Nunito" pitchFamily="2" charset="77"/>
              </a:rPr>
              <a:t>Morb</a:t>
            </a:r>
            <a:r>
              <a:rPr kumimoji="0" lang="en-US" altLang="en-US" sz="1300" b="0" i="0" u="none" strike="noStrike" cap="none" normalizeH="0" baseline="0" dirty="0">
                <a:ln>
                  <a:noFill/>
                </a:ln>
                <a:solidFill>
                  <a:srgbClr val="000000"/>
                </a:solidFill>
                <a:effectLst/>
                <a:latin typeface="Nunito" pitchFamily="2" charset="77"/>
              </a:rPr>
              <a:t> Mortal </a:t>
            </a:r>
            <a:r>
              <a:rPr kumimoji="0" lang="en-US" altLang="en-US" sz="1300" b="0" i="0" u="none" strike="noStrike" cap="none" normalizeH="0" baseline="0" dirty="0" err="1">
                <a:ln>
                  <a:noFill/>
                </a:ln>
                <a:solidFill>
                  <a:srgbClr val="000000"/>
                </a:solidFill>
                <a:effectLst/>
                <a:latin typeface="Nunito" pitchFamily="2" charset="77"/>
              </a:rPr>
              <a:t>Wkly</a:t>
            </a:r>
            <a:r>
              <a:rPr kumimoji="0" lang="en-US" altLang="en-US" sz="1300" b="0" i="0" u="none" strike="noStrike" cap="none" normalizeH="0" baseline="0" dirty="0">
                <a:ln>
                  <a:noFill/>
                </a:ln>
                <a:solidFill>
                  <a:srgbClr val="000000"/>
                </a:solidFill>
                <a:effectLst/>
                <a:latin typeface="Nunito" pitchFamily="2" charset="77"/>
              </a:rPr>
              <a:t> Rep 2026;75:539–541. DOI: </a:t>
            </a:r>
            <a:r>
              <a:rPr kumimoji="0" lang="en-US" altLang="en-US" sz="1300" b="0" i="0" u="sng" strike="noStrike" cap="none" normalizeH="0" baseline="0" dirty="0">
                <a:ln>
                  <a:noFill/>
                </a:ln>
                <a:solidFill>
                  <a:srgbClr val="075290"/>
                </a:solidFill>
                <a:effectLst/>
                <a:latin typeface="Nunito" pitchFamily="2" charset="77"/>
                <a:hlinkClick r:id="rId3"/>
              </a:rPr>
              <a:t>http://dx.doi.org/10.15585/mmwr.mm7534a2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82DC72BD-0F5A-74EB-8F6F-6E18BE465756}"/>
              </a:ext>
            </a:extLst>
          </p:cNvPr>
          <p:cNvPicPr>
            <a:picLocks noChangeAspect="1"/>
          </p:cNvPicPr>
          <p:nvPr/>
        </p:nvPicPr>
        <p:blipFill>
          <a:blip r:embed="rId4"/>
          <a:stretch>
            <a:fillRect/>
          </a:stretch>
        </p:blipFill>
        <p:spPr>
          <a:xfrm>
            <a:off x="2209800" y="76200"/>
            <a:ext cx="7772400" cy="851635"/>
          </a:xfrm>
          <a:prstGeom prst="rect">
            <a:avLst/>
          </a:prstGeom>
        </p:spPr>
      </p:pic>
      <p:sp>
        <p:nvSpPr>
          <p:cNvPr id="12" name="TextBox 11">
            <a:extLst>
              <a:ext uri="{FF2B5EF4-FFF2-40B4-BE49-F238E27FC236}">
                <a16:creationId xmlns:a16="http://schemas.microsoft.com/office/drawing/2014/main" id="{D8DBF912-CDEF-BE51-6345-8C804ADF681F}"/>
              </a:ext>
            </a:extLst>
          </p:cNvPr>
          <p:cNvSpPr txBox="1"/>
          <p:nvPr/>
        </p:nvSpPr>
        <p:spPr>
          <a:xfrm>
            <a:off x="685800" y="914400"/>
            <a:ext cx="10998200" cy="1077218"/>
          </a:xfrm>
          <a:prstGeom prst="rect">
            <a:avLst/>
          </a:prstGeom>
          <a:noFill/>
        </p:spPr>
        <p:txBody>
          <a:bodyPr wrap="square" rtlCol="0">
            <a:spAutoFit/>
          </a:bodyPr>
          <a:lstStyle/>
          <a:p>
            <a:pPr algn="ctr"/>
            <a:r>
              <a:rPr lang="en-US" sz="3200" i="1" dirty="0">
                <a:solidFill>
                  <a:srgbClr val="0070C0"/>
                </a:solidFill>
              </a:rPr>
              <a:t>Notes from the Field: </a:t>
            </a:r>
            <a:r>
              <a:rPr lang="en-US" sz="3200" dirty="0">
                <a:solidFill>
                  <a:srgbClr val="0070C0"/>
                </a:solidFill>
              </a:rPr>
              <a:t>Cannabis Detection Among Overdose Deaths - United States, 2021-2025</a:t>
            </a:r>
          </a:p>
        </p:txBody>
      </p:sp>
      <p:pic>
        <p:nvPicPr>
          <p:cNvPr id="19" name="Picture 18">
            <a:extLst>
              <a:ext uri="{FF2B5EF4-FFF2-40B4-BE49-F238E27FC236}">
                <a16:creationId xmlns:a16="http://schemas.microsoft.com/office/drawing/2014/main" id="{EE412D47-090A-32AB-BB2E-C0604A45EF4D}"/>
              </a:ext>
            </a:extLst>
          </p:cNvPr>
          <p:cNvPicPr>
            <a:picLocks noChangeAspect="1"/>
          </p:cNvPicPr>
          <p:nvPr/>
        </p:nvPicPr>
        <p:blipFill>
          <a:blip r:embed="rId5"/>
          <a:stretch>
            <a:fillRect/>
          </a:stretch>
        </p:blipFill>
        <p:spPr>
          <a:xfrm>
            <a:off x="4038600" y="2017713"/>
            <a:ext cx="7772400" cy="3697287"/>
          </a:xfrm>
          <a:prstGeom prst="rect">
            <a:avLst/>
          </a:prstGeom>
        </p:spPr>
      </p:pic>
      <p:pic>
        <p:nvPicPr>
          <p:cNvPr id="20" name="Picture 19">
            <a:extLst>
              <a:ext uri="{FF2B5EF4-FFF2-40B4-BE49-F238E27FC236}">
                <a16:creationId xmlns:a16="http://schemas.microsoft.com/office/drawing/2014/main" id="{155EB137-F3C0-9820-B6E9-20B8B5E859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21" name="TextBox 20">
            <a:extLst>
              <a:ext uri="{FF2B5EF4-FFF2-40B4-BE49-F238E27FC236}">
                <a16:creationId xmlns:a16="http://schemas.microsoft.com/office/drawing/2014/main" id="{4AB0E1C0-DBBA-075A-77B4-CDC24526CCA6}"/>
              </a:ext>
            </a:extLst>
          </p:cNvPr>
          <p:cNvSpPr txBox="1"/>
          <p:nvPr/>
        </p:nvSpPr>
        <p:spPr>
          <a:xfrm>
            <a:off x="304801" y="1981200"/>
            <a:ext cx="3428999" cy="3785652"/>
          </a:xfrm>
          <a:prstGeom prst="rect">
            <a:avLst/>
          </a:prstGeom>
          <a:noFill/>
        </p:spPr>
        <p:txBody>
          <a:bodyPr wrap="square" rtlCol="0">
            <a:spAutoFit/>
          </a:bodyPr>
          <a:lstStyle/>
          <a:p>
            <a:r>
              <a:rPr lang="en-US" sz="2400" dirty="0"/>
              <a:t>Percentage* of overdose deaths with cannabis detected, by decedent age group —</a:t>
            </a:r>
          </a:p>
          <a:p>
            <a:r>
              <a:rPr lang="en-US" sz="2400" dirty="0"/>
              <a:t>State Unintentional Drug Overdose Reporting System, United States, January 2021–June</a:t>
            </a:r>
          </a:p>
          <a:p>
            <a:r>
              <a:rPr lang="en-US" sz="2400" dirty="0"/>
              <a:t>2025</a:t>
            </a:r>
          </a:p>
          <a:p>
            <a:endParaRPr lang="en-US" sz="2400" dirty="0"/>
          </a:p>
        </p:txBody>
      </p:sp>
    </p:spTree>
    <p:extLst>
      <p:ext uri="{BB962C8B-B14F-4D97-AF65-F5344CB8AC3E}">
        <p14:creationId xmlns:p14="http://schemas.microsoft.com/office/powerpoint/2010/main" val="777749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CB6C1-830B-36E5-B102-BEDD06356721}"/>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E510A6CB-F9D3-9A42-6B5F-CDDBF5CE84AE}"/>
              </a:ext>
            </a:extLst>
          </p:cNvPr>
          <p:cNvSpPr>
            <a:spLocks noChangeArrowheads="1"/>
          </p:cNvSpPr>
          <p:nvPr/>
        </p:nvSpPr>
        <p:spPr bwMode="auto">
          <a:xfrm>
            <a:off x="1828800" y="6165503"/>
            <a:ext cx="7200900"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Nunito" pitchFamily="2" charset="77"/>
              </a:rPr>
              <a:t>Tanz LJ, Quader ZS, Mattson CL, Vivolo-Kantor AM. </a:t>
            </a:r>
            <a:r>
              <a:rPr kumimoji="0" lang="en-US" altLang="en-US" sz="1300" b="0" i="1" u="none" strike="noStrike" cap="none" normalizeH="0" baseline="0" dirty="0">
                <a:ln>
                  <a:noFill/>
                </a:ln>
                <a:solidFill>
                  <a:srgbClr val="000000"/>
                </a:solidFill>
                <a:effectLst/>
                <a:latin typeface="Nunito" pitchFamily="2" charset="77"/>
              </a:rPr>
              <a:t>Notes from the Field</a:t>
            </a:r>
            <a:r>
              <a:rPr kumimoji="0" lang="en-US" altLang="en-US" sz="1300" b="0" i="0" u="none" strike="noStrike" cap="none" normalizeH="0" baseline="0" dirty="0">
                <a:ln>
                  <a:noFill/>
                </a:ln>
                <a:solidFill>
                  <a:srgbClr val="000000"/>
                </a:solidFill>
                <a:effectLst/>
                <a:latin typeface="Nunito" pitchFamily="2" charset="77"/>
              </a:rPr>
              <a:t>: Cannabis Detection Among Overdose Deaths — United States, 2021–2025. MMWR </a:t>
            </a:r>
            <a:r>
              <a:rPr kumimoji="0" lang="en-US" altLang="en-US" sz="1300" b="0" i="0" u="none" strike="noStrike" cap="none" normalizeH="0" baseline="0" dirty="0" err="1">
                <a:ln>
                  <a:noFill/>
                </a:ln>
                <a:solidFill>
                  <a:srgbClr val="000000"/>
                </a:solidFill>
                <a:effectLst/>
                <a:latin typeface="Nunito" pitchFamily="2" charset="77"/>
              </a:rPr>
              <a:t>Morb</a:t>
            </a:r>
            <a:r>
              <a:rPr kumimoji="0" lang="en-US" altLang="en-US" sz="1300" b="0" i="0" u="none" strike="noStrike" cap="none" normalizeH="0" baseline="0" dirty="0">
                <a:ln>
                  <a:noFill/>
                </a:ln>
                <a:solidFill>
                  <a:srgbClr val="000000"/>
                </a:solidFill>
                <a:effectLst/>
                <a:latin typeface="Nunito" pitchFamily="2" charset="77"/>
              </a:rPr>
              <a:t> Mortal </a:t>
            </a:r>
            <a:r>
              <a:rPr kumimoji="0" lang="en-US" altLang="en-US" sz="1300" b="0" i="0" u="none" strike="noStrike" cap="none" normalizeH="0" baseline="0" dirty="0" err="1">
                <a:ln>
                  <a:noFill/>
                </a:ln>
                <a:solidFill>
                  <a:srgbClr val="000000"/>
                </a:solidFill>
                <a:effectLst/>
                <a:latin typeface="Nunito" pitchFamily="2" charset="77"/>
              </a:rPr>
              <a:t>Wkly</a:t>
            </a:r>
            <a:r>
              <a:rPr kumimoji="0" lang="en-US" altLang="en-US" sz="1300" b="0" i="0" u="none" strike="noStrike" cap="none" normalizeH="0" baseline="0" dirty="0">
                <a:ln>
                  <a:noFill/>
                </a:ln>
                <a:solidFill>
                  <a:srgbClr val="000000"/>
                </a:solidFill>
                <a:effectLst/>
                <a:latin typeface="Nunito" pitchFamily="2" charset="77"/>
              </a:rPr>
              <a:t> Rep 2026;75:539–541. DOI: </a:t>
            </a:r>
            <a:r>
              <a:rPr kumimoji="0" lang="en-US" altLang="en-US" sz="1300" b="0" i="0" u="sng" strike="noStrike" cap="none" normalizeH="0" baseline="0" dirty="0">
                <a:ln>
                  <a:noFill/>
                </a:ln>
                <a:solidFill>
                  <a:srgbClr val="075290"/>
                </a:solidFill>
                <a:effectLst/>
                <a:latin typeface="Nunito" pitchFamily="2" charset="77"/>
                <a:hlinkClick r:id="rId3"/>
              </a:rPr>
              <a:t>http://dx.doi.org/10.15585/mmwr.mm7534a2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46087F3D-3417-9A16-B934-46B278AC086A}"/>
              </a:ext>
            </a:extLst>
          </p:cNvPr>
          <p:cNvPicPr>
            <a:picLocks noChangeAspect="1"/>
          </p:cNvPicPr>
          <p:nvPr/>
        </p:nvPicPr>
        <p:blipFill>
          <a:blip r:embed="rId4"/>
          <a:stretch>
            <a:fillRect/>
          </a:stretch>
        </p:blipFill>
        <p:spPr>
          <a:xfrm>
            <a:off x="2209800" y="76200"/>
            <a:ext cx="7772400" cy="851635"/>
          </a:xfrm>
          <a:prstGeom prst="rect">
            <a:avLst/>
          </a:prstGeom>
        </p:spPr>
      </p:pic>
      <p:sp>
        <p:nvSpPr>
          <p:cNvPr id="12" name="TextBox 11">
            <a:extLst>
              <a:ext uri="{FF2B5EF4-FFF2-40B4-BE49-F238E27FC236}">
                <a16:creationId xmlns:a16="http://schemas.microsoft.com/office/drawing/2014/main" id="{393F4AEE-53A9-AFC6-A695-99F1F2E83EBF}"/>
              </a:ext>
            </a:extLst>
          </p:cNvPr>
          <p:cNvSpPr txBox="1"/>
          <p:nvPr/>
        </p:nvSpPr>
        <p:spPr>
          <a:xfrm>
            <a:off x="685800" y="914400"/>
            <a:ext cx="10998200" cy="1077218"/>
          </a:xfrm>
          <a:prstGeom prst="rect">
            <a:avLst/>
          </a:prstGeom>
          <a:noFill/>
        </p:spPr>
        <p:txBody>
          <a:bodyPr wrap="square" rtlCol="0">
            <a:spAutoFit/>
          </a:bodyPr>
          <a:lstStyle/>
          <a:p>
            <a:pPr algn="ctr"/>
            <a:r>
              <a:rPr lang="en-US" sz="3200" i="1" dirty="0">
                <a:solidFill>
                  <a:srgbClr val="0070C0"/>
                </a:solidFill>
              </a:rPr>
              <a:t>Notes from the Field: </a:t>
            </a:r>
            <a:r>
              <a:rPr lang="en-US" sz="3200" dirty="0">
                <a:solidFill>
                  <a:srgbClr val="0070C0"/>
                </a:solidFill>
              </a:rPr>
              <a:t>Cannabis Detection Among Overdose Deaths - United States, 2021-2025</a:t>
            </a:r>
          </a:p>
        </p:txBody>
      </p:sp>
      <p:pic>
        <p:nvPicPr>
          <p:cNvPr id="18" name="Picture 17">
            <a:extLst>
              <a:ext uri="{FF2B5EF4-FFF2-40B4-BE49-F238E27FC236}">
                <a16:creationId xmlns:a16="http://schemas.microsoft.com/office/drawing/2014/main" id="{430214A2-07D1-E35E-D735-316C22693194}"/>
              </a:ext>
            </a:extLst>
          </p:cNvPr>
          <p:cNvPicPr>
            <a:picLocks noChangeAspect="1"/>
          </p:cNvPicPr>
          <p:nvPr/>
        </p:nvPicPr>
        <p:blipFill>
          <a:blip r:embed="rId5"/>
          <a:stretch>
            <a:fillRect/>
          </a:stretch>
        </p:blipFill>
        <p:spPr>
          <a:xfrm>
            <a:off x="1676400" y="2070363"/>
            <a:ext cx="8763000" cy="3797037"/>
          </a:xfrm>
          <a:prstGeom prst="rect">
            <a:avLst/>
          </a:prstGeom>
        </p:spPr>
      </p:pic>
      <p:pic>
        <p:nvPicPr>
          <p:cNvPr id="2" name="Picture 1">
            <a:extLst>
              <a:ext uri="{FF2B5EF4-FFF2-40B4-BE49-F238E27FC236}">
                <a16:creationId xmlns:a16="http://schemas.microsoft.com/office/drawing/2014/main" id="{3441E4F4-D351-36DB-C3EE-78CEBF5D03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Tree>
    <p:extLst>
      <p:ext uri="{BB962C8B-B14F-4D97-AF65-F5344CB8AC3E}">
        <p14:creationId xmlns:p14="http://schemas.microsoft.com/office/powerpoint/2010/main" val="2174125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18A60-8DDF-C719-04E2-AC48ABCF3491}"/>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F1ECBFA5-1FAD-9B58-C8D4-F82B52AD0727}"/>
              </a:ext>
            </a:extLst>
          </p:cNvPr>
          <p:cNvSpPr>
            <a:spLocks noChangeArrowheads="1"/>
          </p:cNvSpPr>
          <p:nvPr/>
        </p:nvSpPr>
        <p:spPr bwMode="auto">
          <a:xfrm>
            <a:off x="2400300" y="6165503"/>
            <a:ext cx="7200900"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Nunito" pitchFamily="2" charset="77"/>
              </a:rPr>
              <a:t>Tanz LJ, Quader ZS, Mattson CL, Vivolo-Kantor AM. </a:t>
            </a:r>
            <a:r>
              <a:rPr kumimoji="0" lang="en-US" altLang="en-US" sz="1300" b="0" i="1" u="none" strike="noStrike" cap="none" normalizeH="0" baseline="0" dirty="0">
                <a:ln>
                  <a:noFill/>
                </a:ln>
                <a:solidFill>
                  <a:srgbClr val="000000"/>
                </a:solidFill>
                <a:effectLst/>
                <a:latin typeface="Nunito" pitchFamily="2" charset="77"/>
              </a:rPr>
              <a:t>Notes from the Field</a:t>
            </a:r>
            <a:r>
              <a:rPr kumimoji="0" lang="en-US" altLang="en-US" sz="1300" b="0" i="0" u="none" strike="noStrike" cap="none" normalizeH="0" baseline="0" dirty="0">
                <a:ln>
                  <a:noFill/>
                </a:ln>
                <a:solidFill>
                  <a:srgbClr val="000000"/>
                </a:solidFill>
                <a:effectLst/>
                <a:latin typeface="Nunito" pitchFamily="2" charset="77"/>
              </a:rPr>
              <a:t>: Cannabis Detection Among Overdose Deaths — United States, 2021–2025. MMWR </a:t>
            </a:r>
            <a:r>
              <a:rPr kumimoji="0" lang="en-US" altLang="en-US" sz="1300" b="0" i="0" u="none" strike="noStrike" cap="none" normalizeH="0" baseline="0" dirty="0" err="1">
                <a:ln>
                  <a:noFill/>
                </a:ln>
                <a:solidFill>
                  <a:srgbClr val="000000"/>
                </a:solidFill>
                <a:effectLst/>
                <a:latin typeface="Nunito" pitchFamily="2" charset="77"/>
              </a:rPr>
              <a:t>Morb</a:t>
            </a:r>
            <a:r>
              <a:rPr kumimoji="0" lang="en-US" altLang="en-US" sz="1300" b="0" i="0" u="none" strike="noStrike" cap="none" normalizeH="0" baseline="0" dirty="0">
                <a:ln>
                  <a:noFill/>
                </a:ln>
                <a:solidFill>
                  <a:srgbClr val="000000"/>
                </a:solidFill>
                <a:effectLst/>
                <a:latin typeface="Nunito" pitchFamily="2" charset="77"/>
              </a:rPr>
              <a:t> Mortal </a:t>
            </a:r>
            <a:r>
              <a:rPr kumimoji="0" lang="en-US" altLang="en-US" sz="1300" b="0" i="0" u="none" strike="noStrike" cap="none" normalizeH="0" baseline="0" dirty="0" err="1">
                <a:ln>
                  <a:noFill/>
                </a:ln>
                <a:solidFill>
                  <a:srgbClr val="000000"/>
                </a:solidFill>
                <a:effectLst/>
                <a:latin typeface="Nunito" pitchFamily="2" charset="77"/>
              </a:rPr>
              <a:t>Wkly</a:t>
            </a:r>
            <a:r>
              <a:rPr kumimoji="0" lang="en-US" altLang="en-US" sz="1300" b="0" i="0" u="none" strike="noStrike" cap="none" normalizeH="0" baseline="0" dirty="0">
                <a:ln>
                  <a:noFill/>
                </a:ln>
                <a:solidFill>
                  <a:srgbClr val="000000"/>
                </a:solidFill>
                <a:effectLst/>
                <a:latin typeface="Nunito" pitchFamily="2" charset="77"/>
              </a:rPr>
              <a:t> Rep 2026;75:539–541. DOI: </a:t>
            </a:r>
            <a:r>
              <a:rPr kumimoji="0" lang="en-US" altLang="en-US" sz="1300" b="0" i="0" u="sng" strike="noStrike" cap="none" normalizeH="0" baseline="0" dirty="0">
                <a:ln>
                  <a:noFill/>
                </a:ln>
                <a:solidFill>
                  <a:srgbClr val="075290"/>
                </a:solidFill>
                <a:effectLst/>
                <a:latin typeface="Nunito" pitchFamily="2" charset="77"/>
                <a:hlinkClick r:id="rId3"/>
              </a:rPr>
              <a:t>http://dx.doi.org/10.15585/mmwr.mm7534a2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05AB769F-0BD3-6CEB-1EE5-A74CB85DCCBA}"/>
              </a:ext>
            </a:extLst>
          </p:cNvPr>
          <p:cNvPicPr>
            <a:picLocks noChangeAspect="1"/>
          </p:cNvPicPr>
          <p:nvPr/>
        </p:nvPicPr>
        <p:blipFill>
          <a:blip r:embed="rId4"/>
          <a:stretch>
            <a:fillRect/>
          </a:stretch>
        </p:blipFill>
        <p:spPr>
          <a:xfrm>
            <a:off x="2209800" y="76200"/>
            <a:ext cx="7772400" cy="851635"/>
          </a:xfrm>
          <a:prstGeom prst="rect">
            <a:avLst/>
          </a:prstGeom>
        </p:spPr>
      </p:pic>
      <p:sp>
        <p:nvSpPr>
          <p:cNvPr id="11" name="Content Placeholder 4">
            <a:extLst>
              <a:ext uri="{FF2B5EF4-FFF2-40B4-BE49-F238E27FC236}">
                <a16:creationId xmlns:a16="http://schemas.microsoft.com/office/drawing/2014/main" id="{DAE1895E-BC15-7665-3420-D376AB4A997E}"/>
              </a:ext>
            </a:extLst>
          </p:cNvPr>
          <p:cNvSpPr>
            <a:spLocks noGrp="1"/>
          </p:cNvSpPr>
          <p:nvPr>
            <p:ph idx="13"/>
          </p:nvPr>
        </p:nvSpPr>
        <p:spPr>
          <a:xfrm>
            <a:off x="1280160" y="2499360"/>
            <a:ext cx="9601200" cy="3291840"/>
          </a:xfrm>
        </p:spPr>
        <p:txBody>
          <a:bodyPr wrap="square">
            <a:noAutofit/>
          </a:bodyPr>
          <a:lstStyle/>
          <a:p>
            <a:pPr>
              <a:spcAft>
                <a:spcPts val="1800"/>
              </a:spcAft>
            </a:pPr>
            <a:r>
              <a:rPr sz="2800" b="0" i="0">
                <a:solidFill>
                  <a:srgbClr val="1B1B1B"/>
                </a:solidFill>
                <a:latin typeface="Calibri"/>
              </a:rPr>
              <a:t>Overdose deaths caused by cannabis are rare</a:t>
            </a:r>
          </a:p>
          <a:p>
            <a:pPr>
              <a:spcAft>
                <a:spcPts val="1800"/>
              </a:spcAft>
            </a:pPr>
            <a:r>
              <a:rPr sz="2800" b="0" i="0">
                <a:solidFill>
                  <a:srgbClr val="1B1B1B"/>
                </a:solidFill>
                <a:latin typeface="Calibri"/>
              </a:rPr>
              <a:t>Testing is inconsistent, so detection is likely undercounted</a:t>
            </a:r>
          </a:p>
          <a:p>
            <a:pPr>
              <a:spcAft>
                <a:spcPts val="800"/>
              </a:spcAft>
            </a:pPr>
            <a:r>
              <a:rPr sz="2800" b="1" i="0">
                <a:solidFill>
                  <a:srgbClr val="790A24"/>
                </a:solidFill>
                <a:latin typeface="Calibri"/>
              </a:rPr>
              <a:t>Youth cannabis use is an early-intervention opportunity</a:t>
            </a:r>
          </a:p>
        </p:txBody>
      </p:sp>
      <p:sp>
        <p:nvSpPr>
          <p:cNvPr id="13" name="TextBox 12">
            <a:extLst>
              <a:ext uri="{FF2B5EF4-FFF2-40B4-BE49-F238E27FC236}">
                <a16:creationId xmlns:a16="http://schemas.microsoft.com/office/drawing/2014/main" id="{17BFA770-4889-6256-0A38-75DB0FF4A9ED}"/>
              </a:ext>
            </a:extLst>
          </p:cNvPr>
          <p:cNvSpPr txBox="1"/>
          <p:nvPr/>
        </p:nvSpPr>
        <p:spPr>
          <a:xfrm>
            <a:off x="685800" y="1127760"/>
            <a:ext cx="10817352" cy="1097280"/>
          </a:xfrm>
          <a:prstGeom prst="rect">
            <a:avLst/>
          </a:prstGeom>
          <a:noFill/>
        </p:spPr>
        <p:txBody>
          <a:bodyPr wrap="square" rtlCol="0" anchor="ctr">
            <a:noAutofit/>
          </a:bodyPr>
          <a:lstStyle/>
          <a:p>
            <a:pPr marL="0" indent="0" algn="ctr">
              <a:spcAft>
                <a:spcPts val="0"/>
              </a:spcAft>
              <a:buNone/>
            </a:pPr>
            <a:r>
              <a:rPr sz="3200" b="1" i="0" dirty="0">
                <a:solidFill>
                  <a:srgbClr val="002060"/>
                </a:solidFill>
                <a:latin typeface="Calibri"/>
              </a:rPr>
              <a:t>Takeaway: cannabis detection signals polysubstance use</a:t>
            </a:r>
          </a:p>
        </p:txBody>
      </p:sp>
    </p:spTree>
    <p:extLst>
      <p:ext uri="{BB962C8B-B14F-4D97-AF65-F5344CB8AC3E}">
        <p14:creationId xmlns:p14="http://schemas.microsoft.com/office/powerpoint/2010/main" val="4097683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20613E-46E8-1C9E-DE00-6E490D875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2" name="Picture 1">
            <a:extLst>
              <a:ext uri="{FF2B5EF4-FFF2-40B4-BE49-F238E27FC236}">
                <a16:creationId xmlns:a16="http://schemas.microsoft.com/office/drawing/2014/main" id="{A9519476-5F31-ED63-BE90-D8C6563E9E09}"/>
              </a:ext>
            </a:extLst>
          </p:cNvPr>
          <p:cNvPicPr>
            <a:picLocks noChangeAspect="1"/>
          </p:cNvPicPr>
          <p:nvPr/>
        </p:nvPicPr>
        <p:blipFill>
          <a:blip r:embed="rId4"/>
          <a:stretch>
            <a:fillRect/>
          </a:stretch>
        </p:blipFill>
        <p:spPr>
          <a:xfrm>
            <a:off x="9922387" y="0"/>
            <a:ext cx="2311400" cy="1892300"/>
          </a:xfrm>
          <a:prstGeom prst="rect">
            <a:avLst/>
          </a:prstGeom>
        </p:spPr>
      </p:pic>
      <p:sp>
        <p:nvSpPr>
          <p:cNvPr id="5" name="Rectangle 2">
            <a:extLst>
              <a:ext uri="{FF2B5EF4-FFF2-40B4-BE49-F238E27FC236}">
                <a16:creationId xmlns:a16="http://schemas.microsoft.com/office/drawing/2014/main" id="{FA371633-AE1E-494A-A2F4-8E53D606EECD}"/>
              </a:ext>
            </a:extLst>
          </p:cNvPr>
          <p:cNvSpPr>
            <a:spLocks noChangeArrowheads="1"/>
          </p:cNvSpPr>
          <p:nvPr/>
        </p:nvSpPr>
        <p:spPr bwMode="auto">
          <a:xfrm>
            <a:off x="2057400" y="6135469"/>
            <a:ext cx="6781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B1B1B"/>
                </a:solidFill>
                <a:effectLst/>
                <a:latin typeface="Roboto Mono Web"/>
              </a:rPr>
              <a:t>Maggs JL, Staff J, </a:t>
            </a:r>
            <a:r>
              <a:rPr kumimoji="0" lang="en-US" altLang="en-US" sz="1200" b="0" i="0" u="none" strike="noStrike" cap="none" normalizeH="0" baseline="0" dirty="0" err="1">
                <a:ln>
                  <a:noFill/>
                </a:ln>
                <a:solidFill>
                  <a:srgbClr val="1B1B1B"/>
                </a:solidFill>
                <a:effectLst/>
                <a:latin typeface="Roboto Mono Web"/>
              </a:rPr>
              <a:t>Mongilio</a:t>
            </a:r>
            <a:r>
              <a:rPr kumimoji="0" lang="en-US" altLang="en-US" sz="1200" b="0" i="0" u="none" strike="noStrike" cap="none" normalizeH="0" baseline="0" dirty="0">
                <a:ln>
                  <a:noFill/>
                </a:ln>
                <a:solidFill>
                  <a:srgbClr val="1B1B1B"/>
                </a:solidFill>
                <a:effectLst/>
                <a:latin typeface="Roboto Mono Web"/>
              </a:rPr>
              <a:t> JM, Miller SE, Vuolo M, Kelly BC. Risk Factors for E-Cigarette Ban Relaxation in Homes With Adolescents. J </a:t>
            </a:r>
            <a:r>
              <a:rPr kumimoji="0" lang="en-US" altLang="en-US" sz="1200" b="0" i="0" u="none" strike="noStrike" cap="none" normalizeH="0" baseline="0" dirty="0" err="1">
                <a:ln>
                  <a:noFill/>
                </a:ln>
                <a:solidFill>
                  <a:srgbClr val="1B1B1B"/>
                </a:solidFill>
                <a:effectLst/>
                <a:latin typeface="Roboto Mono Web"/>
              </a:rPr>
              <a:t>Adolesc</a:t>
            </a:r>
            <a:r>
              <a:rPr kumimoji="0" lang="en-US" altLang="en-US" sz="1200" b="0" i="0" u="none" strike="noStrike" cap="none" normalizeH="0" baseline="0" dirty="0">
                <a:ln>
                  <a:noFill/>
                </a:ln>
                <a:solidFill>
                  <a:srgbClr val="1B1B1B"/>
                </a:solidFill>
                <a:effectLst/>
                <a:latin typeface="Roboto Mono Web"/>
              </a:rPr>
              <a:t> Health. 2024 Nov;75(5):766-771. </a:t>
            </a:r>
            <a:r>
              <a:rPr kumimoji="0" lang="en-US" altLang="en-US" sz="1200" b="0" i="0" u="none" strike="noStrike" cap="none" normalizeH="0" baseline="0" dirty="0" err="1">
                <a:ln>
                  <a:noFill/>
                </a:ln>
                <a:solidFill>
                  <a:srgbClr val="1B1B1B"/>
                </a:solidFill>
                <a:effectLst/>
                <a:latin typeface="Roboto Mono Web"/>
              </a:rPr>
              <a:t>doi</a:t>
            </a:r>
            <a:r>
              <a:rPr kumimoji="0" lang="en-US" altLang="en-US" sz="1200" b="0" i="0" u="none" strike="noStrike" cap="none" normalizeH="0" baseline="0" dirty="0">
                <a:ln>
                  <a:noFill/>
                </a:ln>
                <a:solidFill>
                  <a:srgbClr val="1B1B1B"/>
                </a:solidFill>
                <a:effectLst/>
                <a:latin typeface="Roboto Mono Web"/>
              </a:rPr>
              <a:t>: 10.1016/j.jadohealth.2024.05.006. </a:t>
            </a:r>
            <a:r>
              <a:rPr kumimoji="0" lang="en-US" altLang="en-US" sz="1200" b="0" i="0" u="none" strike="noStrike" cap="none" normalizeH="0" baseline="0" dirty="0" err="1">
                <a:ln>
                  <a:noFill/>
                </a:ln>
                <a:solidFill>
                  <a:srgbClr val="1B1B1B"/>
                </a:solidFill>
                <a:effectLst/>
                <a:latin typeface="Roboto Mono Web"/>
              </a:rPr>
              <a:t>Epub</a:t>
            </a:r>
            <a:r>
              <a:rPr kumimoji="0" lang="en-US" altLang="en-US" sz="1200" b="0" i="0" u="none" strike="noStrike" cap="none" normalizeH="0" baseline="0" dirty="0">
                <a:ln>
                  <a:noFill/>
                </a:ln>
                <a:solidFill>
                  <a:srgbClr val="1B1B1B"/>
                </a:solidFill>
                <a:effectLst/>
                <a:latin typeface="Roboto Mono Web"/>
              </a:rPr>
              <a:t> 2024 Jul 14. PMID: 39007788; PMCID: PMC11490403.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4121AE84-59BF-1786-D68D-C541188C965B}"/>
              </a:ext>
            </a:extLst>
          </p:cNvPr>
          <p:cNvPicPr>
            <a:picLocks noChangeAspect="1"/>
          </p:cNvPicPr>
          <p:nvPr/>
        </p:nvPicPr>
        <p:blipFill>
          <a:blip r:embed="rId5"/>
          <a:stretch>
            <a:fillRect/>
          </a:stretch>
        </p:blipFill>
        <p:spPr>
          <a:xfrm>
            <a:off x="0" y="0"/>
            <a:ext cx="1574800" cy="1828800"/>
          </a:xfrm>
          <a:prstGeom prst="rect">
            <a:avLst/>
          </a:prstGeom>
        </p:spPr>
      </p:pic>
      <p:sp>
        <p:nvSpPr>
          <p:cNvPr id="7" name="Title 6">
            <a:extLst>
              <a:ext uri="{FF2B5EF4-FFF2-40B4-BE49-F238E27FC236}">
                <a16:creationId xmlns:a16="http://schemas.microsoft.com/office/drawing/2014/main" id="{999DC473-7EE2-9DEB-B0C7-BC26FDC137B9}"/>
              </a:ext>
            </a:extLst>
          </p:cNvPr>
          <p:cNvSpPr>
            <a:spLocks noGrp="1"/>
          </p:cNvSpPr>
          <p:nvPr>
            <p:ph type="ctrTitle"/>
          </p:nvPr>
        </p:nvSpPr>
        <p:spPr>
          <a:xfrm>
            <a:off x="1524000" y="381000"/>
            <a:ext cx="8449187" cy="609599"/>
          </a:xfrm>
        </p:spPr>
        <p:txBody>
          <a:bodyPr>
            <a:noAutofit/>
          </a:bodyPr>
          <a:lstStyle/>
          <a:p>
            <a:pPr algn="ctr"/>
            <a:r>
              <a:rPr lang="en-US" sz="3600" dirty="0">
                <a:solidFill>
                  <a:srgbClr val="002060"/>
                </a:solidFill>
              </a:rPr>
              <a:t>Risk Factors for E-Cigarette Ban Relaxation in Homes With Adolescents</a:t>
            </a:r>
            <a:br>
              <a:rPr lang="en-US" sz="3600" dirty="0">
                <a:solidFill>
                  <a:srgbClr val="002060"/>
                </a:solidFill>
              </a:rPr>
            </a:br>
            <a:endParaRPr lang="en-US" sz="3600" dirty="0">
              <a:solidFill>
                <a:srgbClr val="002060"/>
              </a:solidFill>
            </a:endParaRPr>
          </a:p>
        </p:txBody>
      </p:sp>
      <p:sp>
        <p:nvSpPr>
          <p:cNvPr id="14" name="Content Placeholder 13">
            <a:extLst>
              <a:ext uri="{FF2B5EF4-FFF2-40B4-BE49-F238E27FC236}">
                <a16:creationId xmlns:a16="http://schemas.microsoft.com/office/drawing/2014/main" id="{F758EAF2-4C97-DA86-16CB-B01D76C5139C}"/>
              </a:ext>
            </a:extLst>
          </p:cNvPr>
          <p:cNvSpPr>
            <a:spLocks noGrp="1"/>
          </p:cNvSpPr>
          <p:nvPr>
            <p:ph idx="13"/>
          </p:nvPr>
        </p:nvSpPr>
        <p:spPr>
          <a:xfrm>
            <a:off x="990600" y="2096869"/>
            <a:ext cx="9906000" cy="4038600"/>
          </a:xfrm>
        </p:spPr>
        <p:txBody>
          <a:bodyPr>
            <a:normAutofit/>
          </a:bodyPr>
          <a:lstStyle/>
          <a:p>
            <a:pPr marL="0" indent="0">
              <a:buNone/>
            </a:pPr>
            <a:r>
              <a:rPr lang="en-US" sz="2800" dirty="0">
                <a:latin typeface="Calibri" panose="020F0502020204030204" pitchFamily="34" charset="0"/>
                <a:cs typeface="Calibri" panose="020F0502020204030204" pitchFamily="34" charset="0"/>
              </a:rPr>
              <a:t>Youth (12-17 yrs) in the Population Assessment of Tobacco and Health (PATH) Study whose parents held a strict vaping ban in 2016 (n= 6,514; 51.5% male) AND their parents provided follow-up data on up to four occasions through 2020 on whether the ban was relaxed.</a:t>
            </a:r>
          </a:p>
          <a:p>
            <a:pPr marL="0"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4163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12D3F-B29B-3FC4-950B-3A04054744C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E587306-38AC-4AA4-21AD-3808B4A4DA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2" name="Picture 1">
            <a:extLst>
              <a:ext uri="{FF2B5EF4-FFF2-40B4-BE49-F238E27FC236}">
                <a16:creationId xmlns:a16="http://schemas.microsoft.com/office/drawing/2014/main" id="{D87A1B2D-3AEA-E2AE-147A-F841608C13DB}"/>
              </a:ext>
            </a:extLst>
          </p:cNvPr>
          <p:cNvPicPr>
            <a:picLocks noChangeAspect="1"/>
          </p:cNvPicPr>
          <p:nvPr/>
        </p:nvPicPr>
        <p:blipFill>
          <a:blip r:embed="rId4"/>
          <a:stretch>
            <a:fillRect/>
          </a:stretch>
        </p:blipFill>
        <p:spPr>
          <a:xfrm>
            <a:off x="9922387" y="0"/>
            <a:ext cx="2311400" cy="1892300"/>
          </a:xfrm>
          <a:prstGeom prst="rect">
            <a:avLst/>
          </a:prstGeom>
        </p:spPr>
      </p:pic>
      <p:sp>
        <p:nvSpPr>
          <p:cNvPr id="5" name="Rectangle 2">
            <a:extLst>
              <a:ext uri="{FF2B5EF4-FFF2-40B4-BE49-F238E27FC236}">
                <a16:creationId xmlns:a16="http://schemas.microsoft.com/office/drawing/2014/main" id="{7C4904D5-A127-2C04-06C6-BB46572B716E}"/>
              </a:ext>
            </a:extLst>
          </p:cNvPr>
          <p:cNvSpPr>
            <a:spLocks noChangeArrowheads="1"/>
          </p:cNvSpPr>
          <p:nvPr/>
        </p:nvSpPr>
        <p:spPr bwMode="auto">
          <a:xfrm>
            <a:off x="2057400" y="6135469"/>
            <a:ext cx="6781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B1B1B"/>
                </a:solidFill>
                <a:effectLst/>
                <a:latin typeface="Roboto Mono Web"/>
              </a:rPr>
              <a:t>Maggs JL, Staff J, </a:t>
            </a:r>
            <a:r>
              <a:rPr kumimoji="0" lang="en-US" altLang="en-US" sz="1200" b="0" i="0" u="none" strike="noStrike" cap="none" normalizeH="0" baseline="0" dirty="0" err="1">
                <a:ln>
                  <a:noFill/>
                </a:ln>
                <a:solidFill>
                  <a:srgbClr val="1B1B1B"/>
                </a:solidFill>
                <a:effectLst/>
                <a:latin typeface="Roboto Mono Web"/>
              </a:rPr>
              <a:t>Mongilio</a:t>
            </a:r>
            <a:r>
              <a:rPr kumimoji="0" lang="en-US" altLang="en-US" sz="1200" b="0" i="0" u="none" strike="noStrike" cap="none" normalizeH="0" baseline="0" dirty="0">
                <a:ln>
                  <a:noFill/>
                </a:ln>
                <a:solidFill>
                  <a:srgbClr val="1B1B1B"/>
                </a:solidFill>
                <a:effectLst/>
                <a:latin typeface="Roboto Mono Web"/>
              </a:rPr>
              <a:t> JM, Miller SE, Vuolo M, Kelly BC. Risk Factors for E-Cigarette Ban Relaxation in Homes With Adolescents. J </a:t>
            </a:r>
            <a:r>
              <a:rPr kumimoji="0" lang="en-US" altLang="en-US" sz="1200" b="0" i="0" u="none" strike="noStrike" cap="none" normalizeH="0" baseline="0" dirty="0" err="1">
                <a:ln>
                  <a:noFill/>
                </a:ln>
                <a:solidFill>
                  <a:srgbClr val="1B1B1B"/>
                </a:solidFill>
                <a:effectLst/>
                <a:latin typeface="Roboto Mono Web"/>
              </a:rPr>
              <a:t>Adolesc</a:t>
            </a:r>
            <a:r>
              <a:rPr kumimoji="0" lang="en-US" altLang="en-US" sz="1200" b="0" i="0" u="none" strike="noStrike" cap="none" normalizeH="0" baseline="0" dirty="0">
                <a:ln>
                  <a:noFill/>
                </a:ln>
                <a:solidFill>
                  <a:srgbClr val="1B1B1B"/>
                </a:solidFill>
                <a:effectLst/>
                <a:latin typeface="Roboto Mono Web"/>
              </a:rPr>
              <a:t> Health. 2024 Nov;75(5):766-771. </a:t>
            </a:r>
            <a:r>
              <a:rPr kumimoji="0" lang="en-US" altLang="en-US" sz="1200" b="0" i="0" u="none" strike="noStrike" cap="none" normalizeH="0" baseline="0" dirty="0" err="1">
                <a:ln>
                  <a:noFill/>
                </a:ln>
                <a:solidFill>
                  <a:srgbClr val="1B1B1B"/>
                </a:solidFill>
                <a:effectLst/>
                <a:latin typeface="Roboto Mono Web"/>
              </a:rPr>
              <a:t>doi</a:t>
            </a:r>
            <a:r>
              <a:rPr kumimoji="0" lang="en-US" altLang="en-US" sz="1200" b="0" i="0" u="none" strike="noStrike" cap="none" normalizeH="0" baseline="0" dirty="0">
                <a:ln>
                  <a:noFill/>
                </a:ln>
                <a:solidFill>
                  <a:srgbClr val="1B1B1B"/>
                </a:solidFill>
                <a:effectLst/>
                <a:latin typeface="Roboto Mono Web"/>
              </a:rPr>
              <a:t>: 10.1016/j.jadohealth.2024.05.006. </a:t>
            </a:r>
            <a:r>
              <a:rPr kumimoji="0" lang="en-US" altLang="en-US" sz="1200" b="0" i="0" u="none" strike="noStrike" cap="none" normalizeH="0" baseline="0" dirty="0" err="1">
                <a:ln>
                  <a:noFill/>
                </a:ln>
                <a:solidFill>
                  <a:srgbClr val="1B1B1B"/>
                </a:solidFill>
                <a:effectLst/>
                <a:latin typeface="Roboto Mono Web"/>
              </a:rPr>
              <a:t>Epub</a:t>
            </a:r>
            <a:r>
              <a:rPr kumimoji="0" lang="en-US" altLang="en-US" sz="1200" b="0" i="0" u="none" strike="noStrike" cap="none" normalizeH="0" baseline="0" dirty="0">
                <a:ln>
                  <a:noFill/>
                </a:ln>
                <a:solidFill>
                  <a:srgbClr val="1B1B1B"/>
                </a:solidFill>
                <a:effectLst/>
                <a:latin typeface="Roboto Mono Web"/>
              </a:rPr>
              <a:t> 2024 Jul 14. PMID: 39007788; PMCID: PMC11490403.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5FF019A5-63D5-8B7A-F81B-A842F9B1C8F8}"/>
              </a:ext>
            </a:extLst>
          </p:cNvPr>
          <p:cNvPicPr>
            <a:picLocks noChangeAspect="1"/>
          </p:cNvPicPr>
          <p:nvPr/>
        </p:nvPicPr>
        <p:blipFill>
          <a:blip r:embed="rId5"/>
          <a:stretch>
            <a:fillRect/>
          </a:stretch>
        </p:blipFill>
        <p:spPr>
          <a:xfrm>
            <a:off x="0" y="0"/>
            <a:ext cx="1574800" cy="1828800"/>
          </a:xfrm>
          <a:prstGeom prst="rect">
            <a:avLst/>
          </a:prstGeom>
        </p:spPr>
      </p:pic>
      <p:sp>
        <p:nvSpPr>
          <p:cNvPr id="7" name="Title 6">
            <a:extLst>
              <a:ext uri="{FF2B5EF4-FFF2-40B4-BE49-F238E27FC236}">
                <a16:creationId xmlns:a16="http://schemas.microsoft.com/office/drawing/2014/main" id="{8B95F6B0-16D6-7F8E-AA69-459F52605CBD}"/>
              </a:ext>
            </a:extLst>
          </p:cNvPr>
          <p:cNvSpPr>
            <a:spLocks noGrp="1"/>
          </p:cNvSpPr>
          <p:nvPr>
            <p:ph type="ctrTitle"/>
          </p:nvPr>
        </p:nvSpPr>
        <p:spPr>
          <a:xfrm>
            <a:off x="1524000" y="381000"/>
            <a:ext cx="8449187" cy="609599"/>
          </a:xfrm>
        </p:spPr>
        <p:txBody>
          <a:bodyPr>
            <a:noAutofit/>
          </a:bodyPr>
          <a:lstStyle/>
          <a:p>
            <a:pPr algn="ctr"/>
            <a:r>
              <a:rPr lang="en-US" sz="3600" dirty="0">
                <a:solidFill>
                  <a:srgbClr val="002060"/>
                </a:solidFill>
              </a:rPr>
              <a:t>Risk Factors for E-Cigarette Ban Relaxation in Homes With Adolescents</a:t>
            </a:r>
            <a:br>
              <a:rPr lang="en-US" sz="3600" dirty="0">
                <a:solidFill>
                  <a:srgbClr val="002060"/>
                </a:solidFill>
              </a:rPr>
            </a:br>
            <a:endParaRPr lang="en-US" sz="3600" dirty="0">
              <a:solidFill>
                <a:srgbClr val="002060"/>
              </a:solidFill>
            </a:endParaRPr>
          </a:p>
        </p:txBody>
      </p:sp>
      <p:sp>
        <p:nvSpPr>
          <p:cNvPr id="8" name="Content Placeholder 13">
            <a:extLst>
              <a:ext uri="{FF2B5EF4-FFF2-40B4-BE49-F238E27FC236}">
                <a16:creationId xmlns:a16="http://schemas.microsoft.com/office/drawing/2014/main" id="{33D33EB9-3AA4-F27B-65A8-CAB87DE63446}"/>
              </a:ext>
            </a:extLst>
          </p:cNvPr>
          <p:cNvSpPr>
            <a:spLocks noGrp="1"/>
          </p:cNvSpPr>
          <p:nvPr>
            <p:ph idx="13"/>
          </p:nvPr>
        </p:nvSpPr>
        <p:spPr>
          <a:xfrm>
            <a:off x="5486400" y="2453640"/>
            <a:ext cx="5943600" cy="3566160"/>
          </a:xfrm>
        </p:spPr>
        <p:txBody>
          <a:bodyPr wrap="square">
            <a:noAutofit/>
          </a:bodyPr>
          <a:lstStyle/>
          <a:p>
            <a:pPr>
              <a:spcAft>
                <a:spcPts val="1600"/>
              </a:spcAft>
            </a:pPr>
            <a:r>
              <a:rPr sz="2800" b="0" i="0" dirty="0">
                <a:solidFill>
                  <a:srgbClr val="1B1B1B"/>
                </a:solidFill>
                <a:latin typeface="Calibri"/>
              </a:rPr>
              <a:t>9 in 10 of those parents also banned smoking and saw vaping as harmful</a:t>
            </a:r>
          </a:p>
          <a:p>
            <a:pPr>
              <a:spcAft>
                <a:spcPts val="1600"/>
              </a:spcAft>
            </a:pPr>
            <a:r>
              <a:rPr sz="2800" b="0" i="0" dirty="0">
                <a:solidFill>
                  <a:srgbClr val="1B1B1B"/>
                </a:solidFill>
                <a:latin typeface="Calibri"/>
              </a:rPr>
              <a:t>1 in 10 youth did not know about the ban</a:t>
            </a:r>
          </a:p>
        </p:txBody>
      </p:sp>
      <p:sp>
        <p:nvSpPr>
          <p:cNvPr id="10" name="Rounded Rectangle 9">
            <a:extLst>
              <a:ext uri="{FF2B5EF4-FFF2-40B4-BE49-F238E27FC236}">
                <a16:creationId xmlns:a16="http://schemas.microsoft.com/office/drawing/2014/main" id="{47298729-1889-0971-CEA5-FBAA347243F0}"/>
              </a:ext>
            </a:extLst>
          </p:cNvPr>
          <p:cNvSpPr/>
          <p:nvPr/>
        </p:nvSpPr>
        <p:spPr>
          <a:xfrm>
            <a:off x="822960" y="2453640"/>
            <a:ext cx="4206240" cy="1737360"/>
          </a:xfrm>
          <a:prstGeom prst="roundRect">
            <a:avLst>
              <a:gd name="adj" fmla="val 8000"/>
            </a:avLst>
          </a:prstGeom>
          <a:solidFill>
            <a:srgbClr val="F3ECE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t">
            <a:noAutofit/>
          </a:bodyPr>
          <a:lstStyle/>
          <a:p>
            <a:pPr marL="0" indent="0">
              <a:spcAft>
                <a:spcPts val="0"/>
              </a:spcAft>
              <a:buNone/>
            </a:pPr>
            <a:r>
              <a:rPr sz="6000" b="1" i="0" dirty="0">
                <a:solidFill>
                  <a:srgbClr val="790A24"/>
                </a:solidFill>
                <a:latin typeface="Calibri"/>
              </a:rPr>
              <a:t>82.5%</a:t>
            </a:r>
          </a:p>
          <a:p>
            <a:pPr marL="0" indent="0">
              <a:spcAft>
                <a:spcPts val="0"/>
              </a:spcAft>
              <a:buNone/>
            </a:pPr>
            <a:r>
              <a:rPr sz="1800" b="0" i="0" dirty="0">
                <a:solidFill>
                  <a:srgbClr val="1B1B1B"/>
                </a:solidFill>
                <a:latin typeface="Calibri"/>
              </a:rPr>
              <a:t>of PATH households had a strict vaping ban in 2016</a:t>
            </a:r>
          </a:p>
        </p:txBody>
      </p:sp>
      <p:sp>
        <p:nvSpPr>
          <p:cNvPr id="11" name="TextBox 10">
            <a:extLst>
              <a:ext uri="{FF2B5EF4-FFF2-40B4-BE49-F238E27FC236}">
                <a16:creationId xmlns:a16="http://schemas.microsoft.com/office/drawing/2014/main" id="{B3733A2E-87C0-5BEA-0648-92BA5F43813B}"/>
              </a:ext>
            </a:extLst>
          </p:cNvPr>
          <p:cNvSpPr txBox="1"/>
          <p:nvPr/>
        </p:nvSpPr>
        <p:spPr>
          <a:xfrm>
            <a:off x="990600" y="2057400"/>
            <a:ext cx="1601721" cy="369332"/>
          </a:xfrm>
          <a:prstGeom prst="rect">
            <a:avLst/>
          </a:prstGeom>
          <a:noFill/>
        </p:spPr>
        <p:txBody>
          <a:bodyPr wrap="none" rtlCol="0">
            <a:spAutoFit/>
          </a:bodyPr>
          <a:lstStyle/>
          <a:p>
            <a:r>
              <a:rPr lang="en-US" dirty="0"/>
              <a:t>Initial Findings:</a:t>
            </a:r>
          </a:p>
        </p:txBody>
      </p:sp>
    </p:spTree>
    <p:extLst>
      <p:ext uri="{BB962C8B-B14F-4D97-AF65-F5344CB8AC3E}">
        <p14:creationId xmlns:p14="http://schemas.microsoft.com/office/powerpoint/2010/main" val="631880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C114E-01E3-B2DA-D640-230F3538F02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E6D6420-E72C-C1D2-4601-89EA175D52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2" name="Picture 1">
            <a:extLst>
              <a:ext uri="{FF2B5EF4-FFF2-40B4-BE49-F238E27FC236}">
                <a16:creationId xmlns:a16="http://schemas.microsoft.com/office/drawing/2014/main" id="{5F477682-EB16-41AB-E559-C3C0128788FF}"/>
              </a:ext>
            </a:extLst>
          </p:cNvPr>
          <p:cNvPicPr>
            <a:picLocks noChangeAspect="1"/>
          </p:cNvPicPr>
          <p:nvPr/>
        </p:nvPicPr>
        <p:blipFill>
          <a:blip r:embed="rId4"/>
          <a:stretch>
            <a:fillRect/>
          </a:stretch>
        </p:blipFill>
        <p:spPr>
          <a:xfrm>
            <a:off x="9922387" y="0"/>
            <a:ext cx="2311400" cy="1892300"/>
          </a:xfrm>
          <a:prstGeom prst="rect">
            <a:avLst/>
          </a:prstGeom>
        </p:spPr>
      </p:pic>
      <p:sp>
        <p:nvSpPr>
          <p:cNvPr id="5" name="Rectangle 2">
            <a:extLst>
              <a:ext uri="{FF2B5EF4-FFF2-40B4-BE49-F238E27FC236}">
                <a16:creationId xmlns:a16="http://schemas.microsoft.com/office/drawing/2014/main" id="{459C4CE7-AD23-4593-1DC3-46D60499F2AD}"/>
              </a:ext>
            </a:extLst>
          </p:cNvPr>
          <p:cNvSpPr>
            <a:spLocks noChangeArrowheads="1"/>
          </p:cNvSpPr>
          <p:nvPr/>
        </p:nvSpPr>
        <p:spPr bwMode="auto">
          <a:xfrm>
            <a:off x="2057400" y="6135469"/>
            <a:ext cx="6781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B1B1B"/>
                </a:solidFill>
                <a:effectLst/>
                <a:latin typeface="Roboto Mono Web"/>
              </a:rPr>
              <a:t>Maggs JL, Staff J, </a:t>
            </a:r>
            <a:r>
              <a:rPr kumimoji="0" lang="en-US" altLang="en-US" sz="1200" b="0" i="0" u="none" strike="noStrike" cap="none" normalizeH="0" baseline="0" dirty="0" err="1">
                <a:ln>
                  <a:noFill/>
                </a:ln>
                <a:solidFill>
                  <a:srgbClr val="1B1B1B"/>
                </a:solidFill>
                <a:effectLst/>
                <a:latin typeface="Roboto Mono Web"/>
              </a:rPr>
              <a:t>Mongilio</a:t>
            </a:r>
            <a:r>
              <a:rPr kumimoji="0" lang="en-US" altLang="en-US" sz="1200" b="0" i="0" u="none" strike="noStrike" cap="none" normalizeH="0" baseline="0" dirty="0">
                <a:ln>
                  <a:noFill/>
                </a:ln>
                <a:solidFill>
                  <a:srgbClr val="1B1B1B"/>
                </a:solidFill>
                <a:effectLst/>
                <a:latin typeface="Roboto Mono Web"/>
              </a:rPr>
              <a:t> JM, Miller SE, Vuolo M, Kelly BC. Risk Factors for E-Cigarette Ban Relaxation in Homes With Adolescents. J </a:t>
            </a:r>
            <a:r>
              <a:rPr kumimoji="0" lang="en-US" altLang="en-US" sz="1200" b="0" i="0" u="none" strike="noStrike" cap="none" normalizeH="0" baseline="0" dirty="0" err="1">
                <a:ln>
                  <a:noFill/>
                </a:ln>
                <a:solidFill>
                  <a:srgbClr val="1B1B1B"/>
                </a:solidFill>
                <a:effectLst/>
                <a:latin typeface="Roboto Mono Web"/>
              </a:rPr>
              <a:t>Adolesc</a:t>
            </a:r>
            <a:r>
              <a:rPr kumimoji="0" lang="en-US" altLang="en-US" sz="1200" b="0" i="0" u="none" strike="noStrike" cap="none" normalizeH="0" baseline="0" dirty="0">
                <a:ln>
                  <a:noFill/>
                </a:ln>
                <a:solidFill>
                  <a:srgbClr val="1B1B1B"/>
                </a:solidFill>
                <a:effectLst/>
                <a:latin typeface="Roboto Mono Web"/>
              </a:rPr>
              <a:t> Health. 2024 Nov;75(5):766-771. </a:t>
            </a:r>
            <a:r>
              <a:rPr kumimoji="0" lang="en-US" altLang="en-US" sz="1200" b="0" i="0" u="none" strike="noStrike" cap="none" normalizeH="0" baseline="0" dirty="0" err="1">
                <a:ln>
                  <a:noFill/>
                </a:ln>
                <a:solidFill>
                  <a:srgbClr val="1B1B1B"/>
                </a:solidFill>
                <a:effectLst/>
                <a:latin typeface="Roboto Mono Web"/>
              </a:rPr>
              <a:t>doi</a:t>
            </a:r>
            <a:r>
              <a:rPr kumimoji="0" lang="en-US" altLang="en-US" sz="1200" b="0" i="0" u="none" strike="noStrike" cap="none" normalizeH="0" baseline="0" dirty="0">
                <a:ln>
                  <a:noFill/>
                </a:ln>
                <a:solidFill>
                  <a:srgbClr val="1B1B1B"/>
                </a:solidFill>
                <a:effectLst/>
                <a:latin typeface="Roboto Mono Web"/>
              </a:rPr>
              <a:t>: 10.1016/j.jadohealth.2024.05.006. </a:t>
            </a:r>
            <a:r>
              <a:rPr kumimoji="0" lang="en-US" altLang="en-US" sz="1200" b="0" i="0" u="none" strike="noStrike" cap="none" normalizeH="0" baseline="0" dirty="0" err="1">
                <a:ln>
                  <a:noFill/>
                </a:ln>
                <a:solidFill>
                  <a:srgbClr val="1B1B1B"/>
                </a:solidFill>
                <a:effectLst/>
                <a:latin typeface="Roboto Mono Web"/>
              </a:rPr>
              <a:t>Epub</a:t>
            </a:r>
            <a:r>
              <a:rPr kumimoji="0" lang="en-US" altLang="en-US" sz="1200" b="0" i="0" u="none" strike="noStrike" cap="none" normalizeH="0" baseline="0" dirty="0">
                <a:ln>
                  <a:noFill/>
                </a:ln>
                <a:solidFill>
                  <a:srgbClr val="1B1B1B"/>
                </a:solidFill>
                <a:effectLst/>
                <a:latin typeface="Roboto Mono Web"/>
              </a:rPr>
              <a:t> 2024 Jul 14. PMID: 39007788; PMCID: PMC11490403.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8451E2E1-15F5-BC2B-956D-1068F0FC718F}"/>
              </a:ext>
            </a:extLst>
          </p:cNvPr>
          <p:cNvPicPr>
            <a:picLocks noChangeAspect="1"/>
          </p:cNvPicPr>
          <p:nvPr/>
        </p:nvPicPr>
        <p:blipFill>
          <a:blip r:embed="rId5"/>
          <a:stretch>
            <a:fillRect/>
          </a:stretch>
        </p:blipFill>
        <p:spPr>
          <a:xfrm>
            <a:off x="0" y="0"/>
            <a:ext cx="1574800" cy="1828800"/>
          </a:xfrm>
          <a:prstGeom prst="rect">
            <a:avLst/>
          </a:prstGeom>
        </p:spPr>
      </p:pic>
      <p:sp>
        <p:nvSpPr>
          <p:cNvPr id="7" name="Title 6">
            <a:extLst>
              <a:ext uri="{FF2B5EF4-FFF2-40B4-BE49-F238E27FC236}">
                <a16:creationId xmlns:a16="http://schemas.microsoft.com/office/drawing/2014/main" id="{5A2CED89-9A83-B70C-B17E-397D3095750A}"/>
              </a:ext>
            </a:extLst>
          </p:cNvPr>
          <p:cNvSpPr>
            <a:spLocks noGrp="1"/>
          </p:cNvSpPr>
          <p:nvPr>
            <p:ph type="ctrTitle"/>
          </p:nvPr>
        </p:nvSpPr>
        <p:spPr>
          <a:xfrm>
            <a:off x="1524000" y="381000"/>
            <a:ext cx="8449187" cy="609599"/>
          </a:xfrm>
        </p:spPr>
        <p:txBody>
          <a:bodyPr>
            <a:noAutofit/>
          </a:bodyPr>
          <a:lstStyle/>
          <a:p>
            <a:pPr algn="ctr"/>
            <a:r>
              <a:rPr lang="en-US" sz="3600" dirty="0">
                <a:solidFill>
                  <a:srgbClr val="002060"/>
                </a:solidFill>
              </a:rPr>
              <a:t>Risk Factors for E-Cigarette Ban Relaxation in Homes With Adolescents</a:t>
            </a:r>
            <a:br>
              <a:rPr lang="en-US" sz="3600" dirty="0">
                <a:solidFill>
                  <a:srgbClr val="002060"/>
                </a:solidFill>
              </a:rPr>
            </a:br>
            <a:endParaRPr lang="en-US" sz="3600" dirty="0">
              <a:solidFill>
                <a:srgbClr val="002060"/>
              </a:solidFill>
            </a:endParaRPr>
          </a:p>
        </p:txBody>
      </p:sp>
      <p:sp>
        <p:nvSpPr>
          <p:cNvPr id="12" name="Content Placeholder 11">
            <a:extLst>
              <a:ext uri="{FF2B5EF4-FFF2-40B4-BE49-F238E27FC236}">
                <a16:creationId xmlns:a16="http://schemas.microsoft.com/office/drawing/2014/main" id="{1B3048F4-0CB3-FF65-3F25-71C48221604F}"/>
              </a:ext>
            </a:extLst>
          </p:cNvPr>
          <p:cNvSpPr>
            <a:spLocks noGrp="1"/>
          </p:cNvSpPr>
          <p:nvPr>
            <p:ph idx="13"/>
          </p:nvPr>
        </p:nvSpPr>
        <p:spPr>
          <a:xfrm>
            <a:off x="685800" y="1905000"/>
            <a:ext cx="10998200" cy="4251961"/>
          </a:xfrm>
        </p:spPr>
        <p:txBody>
          <a:bodyPr>
            <a:normAutofit/>
          </a:bodyPr>
          <a:lstStyle/>
          <a:p>
            <a:r>
              <a:rPr lang="en-US" sz="2600" b="1" dirty="0">
                <a:solidFill>
                  <a:srgbClr val="A30C33"/>
                </a:solidFill>
              </a:rPr>
              <a:t>13.5%</a:t>
            </a:r>
            <a:r>
              <a:rPr lang="en-US" sz="2600" dirty="0"/>
              <a:t> (about one in seven) of households with strict vaping bans relaxed them in a subsequent wave. Odds of relaxing bans were </a:t>
            </a:r>
            <a:r>
              <a:rPr lang="en-US" sz="2600" dirty="0">
                <a:solidFill>
                  <a:srgbClr val="C00000"/>
                </a:solidFill>
              </a:rPr>
              <a:t>HIGHER</a:t>
            </a:r>
            <a:r>
              <a:rPr lang="en-US" sz="2600" dirty="0"/>
              <a:t> if, at baseline:</a:t>
            </a:r>
          </a:p>
          <a:p>
            <a:pPr lvl="1"/>
            <a:r>
              <a:rPr lang="en-US" sz="2600" dirty="0"/>
              <a:t>Parents vaped or smoked tobacco </a:t>
            </a:r>
          </a:p>
          <a:p>
            <a:pPr lvl="1"/>
            <a:r>
              <a:rPr lang="en-US" sz="2600" dirty="0"/>
              <a:t>Youth smoked tobacco </a:t>
            </a:r>
          </a:p>
          <a:p>
            <a:pPr lvl="1"/>
            <a:r>
              <a:rPr lang="en-US" sz="2600" dirty="0"/>
              <a:t>Parents reported no smoking ban </a:t>
            </a:r>
          </a:p>
          <a:p>
            <a:pPr lvl="1"/>
            <a:r>
              <a:rPr lang="en-US" sz="2600" dirty="0"/>
              <a:t>Youth did not know that their household had a vaping ban </a:t>
            </a:r>
          </a:p>
          <a:p>
            <a:pPr lvl="1"/>
            <a:r>
              <a:rPr lang="en-US" sz="2600" dirty="0"/>
              <a:t>Parents perceived low harm from vaping</a:t>
            </a:r>
          </a:p>
          <a:p>
            <a:endParaRPr lang="en-US" dirty="0"/>
          </a:p>
          <a:p>
            <a:endParaRPr lang="en-US" dirty="0"/>
          </a:p>
        </p:txBody>
      </p:sp>
    </p:spTree>
    <p:extLst>
      <p:ext uri="{BB962C8B-B14F-4D97-AF65-F5344CB8AC3E}">
        <p14:creationId xmlns:p14="http://schemas.microsoft.com/office/powerpoint/2010/main" val="2787324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05577-01A7-EFE1-89FF-DBB70AF613F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D07920D-DC29-7DB7-CAA1-398B587E4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2" name="Picture 1">
            <a:extLst>
              <a:ext uri="{FF2B5EF4-FFF2-40B4-BE49-F238E27FC236}">
                <a16:creationId xmlns:a16="http://schemas.microsoft.com/office/drawing/2014/main" id="{AE30E4F1-CA44-F25C-A788-C2B210E8D151}"/>
              </a:ext>
            </a:extLst>
          </p:cNvPr>
          <p:cNvPicPr>
            <a:picLocks noChangeAspect="1"/>
          </p:cNvPicPr>
          <p:nvPr/>
        </p:nvPicPr>
        <p:blipFill>
          <a:blip r:embed="rId4"/>
          <a:stretch>
            <a:fillRect/>
          </a:stretch>
        </p:blipFill>
        <p:spPr>
          <a:xfrm>
            <a:off x="9922387" y="0"/>
            <a:ext cx="2311400" cy="1892300"/>
          </a:xfrm>
          <a:prstGeom prst="rect">
            <a:avLst/>
          </a:prstGeom>
        </p:spPr>
      </p:pic>
      <p:sp>
        <p:nvSpPr>
          <p:cNvPr id="5" name="Rectangle 2">
            <a:extLst>
              <a:ext uri="{FF2B5EF4-FFF2-40B4-BE49-F238E27FC236}">
                <a16:creationId xmlns:a16="http://schemas.microsoft.com/office/drawing/2014/main" id="{1BE9043D-3546-B657-5BCD-3B3F545A9F8B}"/>
              </a:ext>
            </a:extLst>
          </p:cNvPr>
          <p:cNvSpPr>
            <a:spLocks noChangeArrowheads="1"/>
          </p:cNvSpPr>
          <p:nvPr/>
        </p:nvSpPr>
        <p:spPr bwMode="auto">
          <a:xfrm>
            <a:off x="2057400" y="6135469"/>
            <a:ext cx="6781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B1B1B"/>
                </a:solidFill>
                <a:effectLst/>
                <a:latin typeface="Roboto Mono Web"/>
              </a:rPr>
              <a:t>Maggs JL, Staff J, </a:t>
            </a:r>
            <a:r>
              <a:rPr kumimoji="0" lang="en-US" altLang="en-US" sz="1200" b="0" i="0" u="none" strike="noStrike" cap="none" normalizeH="0" baseline="0" dirty="0" err="1">
                <a:ln>
                  <a:noFill/>
                </a:ln>
                <a:solidFill>
                  <a:srgbClr val="1B1B1B"/>
                </a:solidFill>
                <a:effectLst/>
                <a:latin typeface="Roboto Mono Web"/>
              </a:rPr>
              <a:t>Mongilio</a:t>
            </a:r>
            <a:r>
              <a:rPr kumimoji="0" lang="en-US" altLang="en-US" sz="1200" b="0" i="0" u="none" strike="noStrike" cap="none" normalizeH="0" baseline="0" dirty="0">
                <a:ln>
                  <a:noFill/>
                </a:ln>
                <a:solidFill>
                  <a:srgbClr val="1B1B1B"/>
                </a:solidFill>
                <a:effectLst/>
                <a:latin typeface="Roboto Mono Web"/>
              </a:rPr>
              <a:t> JM, Miller SE, Vuolo M, Kelly BC. Risk Factors for E-Cigarette Ban Relaxation in Homes With Adolescents. J </a:t>
            </a:r>
            <a:r>
              <a:rPr kumimoji="0" lang="en-US" altLang="en-US" sz="1200" b="0" i="0" u="none" strike="noStrike" cap="none" normalizeH="0" baseline="0" dirty="0" err="1">
                <a:ln>
                  <a:noFill/>
                </a:ln>
                <a:solidFill>
                  <a:srgbClr val="1B1B1B"/>
                </a:solidFill>
                <a:effectLst/>
                <a:latin typeface="Roboto Mono Web"/>
              </a:rPr>
              <a:t>Adolesc</a:t>
            </a:r>
            <a:r>
              <a:rPr kumimoji="0" lang="en-US" altLang="en-US" sz="1200" b="0" i="0" u="none" strike="noStrike" cap="none" normalizeH="0" baseline="0" dirty="0">
                <a:ln>
                  <a:noFill/>
                </a:ln>
                <a:solidFill>
                  <a:srgbClr val="1B1B1B"/>
                </a:solidFill>
                <a:effectLst/>
                <a:latin typeface="Roboto Mono Web"/>
              </a:rPr>
              <a:t> Health. 2024 Nov;75(5):766-771. </a:t>
            </a:r>
            <a:r>
              <a:rPr kumimoji="0" lang="en-US" altLang="en-US" sz="1200" b="0" i="0" u="none" strike="noStrike" cap="none" normalizeH="0" baseline="0" dirty="0" err="1">
                <a:ln>
                  <a:noFill/>
                </a:ln>
                <a:solidFill>
                  <a:srgbClr val="1B1B1B"/>
                </a:solidFill>
                <a:effectLst/>
                <a:latin typeface="Roboto Mono Web"/>
              </a:rPr>
              <a:t>doi</a:t>
            </a:r>
            <a:r>
              <a:rPr kumimoji="0" lang="en-US" altLang="en-US" sz="1200" b="0" i="0" u="none" strike="noStrike" cap="none" normalizeH="0" baseline="0" dirty="0">
                <a:ln>
                  <a:noFill/>
                </a:ln>
                <a:solidFill>
                  <a:srgbClr val="1B1B1B"/>
                </a:solidFill>
                <a:effectLst/>
                <a:latin typeface="Roboto Mono Web"/>
              </a:rPr>
              <a:t>: 10.1016/j.jadohealth.2024.05.006. </a:t>
            </a:r>
            <a:r>
              <a:rPr kumimoji="0" lang="en-US" altLang="en-US" sz="1200" b="0" i="0" u="none" strike="noStrike" cap="none" normalizeH="0" baseline="0" dirty="0" err="1">
                <a:ln>
                  <a:noFill/>
                </a:ln>
                <a:solidFill>
                  <a:srgbClr val="1B1B1B"/>
                </a:solidFill>
                <a:effectLst/>
                <a:latin typeface="Roboto Mono Web"/>
              </a:rPr>
              <a:t>Epub</a:t>
            </a:r>
            <a:r>
              <a:rPr kumimoji="0" lang="en-US" altLang="en-US" sz="1200" b="0" i="0" u="none" strike="noStrike" cap="none" normalizeH="0" baseline="0" dirty="0">
                <a:ln>
                  <a:noFill/>
                </a:ln>
                <a:solidFill>
                  <a:srgbClr val="1B1B1B"/>
                </a:solidFill>
                <a:effectLst/>
                <a:latin typeface="Roboto Mono Web"/>
              </a:rPr>
              <a:t> 2024 Jul 14. PMID: 39007788; PMCID: PMC11490403.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FCE74B36-0AC6-49EB-A282-797539F137DF}"/>
              </a:ext>
            </a:extLst>
          </p:cNvPr>
          <p:cNvPicPr>
            <a:picLocks noChangeAspect="1"/>
          </p:cNvPicPr>
          <p:nvPr/>
        </p:nvPicPr>
        <p:blipFill>
          <a:blip r:embed="rId5"/>
          <a:stretch>
            <a:fillRect/>
          </a:stretch>
        </p:blipFill>
        <p:spPr>
          <a:xfrm>
            <a:off x="0" y="0"/>
            <a:ext cx="1574800" cy="1828800"/>
          </a:xfrm>
          <a:prstGeom prst="rect">
            <a:avLst/>
          </a:prstGeom>
        </p:spPr>
      </p:pic>
      <p:sp>
        <p:nvSpPr>
          <p:cNvPr id="7" name="Title 6">
            <a:extLst>
              <a:ext uri="{FF2B5EF4-FFF2-40B4-BE49-F238E27FC236}">
                <a16:creationId xmlns:a16="http://schemas.microsoft.com/office/drawing/2014/main" id="{0A28D960-DCF2-B2EC-2DC6-F12B2B66E9F7}"/>
              </a:ext>
            </a:extLst>
          </p:cNvPr>
          <p:cNvSpPr>
            <a:spLocks noGrp="1"/>
          </p:cNvSpPr>
          <p:nvPr>
            <p:ph type="ctrTitle"/>
          </p:nvPr>
        </p:nvSpPr>
        <p:spPr>
          <a:xfrm>
            <a:off x="1524000" y="381000"/>
            <a:ext cx="8449187" cy="609599"/>
          </a:xfrm>
        </p:spPr>
        <p:txBody>
          <a:bodyPr>
            <a:noAutofit/>
          </a:bodyPr>
          <a:lstStyle/>
          <a:p>
            <a:pPr algn="ctr"/>
            <a:r>
              <a:rPr lang="en-US" sz="3600" dirty="0">
                <a:solidFill>
                  <a:srgbClr val="002060"/>
                </a:solidFill>
              </a:rPr>
              <a:t>Risk Factors for E-Cigarette Ban Relaxation in Homes With Adolescents</a:t>
            </a:r>
            <a:br>
              <a:rPr lang="en-US" sz="3600" dirty="0">
                <a:solidFill>
                  <a:srgbClr val="002060"/>
                </a:solidFill>
              </a:rPr>
            </a:br>
            <a:endParaRPr lang="en-US" sz="3600" dirty="0">
              <a:solidFill>
                <a:srgbClr val="002060"/>
              </a:solidFill>
            </a:endParaRPr>
          </a:p>
        </p:txBody>
      </p:sp>
      <p:sp>
        <p:nvSpPr>
          <p:cNvPr id="12" name="Content Placeholder 11">
            <a:extLst>
              <a:ext uri="{FF2B5EF4-FFF2-40B4-BE49-F238E27FC236}">
                <a16:creationId xmlns:a16="http://schemas.microsoft.com/office/drawing/2014/main" id="{69E11790-B470-4A23-4B04-1EC898AC1D0D}"/>
              </a:ext>
            </a:extLst>
          </p:cNvPr>
          <p:cNvSpPr>
            <a:spLocks noGrp="1"/>
          </p:cNvSpPr>
          <p:nvPr>
            <p:ph idx="13"/>
          </p:nvPr>
        </p:nvSpPr>
        <p:spPr>
          <a:xfrm>
            <a:off x="685800" y="2057400"/>
            <a:ext cx="10998200" cy="3883661"/>
          </a:xfrm>
        </p:spPr>
        <p:txBody>
          <a:bodyPr>
            <a:normAutofit/>
          </a:bodyPr>
          <a:lstStyle/>
          <a:p>
            <a:pPr marL="0" indent="0">
              <a:buNone/>
            </a:pPr>
            <a:r>
              <a:rPr lang="en-US" sz="2800" dirty="0"/>
              <a:t>Odds of relaxing bans were </a:t>
            </a:r>
            <a:r>
              <a:rPr lang="en-US" sz="2800" dirty="0">
                <a:solidFill>
                  <a:srgbClr val="00B050"/>
                </a:solidFill>
              </a:rPr>
              <a:t>LOWER</a:t>
            </a:r>
            <a:r>
              <a:rPr lang="en-US" sz="2800" dirty="0"/>
              <a:t> if, at baseline, parents had:</a:t>
            </a:r>
          </a:p>
          <a:p>
            <a:r>
              <a:rPr lang="en-US" sz="2800" dirty="0"/>
              <a:t>A college degree </a:t>
            </a:r>
          </a:p>
          <a:p>
            <a:r>
              <a:rPr lang="en-US" sz="2800" dirty="0"/>
              <a:t>A graduate degree </a:t>
            </a:r>
          </a:p>
          <a:p>
            <a:r>
              <a:rPr lang="en-US" sz="2800" dirty="0"/>
              <a:t>Children who were non-Hispanic Black </a:t>
            </a:r>
          </a:p>
          <a:p>
            <a:r>
              <a:rPr lang="en-US" sz="2800" dirty="0"/>
              <a:t>Children who were Hispanic</a:t>
            </a:r>
          </a:p>
          <a:p>
            <a:pPr marL="0" indent="0">
              <a:buNone/>
            </a:pPr>
            <a:r>
              <a:rPr lang="en-US" sz="2800" dirty="0"/>
              <a:t>(non-Hispanic White youth less likely to have a vaping ban in the first place and more likely to have bans relaxed)</a:t>
            </a:r>
          </a:p>
          <a:p>
            <a:pPr marL="0" indent="0">
              <a:buNone/>
            </a:pPr>
            <a:endParaRPr lang="en-US" sz="2800" dirty="0"/>
          </a:p>
          <a:p>
            <a:endParaRPr lang="en-US" dirty="0"/>
          </a:p>
        </p:txBody>
      </p:sp>
    </p:spTree>
    <p:extLst>
      <p:ext uri="{BB962C8B-B14F-4D97-AF65-F5344CB8AC3E}">
        <p14:creationId xmlns:p14="http://schemas.microsoft.com/office/powerpoint/2010/main" val="3892926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CAADE-2D99-9F21-F882-089F8AB4874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229C90F-C3EC-6F81-5C14-02A741CCE2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2" name="Picture 1">
            <a:extLst>
              <a:ext uri="{FF2B5EF4-FFF2-40B4-BE49-F238E27FC236}">
                <a16:creationId xmlns:a16="http://schemas.microsoft.com/office/drawing/2014/main" id="{208AF944-B2DE-352B-30F4-A25C50DA564C}"/>
              </a:ext>
            </a:extLst>
          </p:cNvPr>
          <p:cNvPicPr>
            <a:picLocks noChangeAspect="1"/>
          </p:cNvPicPr>
          <p:nvPr/>
        </p:nvPicPr>
        <p:blipFill>
          <a:blip r:embed="rId4"/>
          <a:stretch>
            <a:fillRect/>
          </a:stretch>
        </p:blipFill>
        <p:spPr>
          <a:xfrm>
            <a:off x="9922387" y="0"/>
            <a:ext cx="2311400" cy="1892300"/>
          </a:xfrm>
          <a:prstGeom prst="rect">
            <a:avLst/>
          </a:prstGeom>
        </p:spPr>
      </p:pic>
      <p:sp>
        <p:nvSpPr>
          <p:cNvPr id="5" name="Rectangle 2">
            <a:extLst>
              <a:ext uri="{FF2B5EF4-FFF2-40B4-BE49-F238E27FC236}">
                <a16:creationId xmlns:a16="http://schemas.microsoft.com/office/drawing/2014/main" id="{D49068AF-7BCC-3935-5F65-6DEC7AF9E3D5}"/>
              </a:ext>
            </a:extLst>
          </p:cNvPr>
          <p:cNvSpPr>
            <a:spLocks noChangeArrowheads="1"/>
          </p:cNvSpPr>
          <p:nvPr/>
        </p:nvSpPr>
        <p:spPr bwMode="auto">
          <a:xfrm>
            <a:off x="2057400" y="6135469"/>
            <a:ext cx="6781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B1B1B"/>
                </a:solidFill>
                <a:effectLst/>
                <a:latin typeface="Roboto Mono Web"/>
              </a:rPr>
              <a:t>Maggs JL, Staff J, </a:t>
            </a:r>
            <a:r>
              <a:rPr kumimoji="0" lang="en-US" altLang="en-US" sz="1200" b="0" i="0" u="none" strike="noStrike" cap="none" normalizeH="0" baseline="0" dirty="0" err="1">
                <a:ln>
                  <a:noFill/>
                </a:ln>
                <a:solidFill>
                  <a:srgbClr val="1B1B1B"/>
                </a:solidFill>
                <a:effectLst/>
                <a:latin typeface="Roboto Mono Web"/>
              </a:rPr>
              <a:t>Mongilio</a:t>
            </a:r>
            <a:r>
              <a:rPr kumimoji="0" lang="en-US" altLang="en-US" sz="1200" b="0" i="0" u="none" strike="noStrike" cap="none" normalizeH="0" baseline="0" dirty="0">
                <a:ln>
                  <a:noFill/>
                </a:ln>
                <a:solidFill>
                  <a:srgbClr val="1B1B1B"/>
                </a:solidFill>
                <a:effectLst/>
                <a:latin typeface="Roboto Mono Web"/>
              </a:rPr>
              <a:t> JM, Miller SE, Vuolo M, Kelly BC. Risk Factors for E-Cigarette Ban Relaxation in Homes With Adolescents. J </a:t>
            </a:r>
            <a:r>
              <a:rPr kumimoji="0" lang="en-US" altLang="en-US" sz="1200" b="0" i="0" u="none" strike="noStrike" cap="none" normalizeH="0" baseline="0" dirty="0" err="1">
                <a:ln>
                  <a:noFill/>
                </a:ln>
                <a:solidFill>
                  <a:srgbClr val="1B1B1B"/>
                </a:solidFill>
                <a:effectLst/>
                <a:latin typeface="Roboto Mono Web"/>
              </a:rPr>
              <a:t>Adolesc</a:t>
            </a:r>
            <a:r>
              <a:rPr kumimoji="0" lang="en-US" altLang="en-US" sz="1200" b="0" i="0" u="none" strike="noStrike" cap="none" normalizeH="0" baseline="0" dirty="0">
                <a:ln>
                  <a:noFill/>
                </a:ln>
                <a:solidFill>
                  <a:srgbClr val="1B1B1B"/>
                </a:solidFill>
                <a:effectLst/>
                <a:latin typeface="Roboto Mono Web"/>
              </a:rPr>
              <a:t> Health. 2024 Nov;75(5):766-771. </a:t>
            </a:r>
            <a:r>
              <a:rPr kumimoji="0" lang="en-US" altLang="en-US" sz="1200" b="0" i="0" u="none" strike="noStrike" cap="none" normalizeH="0" baseline="0" dirty="0" err="1">
                <a:ln>
                  <a:noFill/>
                </a:ln>
                <a:solidFill>
                  <a:srgbClr val="1B1B1B"/>
                </a:solidFill>
                <a:effectLst/>
                <a:latin typeface="Roboto Mono Web"/>
              </a:rPr>
              <a:t>doi</a:t>
            </a:r>
            <a:r>
              <a:rPr kumimoji="0" lang="en-US" altLang="en-US" sz="1200" b="0" i="0" u="none" strike="noStrike" cap="none" normalizeH="0" baseline="0" dirty="0">
                <a:ln>
                  <a:noFill/>
                </a:ln>
                <a:solidFill>
                  <a:srgbClr val="1B1B1B"/>
                </a:solidFill>
                <a:effectLst/>
                <a:latin typeface="Roboto Mono Web"/>
              </a:rPr>
              <a:t>: 10.1016/j.jadohealth.2024.05.006. </a:t>
            </a:r>
            <a:r>
              <a:rPr kumimoji="0" lang="en-US" altLang="en-US" sz="1200" b="0" i="0" u="none" strike="noStrike" cap="none" normalizeH="0" baseline="0" dirty="0" err="1">
                <a:ln>
                  <a:noFill/>
                </a:ln>
                <a:solidFill>
                  <a:srgbClr val="1B1B1B"/>
                </a:solidFill>
                <a:effectLst/>
                <a:latin typeface="Roboto Mono Web"/>
              </a:rPr>
              <a:t>Epub</a:t>
            </a:r>
            <a:r>
              <a:rPr kumimoji="0" lang="en-US" altLang="en-US" sz="1200" b="0" i="0" u="none" strike="noStrike" cap="none" normalizeH="0" baseline="0" dirty="0">
                <a:ln>
                  <a:noFill/>
                </a:ln>
                <a:solidFill>
                  <a:srgbClr val="1B1B1B"/>
                </a:solidFill>
                <a:effectLst/>
                <a:latin typeface="Roboto Mono Web"/>
              </a:rPr>
              <a:t> 2024 Jul 14. PMID: 39007788; PMCID: PMC11490403.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14E2A747-46E2-F317-D52C-ECE1A78E6EA3}"/>
              </a:ext>
            </a:extLst>
          </p:cNvPr>
          <p:cNvPicPr>
            <a:picLocks noChangeAspect="1"/>
          </p:cNvPicPr>
          <p:nvPr/>
        </p:nvPicPr>
        <p:blipFill>
          <a:blip r:embed="rId5"/>
          <a:stretch>
            <a:fillRect/>
          </a:stretch>
        </p:blipFill>
        <p:spPr>
          <a:xfrm>
            <a:off x="0" y="0"/>
            <a:ext cx="1574800" cy="1828800"/>
          </a:xfrm>
          <a:prstGeom prst="rect">
            <a:avLst/>
          </a:prstGeom>
        </p:spPr>
      </p:pic>
      <p:sp>
        <p:nvSpPr>
          <p:cNvPr id="7" name="Title 6">
            <a:extLst>
              <a:ext uri="{FF2B5EF4-FFF2-40B4-BE49-F238E27FC236}">
                <a16:creationId xmlns:a16="http://schemas.microsoft.com/office/drawing/2014/main" id="{018ADB78-C361-6B18-B70B-3A9BFCC653F1}"/>
              </a:ext>
            </a:extLst>
          </p:cNvPr>
          <p:cNvSpPr>
            <a:spLocks noGrp="1"/>
          </p:cNvSpPr>
          <p:nvPr>
            <p:ph type="ctrTitle"/>
          </p:nvPr>
        </p:nvSpPr>
        <p:spPr>
          <a:xfrm>
            <a:off x="1524000" y="381000"/>
            <a:ext cx="8449187" cy="609599"/>
          </a:xfrm>
        </p:spPr>
        <p:txBody>
          <a:bodyPr>
            <a:noAutofit/>
          </a:bodyPr>
          <a:lstStyle/>
          <a:p>
            <a:pPr algn="ctr"/>
            <a:r>
              <a:rPr lang="en-US" sz="3600" dirty="0">
                <a:solidFill>
                  <a:srgbClr val="002060"/>
                </a:solidFill>
              </a:rPr>
              <a:t>Risk Factors for E-Cigarette Ban Relaxation in Homes With Adolescents</a:t>
            </a:r>
            <a:br>
              <a:rPr lang="en-US" sz="3600" dirty="0">
                <a:solidFill>
                  <a:srgbClr val="002060"/>
                </a:solidFill>
              </a:rPr>
            </a:br>
            <a:r>
              <a:rPr lang="en-US" sz="3600" i="1" dirty="0"/>
              <a:t>Conclusions</a:t>
            </a:r>
          </a:p>
        </p:txBody>
      </p:sp>
      <p:sp>
        <p:nvSpPr>
          <p:cNvPr id="11" name="Content Placeholder 11">
            <a:extLst>
              <a:ext uri="{FF2B5EF4-FFF2-40B4-BE49-F238E27FC236}">
                <a16:creationId xmlns:a16="http://schemas.microsoft.com/office/drawing/2014/main" id="{0E742218-0604-1F9D-5462-3262E70C39EE}"/>
              </a:ext>
            </a:extLst>
          </p:cNvPr>
          <p:cNvSpPr>
            <a:spLocks noGrp="1"/>
          </p:cNvSpPr>
          <p:nvPr>
            <p:ph idx="13"/>
          </p:nvPr>
        </p:nvSpPr>
        <p:spPr>
          <a:xfrm>
            <a:off x="609600" y="2057400"/>
            <a:ext cx="11125200" cy="3566160"/>
          </a:xfrm>
        </p:spPr>
        <p:txBody>
          <a:bodyPr wrap="square">
            <a:noAutofit/>
          </a:bodyPr>
          <a:lstStyle/>
          <a:p>
            <a:pPr marL="0" indent="0">
              <a:spcAft>
                <a:spcPts val="1800"/>
              </a:spcAft>
              <a:buNone/>
            </a:pPr>
            <a:r>
              <a:rPr lang="en-US" sz="2800" b="1" dirty="0">
                <a:solidFill>
                  <a:srgbClr val="A30C33"/>
                </a:solidFill>
                <a:latin typeface="+mn-lt"/>
              </a:rPr>
              <a:t>Consistent home rules may delay teen nicotine use</a:t>
            </a:r>
            <a:endParaRPr lang="en-US" sz="2800" b="0" i="0" dirty="0">
              <a:solidFill>
                <a:srgbClr val="A30C33"/>
              </a:solidFill>
              <a:latin typeface="+mn-lt"/>
            </a:endParaRPr>
          </a:p>
          <a:p>
            <a:pPr>
              <a:spcAft>
                <a:spcPts val="1800"/>
              </a:spcAft>
            </a:pPr>
            <a:r>
              <a:rPr sz="2800" b="0" i="0" dirty="0">
                <a:solidFill>
                  <a:srgbClr val="1B1B1B"/>
                </a:solidFill>
                <a:latin typeface="+mn-lt"/>
              </a:rPr>
              <a:t>Most parents kept their ban; those who relaxed did so early</a:t>
            </a:r>
          </a:p>
          <a:p>
            <a:pPr>
              <a:spcAft>
                <a:spcPts val="1800"/>
              </a:spcAft>
            </a:pPr>
            <a:r>
              <a:rPr sz="2800" b="0" i="0" dirty="0">
                <a:solidFill>
                  <a:srgbClr val="1B1B1B"/>
                </a:solidFill>
                <a:latin typeface="+mn-lt"/>
              </a:rPr>
              <a:t>Well-child visits are an underused point to reinforce vape-free homes</a:t>
            </a:r>
          </a:p>
          <a:p>
            <a:pPr marL="0" indent="0">
              <a:spcAft>
                <a:spcPts val="800"/>
              </a:spcAft>
              <a:buNone/>
            </a:pPr>
            <a:r>
              <a:rPr lang="en-US" sz="2800" i="1" dirty="0">
                <a:solidFill>
                  <a:srgbClr val="A30C33"/>
                </a:solidFill>
                <a:latin typeface="+mn-lt"/>
              </a:rPr>
              <a:t>Well-child check-ups with medical providers are a significant and underutilized opportunity to support families by reinforcing the value of a vape-free home</a:t>
            </a:r>
            <a:endParaRPr sz="2800" b="0" i="1" dirty="0">
              <a:solidFill>
                <a:srgbClr val="A30C33"/>
              </a:solidFill>
              <a:latin typeface="+mn-lt"/>
            </a:endParaRPr>
          </a:p>
        </p:txBody>
      </p:sp>
    </p:spTree>
    <p:extLst>
      <p:ext uri="{BB962C8B-B14F-4D97-AF65-F5344CB8AC3E}">
        <p14:creationId xmlns:p14="http://schemas.microsoft.com/office/powerpoint/2010/main" val="2048839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ADBE9-C9FC-BB49-E9D3-052A870C228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6DF7D96-96DD-605A-56CF-3AFD85AB1F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2" name="Picture 1">
            <a:extLst>
              <a:ext uri="{FF2B5EF4-FFF2-40B4-BE49-F238E27FC236}">
                <a16:creationId xmlns:a16="http://schemas.microsoft.com/office/drawing/2014/main" id="{1EB3CD0B-1132-B6DF-60C7-CB3DD257337A}"/>
              </a:ext>
            </a:extLst>
          </p:cNvPr>
          <p:cNvPicPr>
            <a:picLocks noChangeAspect="1"/>
          </p:cNvPicPr>
          <p:nvPr/>
        </p:nvPicPr>
        <p:blipFill>
          <a:blip r:embed="rId4"/>
          <a:stretch>
            <a:fillRect/>
          </a:stretch>
        </p:blipFill>
        <p:spPr>
          <a:xfrm>
            <a:off x="9922387" y="0"/>
            <a:ext cx="2311400" cy="1892300"/>
          </a:xfrm>
          <a:prstGeom prst="rect">
            <a:avLst/>
          </a:prstGeom>
        </p:spPr>
      </p:pic>
      <p:sp>
        <p:nvSpPr>
          <p:cNvPr id="5" name="Rectangle 2">
            <a:extLst>
              <a:ext uri="{FF2B5EF4-FFF2-40B4-BE49-F238E27FC236}">
                <a16:creationId xmlns:a16="http://schemas.microsoft.com/office/drawing/2014/main" id="{A38D5738-9257-9EBC-7055-D957289CA542}"/>
              </a:ext>
            </a:extLst>
          </p:cNvPr>
          <p:cNvSpPr>
            <a:spLocks noChangeArrowheads="1"/>
          </p:cNvSpPr>
          <p:nvPr/>
        </p:nvSpPr>
        <p:spPr bwMode="auto">
          <a:xfrm>
            <a:off x="2057400" y="6135469"/>
            <a:ext cx="6781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B1B1B"/>
                </a:solidFill>
                <a:effectLst/>
                <a:latin typeface="Roboto Mono Web"/>
              </a:rPr>
              <a:t>Maggs JL, Staff J, </a:t>
            </a:r>
            <a:r>
              <a:rPr kumimoji="0" lang="en-US" altLang="en-US" sz="1200" b="0" i="0" u="none" strike="noStrike" cap="none" normalizeH="0" baseline="0" dirty="0" err="1">
                <a:ln>
                  <a:noFill/>
                </a:ln>
                <a:solidFill>
                  <a:srgbClr val="1B1B1B"/>
                </a:solidFill>
                <a:effectLst/>
                <a:latin typeface="Roboto Mono Web"/>
              </a:rPr>
              <a:t>Mongilio</a:t>
            </a:r>
            <a:r>
              <a:rPr kumimoji="0" lang="en-US" altLang="en-US" sz="1200" b="0" i="0" u="none" strike="noStrike" cap="none" normalizeH="0" baseline="0" dirty="0">
                <a:ln>
                  <a:noFill/>
                </a:ln>
                <a:solidFill>
                  <a:srgbClr val="1B1B1B"/>
                </a:solidFill>
                <a:effectLst/>
                <a:latin typeface="Roboto Mono Web"/>
              </a:rPr>
              <a:t> JM, Miller SE, Vuolo M, Kelly BC. Risk Factors for E-Cigarette Ban Relaxation in Homes With Adolescents. J </a:t>
            </a:r>
            <a:r>
              <a:rPr kumimoji="0" lang="en-US" altLang="en-US" sz="1200" b="0" i="0" u="none" strike="noStrike" cap="none" normalizeH="0" baseline="0" dirty="0" err="1">
                <a:ln>
                  <a:noFill/>
                </a:ln>
                <a:solidFill>
                  <a:srgbClr val="1B1B1B"/>
                </a:solidFill>
                <a:effectLst/>
                <a:latin typeface="Roboto Mono Web"/>
              </a:rPr>
              <a:t>Adolesc</a:t>
            </a:r>
            <a:r>
              <a:rPr kumimoji="0" lang="en-US" altLang="en-US" sz="1200" b="0" i="0" u="none" strike="noStrike" cap="none" normalizeH="0" baseline="0" dirty="0">
                <a:ln>
                  <a:noFill/>
                </a:ln>
                <a:solidFill>
                  <a:srgbClr val="1B1B1B"/>
                </a:solidFill>
                <a:effectLst/>
                <a:latin typeface="Roboto Mono Web"/>
              </a:rPr>
              <a:t> Health. 2024 Nov;75(5):766-771. </a:t>
            </a:r>
            <a:r>
              <a:rPr kumimoji="0" lang="en-US" altLang="en-US" sz="1200" b="0" i="0" u="none" strike="noStrike" cap="none" normalizeH="0" baseline="0" dirty="0" err="1">
                <a:ln>
                  <a:noFill/>
                </a:ln>
                <a:solidFill>
                  <a:srgbClr val="1B1B1B"/>
                </a:solidFill>
                <a:effectLst/>
                <a:latin typeface="Roboto Mono Web"/>
              </a:rPr>
              <a:t>doi</a:t>
            </a:r>
            <a:r>
              <a:rPr kumimoji="0" lang="en-US" altLang="en-US" sz="1200" b="0" i="0" u="none" strike="noStrike" cap="none" normalizeH="0" baseline="0" dirty="0">
                <a:ln>
                  <a:noFill/>
                </a:ln>
                <a:solidFill>
                  <a:srgbClr val="1B1B1B"/>
                </a:solidFill>
                <a:effectLst/>
                <a:latin typeface="Roboto Mono Web"/>
              </a:rPr>
              <a:t>: 10.1016/j.jadohealth.2024.05.006. </a:t>
            </a:r>
            <a:r>
              <a:rPr kumimoji="0" lang="en-US" altLang="en-US" sz="1200" b="0" i="0" u="none" strike="noStrike" cap="none" normalizeH="0" baseline="0" dirty="0" err="1">
                <a:ln>
                  <a:noFill/>
                </a:ln>
                <a:solidFill>
                  <a:srgbClr val="1B1B1B"/>
                </a:solidFill>
                <a:effectLst/>
                <a:latin typeface="Roboto Mono Web"/>
              </a:rPr>
              <a:t>Epub</a:t>
            </a:r>
            <a:r>
              <a:rPr kumimoji="0" lang="en-US" altLang="en-US" sz="1200" b="0" i="0" u="none" strike="noStrike" cap="none" normalizeH="0" baseline="0" dirty="0">
                <a:ln>
                  <a:noFill/>
                </a:ln>
                <a:solidFill>
                  <a:srgbClr val="1B1B1B"/>
                </a:solidFill>
                <a:effectLst/>
                <a:latin typeface="Roboto Mono Web"/>
              </a:rPr>
              <a:t> 2024 Jul 14. PMID: 39007788; PMCID: PMC11490403.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9B8D19F4-4BD0-5F4E-6026-DB865941CF0E}"/>
              </a:ext>
            </a:extLst>
          </p:cNvPr>
          <p:cNvPicPr>
            <a:picLocks noChangeAspect="1"/>
          </p:cNvPicPr>
          <p:nvPr/>
        </p:nvPicPr>
        <p:blipFill>
          <a:blip r:embed="rId5"/>
          <a:stretch>
            <a:fillRect/>
          </a:stretch>
        </p:blipFill>
        <p:spPr>
          <a:xfrm>
            <a:off x="0" y="0"/>
            <a:ext cx="1574800" cy="1828800"/>
          </a:xfrm>
          <a:prstGeom prst="rect">
            <a:avLst/>
          </a:prstGeom>
        </p:spPr>
      </p:pic>
      <p:sp>
        <p:nvSpPr>
          <p:cNvPr id="7" name="Title 6">
            <a:extLst>
              <a:ext uri="{FF2B5EF4-FFF2-40B4-BE49-F238E27FC236}">
                <a16:creationId xmlns:a16="http://schemas.microsoft.com/office/drawing/2014/main" id="{B3B8641E-5916-126D-9CFA-76DA709AF90D}"/>
              </a:ext>
            </a:extLst>
          </p:cNvPr>
          <p:cNvSpPr>
            <a:spLocks noGrp="1"/>
          </p:cNvSpPr>
          <p:nvPr>
            <p:ph type="ctrTitle"/>
          </p:nvPr>
        </p:nvSpPr>
        <p:spPr>
          <a:xfrm>
            <a:off x="1524000" y="381000"/>
            <a:ext cx="8449187" cy="609599"/>
          </a:xfrm>
        </p:spPr>
        <p:txBody>
          <a:bodyPr>
            <a:noAutofit/>
          </a:bodyPr>
          <a:lstStyle/>
          <a:p>
            <a:pPr algn="ctr"/>
            <a:r>
              <a:rPr lang="en-US" sz="3600" dirty="0">
                <a:solidFill>
                  <a:srgbClr val="002060"/>
                </a:solidFill>
              </a:rPr>
              <a:t>Risk Factors for E-Cigarette Ban Relaxation in Homes With Adolescents</a:t>
            </a:r>
            <a:br>
              <a:rPr lang="en-US" sz="3600" dirty="0">
                <a:solidFill>
                  <a:srgbClr val="002060"/>
                </a:solidFill>
              </a:rPr>
            </a:br>
            <a:r>
              <a:rPr lang="en-US" sz="3600" i="1" dirty="0"/>
              <a:t>Questions/Future Directions</a:t>
            </a:r>
          </a:p>
        </p:txBody>
      </p:sp>
      <p:sp>
        <p:nvSpPr>
          <p:cNvPr id="12" name="Content Placeholder 11">
            <a:extLst>
              <a:ext uri="{FF2B5EF4-FFF2-40B4-BE49-F238E27FC236}">
                <a16:creationId xmlns:a16="http://schemas.microsoft.com/office/drawing/2014/main" id="{628348B7-175F-F368-FE2C-4C9AC02E9F59}"/>
              </a:ext>
            </a:extLst>
          </p:cNvPr>
          <p:cNvSpPr>
            <a:spLocks noGrp="1"/>
          </p:cNvSpPr>
          <p:nvPr>
            <p:ph idx="13"/>
          </p:nvPr>
        </p:nvSpPr>
        <p:spPr>
          <a:xfrm>
            <a:off x="685800" y="2273300"/>
            <a:ext cx="10998200" cy="3883661"/>
          </a:xfrm>
        </p:spPr>
        <p:txBody>
          <a:bodyPr>
            <a:normAutofit/>
          </a:bodyPr>
          <a:lstStyle/>
          <a:p>
            <a:pPr>
              <a:spcAft>
                <a:spcPts val="800"/>
              </a:spcAft>
            </a:pPr>
            <a:r>
              <a:rPr lang="en-US" sz="2800" dirty="0"/>
              <a:t>What strategies would be effective in correcting societal misinformation about vaping’s harmlessness? </a:t>
            </a:r>
          </a:p>
          <a:p>
            <a:pPr>
              <a:spcAft>
                <a:spcPts val="800"/>
              </a:spcAft>
            </a:pPr>
            <a:r>
              <a:rPr lang="en-US" sz="2800" dirty="0"/>
              <a:t>What socially acceptable strategies can parents use to maintain nicotine-free rules and norms for children, family, and friends?</a:t>
            </a:r>
          </a:p>
          <a:p>
            <a:pPr>
              <a:spcAft>
                <a:spcPts val="800"/>
              </a:spcAft>
            </a:pPr>
            <a:r>
              <a:rPr lang="en-US" sz="2800" dirty="0"/>
              <a:t>What effective strategies to support cessation of nicotine use broadly can be implemented?</a:t>
            </a:r>
          </a:p>
          <a:p>
            <a:endParaRPr lang="en-US" dirty="0"/>
          </a:p>
          <a:p>
            <a:endParaRPr lang="en-US" dirty="0"/>
          </a:p>
          <a:p>
            <a:endParaRPr lang="en-US" dirty="0"/>
          </a:p>
        </p:txBody>
      </p:sp>
    </p:spTree>
    <p:extLst>
      <p:ext uri="{BB962C8B-B14F-4D97-AF65-F5344CB8AC3E}">
        <p14:creationId xmlns:p14="http://schemas.microsoft.com/office/powerpoint/2010/main" val="2162963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464E5-BE72-A085-CA11-8C50D1FE6825}"/>
            </a:ext>
          </a:extLst>
        </p:cNvPr>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3D77A321-D2FE-0F12-1205-786475B47926}"/>
              </a:ext>
            </a:extLst>
          </p:cNvPr>
          <p:cNvSpPr>
            <a:spLocks noGrp="1"/>
          </p:cNvSpPr>
          <p:nvPr>
            <p:ph idx="13"/>
          </p:nvPr>
        </p:nvSpPr>
        <p:spPr>
          <a:xfrm>
            <a:off x="304800" y="1752600"/>
            <a:ext cx="11811000" cy="4632959"/>
          </a:xfrm>
          <a:solidFill>
            <a:schemeClr val="bg1"/>
          </a:solidFill>
        </p:spPr>
        <p:txBody>
          <a:bodyPr>
            <a:normAutofit/>
          </a:bodyPr>
          <a:lstStyle/>
          <a:p>
            <a:pPr marL="0" indent="0">
              <a:buNone/>
            </a:pPr>
            <a:r>
              <a:rPr lang="en-US" sz="2800" i="1" dirty="0"/>
              <a:t>Emerging evidence that:</a:t>
            </a:r>
          </a:p>
          <a:p>
            <a:r>
              <a:rPr lang="en-US" sz="2800" dirty="0"/>
              <a:t>Media use is associated with ↑ levels of youth vaping. </a:t>
            </a:r>
          </a:p>
          <a:p>
            <a:pPr lvl="1"/>
            <a:r>
              <a:rPr lang="en-US" sz="2400" dirty="0"/>
              <a:t>More frequent media use may ↑ exposure to vaping portrayals, lowering perceived risk and increasing acceptability </a:t>
            </a:r>
          </a:p>
          <a:p>
            <a:pPr lvl="1"/>
            <a:r>
              <a:rPr lang="en-US" sz="2400" dirty="0"/>
              <a:t>Excessive screen time might disrupt kids’ neurobiological functions, which relate to mental health symptoms, common reasons for nicotine vaping among youth.</a:t>
            </a:r>
          </a:p>
          <a:p>
            <a:r>
              <a:rPr lang="en-US" sz="2800" dirty="0"/>
              <a:t>Limiting youth media use may be associated with ↑ overall well-being and ↓ substance use and mental health symptoms among youth. </a:t>
            </a:r>
          </a:p>
          <a:p>
            <a:pPr marL="0" indent="0">
              <a:buNone/>
            </a:pPr>
            <a:endParaRPr lang="en-US" sz="1500"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E59F1E49-7C2A-72E5-13CC-37E9A8B61D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11" name="Picture 10">
            <a:extLst>
              <a:ext uri="{FF2B5EF4-FFF2-40B4-BE49-F238E27FC236}">
                <a16:creationId xmlns:a16="http://schemas.microsoft.com/office/drawing/2014/main" id="{420EF062-31EA-96E4-71FC-3C010B766689}"/>
              </a:ext>
            </a:extLst>
          </p:cNvPr>
          <p:cNvPicPr>
            <a:picLocks noChangeAspect="1"/>
          </p:cNvPicPr>
          <p:nvPr/>
        </p:nvPicPr>
        <p:blipFill>
          <a:blip r:embed="rId4"/>
          <a:stretch>
            <a:fillRect/>
          </a:stretch>
        </p:blipFill>
        <p:spPr>
          <a:xfrm>
            <a:off x="10756900" y="0"/>
            <a:ext cx="1435100" cy="1828800"/>
          </a:xfrm>
          <a:prstGeom prst="rect">
            <a:avLst/>
          </a:prstGeom>
        </p:spPr>
      </p:pic>
      <p:pic>
        <p:nvPicPr>
          <p:cNvPr id="12" name="Picture 11">
            <a:extLst>
              <a:ext uri="{FF2B5EF4-FFF2-40B4-BE49-F238E27FC236}">
                <a16:creationId xmlns:a16="http://schemas.microsoft.com/office/drawing/2014/main" id="{2E8F3609-61AE-4052-B7AD-0FC11C61B8E0}"/>
              </a:ext>
            </a:extLst>
          </p:cNvPr>
          <p:cNvPicPr>
            <a:picLocks noChangeAspect="1"/>
          </p:cNvPicPr>
          <p:nvPr/>
        </p:nvPicPr>
        <p:blipFill>
          <a:blip r:embed="rId5"/>
          <a:stretch>
            <a:fillRect/>
          </a:stretch>
        </p:blipFill>
        <p:spPr>
          <a:xfrm>
            <a:off x="76200" y="76200"/>
            <a:ext cx="1511300" cy="1701800"/>
          </a:xfrm>
          <a:prstGeom prst="rect">
            <a:avLst/>
          </a:prstGeom>
        </p:spPr>
      </p:pic>
      <p:sp>
        <p:nvSpPr>
          <p:cNvPr id="13" name="Rectangle 1">
            <a:extLst>
              <a:ext uri="{FF2B5EF4-FFF2-40B4-BE49-F238E27FC236}">
                <a16:creationId xmlns:a16="http://schemas.microsoft.com/office/drawing/2014/main" id="{CB66199D-46F8-204B-BCB7-6918CD4B5DFC}"/>
              </a:ext>
            </a:extLst>
          </p:cNvPr>
          <p:cNvSpPr>
            <a:spLocks noChangeArrowheads="1"/>
          </p:cNvSpPr>
          <p:nvPr/>
        </p:nvSpPr>
        <p:spPr bwMode="auto">
          <a:xfrm>
            <a:off x="3124200" y="6103203"/>
            <a:ext cx="5943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212121"/>
                </a:solidFill>
                <a:effectLst/>
                <a:latin typeface="BlinkMacSystemFont"/>
              </a:rPr>
              <a:t>Lee J, Mattingly DT. Youth's perception of parental limitation of youth screen time is associated with lower odds of nicotine vaping among US youth: Results from the 2024 National Survey on Drug Use and Health (NSDUH). Drug Alcohol Depend. 2026 Sep 1;286:113260. </a:t>
            </a:r>
            <a:r>
              <a:rPr kumimoji="0" lang="en-US" altLang="en-US" sz="1200" b="0" i="0" u="none" strike="noStrike" cap="none" normalizeH="0" baseline="0" dirty="0" err="1">
                <a:ln>
                  <a:noFill/>
                </a:ln>
                <a:solidFill>
                  <a:srgbClr val="212121"/>
                </a:solidFill>
                <a:effectLst/>
                <a:latin typeface="BlinkMacSystemFont"/>
              </a:rPr>
              <a:t>doi</a:t>
            </a:r>
            <a:r>
              <a:rPr kumimoji="0" lang="en-US" altLang="en-US" sz="1200" b="0" i="0" u="none" strike="noStrike" cap="none" normalizeH="0" baseline="0" dirty="0">
                <a:ln>
                  <a:noFill/>
                </a:ln>
                <a:solidFill>
                  <a:srgbClr val="212121"/>
                </a:solidFill>
                <a:effectLst/>
                <a:latin typeface="BlinkMacSystemFont"/>
              </a:rPr>
              <a:t>: 10.1016/j.drugalcdep.2026.113260. </a:t>
            </a:r>
            <a:r>
              <a:rPr kumimoji="0" lang="en-US" altLang="en-US" sz="1200" b="0" i="0" u="none" strike="noStrike" cap="none" normalizeH="0" baseline="0" dirty="0" err="1">
                <a:ln>
                  <a:noFill/>
                </a:ln>
                <a:solidFill>
                  <a:srgbClr val="212121"/>
                </a:solidFill>
                <a:effectLst/>
                <a:latin typeface="BlinkMacSystemFont"/>
              </a:rPr>
              <a:t>Epub</a:t>
            </a:r>
            <a:r>
              <a:rPr kumimoji="0" lang="en-US" altLang="en-US" sz="1200" b="0" i="0" u="none" strike="noStrike" cap="none" normalizeH="0" baseline="0" dirty="0">
                <a:ln>
                  <a:noFill/>
                </a:ln>
                <a:solidFill>
                  <a:srgbClr val="212121"/>
                </a:solidFill>
                <a:effectLst/>
                <a:latin typeface="BlinkMacSystemFont"/>
              </a:rPr>
              <a:t> 2026 Jul 4. PMID: 42425048.</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Title 14">
            <a:extLst>
              <a:ext uri="{FF2B5EF4-FFF2-40B4-BE49-F238E27FC236}">
                <a16:creationId xmlns:a16="http://schemas.microsoft.com/office/drawing/2014/main" id="{2A5852B8-5557-2F8E-3FC1-B4AD4EEDDD91}"/>
              </a:ext>
            </a:extLst>
          </p:cNvPr>
          <p:cNvSpPr>
            <a:spLocks noGrp="1"/>
          </p:cNvSpPr>
          <p:nvPr>
            <p:ph type="ctrTitle"/>
          </p:nvPr>
        </p:nvSpPr>
        <p:spPr>
          <a:xfrm>
            <a:off x="1524000" y="76200"/>
            <a:ext cx="9144000" cy="1447801"/>
          </a:xfrm>
        </p:spPr>
        <p:txBody>
          <a:bodyPr>
            <a:noAutofit/>
          </a:bodyPr>
          <a:lstStyle/>
          <a:p>
            <a:pPr algn="ctr"/>
            <a:r>
              <a:rPr lang="en-US" sz="2400" b="1" dirty="0"/>
              <a:t>Youth’s perception of parental limitation of youth screen time is associated with lower odds of nicotine vaping among US youth: Results from the </a:t>
            </a:r>
            <a:br>
              <a:rPr lang="en-US" sz="2400" b="1" dirty="0"/>
            </a:br>
            <a:r>
              <a:rPr lang="en-US" sz="2400" b="1" dirty="0"/>
              <a:t>2024 National Survey on Drug Use and Health (NSDUH) </a:t>
            </a:r>
            <a:br>
              <a:rPr lang="en-US" sz="2400" b="1" dirty="0"/>
            </a:br>
            <a:endParaRPr lang="en-US" sz="2400" b="1" dirty="0"/>
          </a:p>
        </p:txBody>
      </p:sp>
    </p:spTree>
    <p:extLst>
      <p:ext uri="{BB962C8B-B14F-4D97-AF65-F5344CB8AC3E}">
        <p14:creationId xmlns:p14="http://schemas.microsoft.com/office/powerpoint/2010/main" val="2943550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B38A9-D523-B650-3427-81A20D65D10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DBAFAA-029F-8795-DFE0-9F6304473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11" name="Picture 10">
            <a:extLst>
              <a:ext uri="{FF2B5EF4-FFF2-40B4-BE49-F238E27FC236}">
                <a16:creationId xmlns:a16="http://schemas.microsoft.com/office/drawing/2014/main" id="{C408CD8A-7B29-AA05-B87A-702E8DAE73D8}"/>
              </a:ext>
            </a:extLst>
          </p:cNvPr>
          <p:cNvPicPr>
            <a:picLocks noChangeAspect="1"/>
          </p:cNvPicPr>
          <p:nvPr/>
        </p:nvPicPr>
        <p:blipFill>
          <a:blip r:embed="rId4"/>
          <a:stretch>
            <a:fillRect/>
          </a:stretch>
        </p:blipFill>
        <p:spPr>
          <a:xfrm>
            <a:off x="10756900" y="0"/>
            <a:ext cx="1435100" cy="1828800"/>
          </a:xfrm>
          <a:prstGeom prst="rect">
            <a:avLst/>
          </a:prstGeom>
        </p:spPr>
      </p:pic>
      <p:pic>
        <p:nvPicPr>
          <p:cNvPr id="12" name="Picture 11">
            <a:extLst>
              <a:ext uri="{FF2B5EF4-FFF2-40B4-BE49-F238E27FC236}">
                <a16:creationId xmlns:a16="http://schemas.microsoft.com/office/drawing/2014/main" id="{37B04AA7-1F2F-A56C-2CBE-5BA2942D1BEF}"/>
              </a:ext>
            </a:extLst>
          </p:cNvPr>
          <p:cNvPicPr>
            <a:picLocks noChangeAspect="1"/>
          </p:cNvPicPr>
          <p:nvPr/>
        </p:nvPicPr>
        <p:blipFill>
          <a:blip r:embed="rId5"/>
          <a:stretch>
            <a:fillRect/>
          </a:stretch>
        </p:blipFill>
        <p:spPr>
          <a:xfrm>
            <a:off x="76200" y="76200"/>
            <a:ext cx="1511300" cy="1701800"/>
          </a:xfrm>
          <a:prstGeom prst="rect">
            <a:avLst/>
          </a:prstGeom>
        </p:spPr>
      </p:pic>
      <p:sp>
        <p:nvSpPr>
          <p:cNvPr id="13" name="Rectangle 1">
            <a:extLst>
              <a:ext uri="{FF2B5EF4-FFF2-40B4-BE49-F238E27FC236}">
                <a16:creationId xmlns:a16="http://schemas.microsoft.com/office/drawing/2014/main" id="{A90DE6D1-0719-4242-0D64-8A393018AD69}"/>
              </a:ext>
            </a:extLst>
          </p:cNvPr>
          <p:cNvSpPr>
            <a:spLocks noChangeArrowheads="1"/>
          </p:cNvSpPr>
          <p:nvPr/>
        </p:nvSpPr>
        <p:spPr bwMode="auto">
          <a:xfrm>
            <a:off x="3124200" y="6103203"/>
            <a:ext cx="5943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212121"/>
                </a:solidFill>
                <a:effectLst/>
                <a:latin typeface="BlinkMacSystemFont"/>
              </a:rPr>
              <a:t>Lee J, Mattingly DT. Youth's perception of parental limitation of youth screen time is associated with lower odds of nicotine vaping among US youth: Results from the 2024 National Survey on Drug Use and Health (NSDUH). Drug Alcohol Depend. 2026 Sep 1;286:113260. </a:t>
            </a:r>
            <a:r>
              <a:rPr kumimoji="0" lang="en-US" altLang="en-US" sz="1200" b="0" i="0" u="none" strike="noStrike" cap="none" normalizeH="0" baseline="0" dirty="0" err="1">
                <a:ln>
                  <a:noFill/>
                </a:ln>
                <a:solidFill>
                  <a:srgbClr val="212121"/>
                </a:solidFill>
                <a:effectLst/>
                <a:latin typeface="BlinkMacSystemFont"/>
              </a:rPr>
              <a:t>doi</a:t>
            </a:r>
            <a:r>
              <a:rPr kumimoji="0" lang="en-US" altLang="en-US" sz="1200" b="0" i="0" u="none" strike="noStrike" cap="none" normalizeH="0" baseline="0" dirty="0">
                <a:ln>
                  <a:noFill/>
                </a:ln>
                <a:solidFill>
                  <a:srgbClr val="212121"/>
                </a:solidFill>
                <a:effectLst/>
                <a:latin typeface="BlinkMacSystemFont"/>
              </a:rPr>
              <a:t>: 10.1016/j.drugalcdep.2026.113260. </a:t>
            </a:r>
            <a:r>
              <a:rPr kumimoji="0" lang="en-US" altLang="en-US" sz="1200" b="0" i="0" u="none" strike="noStrike" cap="none" normalizeH="0" baseline="0" dirty="0" err="1">
                <a:ln>
                  <a:noFill/>
                </a:ln>
                <a:solidFill>
                  <a:srgbClr val="212121"/>
                </a:solidFill>
                <a:effectLst/>
                <a:latin typeface="BlinkMacSystemFont"/>
              </a:rPr>
              <a:t>Epub</a:t>
            </a:r>
            <a:r>
              <a:rPr kumimoji="0" lang="en-US" altLang="en-US" sz="1200" b="0" i="0" u="none" strike="noStrike" cap="none" normalizeH="0" baseline="0" dirty="0">
                <a:ln>
                  <a:noFill/>
                </a:ln>
                <a:solidFill>
                  <a:srgbClr val="212121"/>
                </a:solidFill>
                <a:effectLst/>
                <a:latin typeface="BlinkMacSystemFont"/>
              </a:rPr>
              <a:t> 2026 Jul 4. PMID: 42425048.</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Title 14">
            <a:extLst>
              <a:ext uri="{FF2B5EF4-FFF2-40B4-BE49-F238E27FC236}">
                <a16:creationId xmlns:a16="http://schemas.microsoft.com/office/drawing/2014/main" id="{AA73362B-44BC-E415-C737-DBFDFD216136}"/>
              </a:ext>
            </a:extLst>
          </p:cNvPr>
          <p:cNvSpPr>
            <a:spLocks noGrp="1"/>
          </p:cNvSpPr>
          <p:nvPr>
            <p:ph type="ctrTitle"/>
          </p:nvPr>
        </p:nvSpPr>
        <p:spPr>
          <a:xfrm>
            <a:off x="1524000" y="76200"/>
            <a:ext cx="9144000" cy="1447801"/>
          </a:xfrm>
        </p:spPr>
        <p:txBody>
          <a:bodyPr>
            <a:noAutofit/>
          </a:bodyPr>
          <a:lstStyle/>
          <a:p>
            <a:pPr algn="ctr"/>
            <a:r>
              <a:rPr lang="en-US" sz="2400" b="1" dirty="0"/>
              <a:t>Youth’s perception of parental limitation of youth screen time is associated with lower odds of nicotine vaping among US youth: Results from the </a:t>
            </a:r>
            <a:br>
              <a:rPr lang="en-US" sz="2400" b="1" dirty="0"/>
            </a:br>
            <a:r>
              <a:rPr lang="en-US" sz="2400" b="1" dirty="0"/>
              <a:t>2024 National Survey on Drug Use and Health (NSDUH) </a:t>
            </a:r>
            <a:br>
              <a:rPr lang="en-US" sz="2400" b="1" dirty="0"/>
            </a:br>
            <a:endParaRPr lang="en-US" sz="2400" b="1" dirty="0"/>
          </a:p>
        </p:txBody>
      </p:sp>
      <p:sp>
        <p:nvSpPr>
          <p:cNvPr id="16" name="Content Placeholder 15">
            <a:extLst>
              <a:ext uri="{FF2B5EF4-FFF2-40B4-BE49-F238E27FC236}">
                <a16:creationId xmlns:a16="http://schemas.microsoft.com/office/drawing/2014/main" id="{73590263-5C2B-58F6-0D9C-745DB2ADE8EE}"/>
              </a:ext>
            </a:extLst>
          </p:cNvPr>
          <p:cNvSpPr>
            <a:spLocks noGrp="1"/>
          </p:cNvSpPr>
          <p:nvPr>
            <p:ph idx="13"/>
          </p:nvPr>
        </p:nvSpPr>
        <p:spPr>
          <a:xfrm>
            <a:off x="685800" y="1752600"/>
            <a:ext cx="10998200" cy="4632959"/>
          </a:xfrm>
        </p:spPr>
        <p:txBody>
          <a:bodyPr>
            <a:normAutofit/>
          </a:bodyPr>
          <a:lstStyle/>
          <a:p>
            <a:pPr marL="0" indent="0">
              <a:buNone/>
            </a:pPr>
            <a:endParaRPr lang="en-US" sz="1500" dirty="0"/>
          </a:p>
          <a:p>
            <a:pPr marL="0" indent="0">
              <a:buNone/>
            </a:pPr>
            <a:endParaRPr lang="en-US" sz="2800" dirty="0"/>
          </a:p>
          <a:p>
            <a:pPr marL="0" indent="0">
              <a:buNone/>
            </a:pPr>
            <a:r>
              <a:rPr lang="en-US" sz="2800" dirty="0"/>
              <a:t>Used youth (aged 12–17) data from the 2024 NSDUH (N=11,334) to estimate associations between youth’s past-year perception of parental limitation of screen time (past-year youth’s perception of parental limitation of youth screen time (never, seldom, sometimes, or always) and past-month nicotine vaping (Yes/No). </a:t>
            </a:r>
          </a:p>
          <a:p>
            <a:pPr marL="0" indent="0">
              <a:buNone/>
            </a:pPr>
            <a:endParaRPr lang="en-US" dirty="0"/>
          </a:p>
          <a:p>
            <a:endParaRPr lang="en-US" dirty="0"/>
          </a:p>
        </p:txBody>
      </p:sp>
    </p:spTree>
    <p:extLst>
      <p:ext uri="{BB962C8B-B14F-4D97-AF65-F5344CB8AC3E}">
        <p14:creationId xmlns:p14="http://schemas.microsoft.com/office/powerpoint/2010/main" val="3772100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07953-F11A-4350-C793-98B4604630C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9AD1196-B8CA-27DD-CB46-03303F316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11" name="Picture 10">
            <a:extLst>
              <a:ext uri="{FF2B5EF4-FFF2-40B4-BE49-F238E27FC236}">
                <a16:creationId xmlns:a16="http://schemas.microsoft.com/office/drawing/2014/main" id="{CBD24078-57AA-358A-4CA2-0136AF2E194B}"/>
              </a:ext>
            </a:extLst>
          </p:cNvPr>
          <p:cNvPicPr>
            <a:picLocks noChangeAspect="1"/>
          </p:cNvPicPr>
          <p:nvPr/>
        </p:nvPicPr>
        <p:blipFill>
          <a:blip r:embed="rId4"/>
          <a:stretch>
            <a:fillRect/>
          </a:stretch>
        </p:blipFill>
        <p:spPr>
          <a:xfrm>
            <a:off x="10756900" y="0"/>
            <a:ext cx="1435100" cy="1828800"/>
          </a:xfrm>
          <a:prstGeom prst="rect">
            <a:avLst/>
          </a:prstGeom>
        </p:spPr>
      </p:pic>
      <p:pic>
        <p:nvPicPr>
          <p:cNvPr id="12" name="Picture 11">
            <a:extLst>
              <a:ext uri="{FF2B5EF4-FFF2-40B4-BE49-F238E27FC236}">
                <a16:creationId xmlns:a16="http://schemas.microsoft.com/office/drawing/2014/main" id="{3084648A-9FCE-3878-7533-8F092689A8E1}"/>
              </a:ext>
            </a:extLst>
          </p:cNvPr>
          <p:cNvPicPr>
            <a:picLocks noChangeAspect="1"/>
          </p:cNvPicPr>
          <p:nvPr/>
        </p:nvPicPr>
        <p:blipFill>
          <a:blip r:embed="rId5"/>
          <a:stretch>
            <a:fillRect/>
          </a:stretch>
        </p:blipFill>
        <p:spPr>
          <a:xfrm>
            <a:off x="76200" y="76200"/>
            <a:ext cx="1511300" cy="1701800"/>
          </a:xfrm>
          <a:prstGeom prst="rect">
            <a:avLst/>
          </a:prstGeom>
        </p:spPr>
      </p:pic>
      <p:sp>
        <p:nvSpPr>
          <p:cNvPr id="13" name="Rectangle 1">
            <a:extLst>
              <a:ext uri="{FF2B5EF4-FFF2-40B4-BE49-F238E27FC236}">
                <a16:creationId xmlns:a16="http://schemas.microsoft.com/office/drawing/2014/main" id="{E75ED73C-9700-9B42-E5BB-8DC26490384F}"/>
              </a:ext>
            </a:extLst>
          </p:cNvPr>
          <p:cNvSpPr>
            <a:spLocks noChangeArrowheads="1"/>
          </p:cNvSpPr>
          <p:nvPr/>
        </p:nvSpPr>
        <p:spPr bwMode="auto">
          <a:xfrm>
            <a:off x="2362200" y="5950803"/>
            <a:ext cx="5943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212121"/>
                </a:solidFill>
                <a:effectLst/>
                <a:latin typeface="BlinkMacSystemFont"/>
              </a:rPr>
              <a:t>Lee J, Mattingly DT. Youth's perception of parental limitation of youth screen time is associated with lower odds of nicotine vaping among US youth: Results from the 2024 National Survey on Drug Use and Health (NSDUH). Drug Alcohol Depend. 2026 Sep 1;286:113260. </a:t>
            </a:r>
            <a:r>
              <a:rPr kumimoji="0" lang="en-US" altLang="en-US" sz="1200" b="0" i="0" u="none" strike="noStrike" cap="none" normalizeH="0" baseline="0" dirty="0" err="1">
                <a:ln>
                  <a:noFill/>
                </a:ln>
                <a:solidFill>
                  <a:srgbClr val="212121"/>
                </a:solidFill>
                <a:effectLst/>
                <a:latin typeface="BlinkMacSystemFont"/>
              </a:rPr>
              <a:t>doi</a:t>
            </a:r>
            <a:r>
              <a:rPr kumimoji="0" lang="en-US" altLang="en-US" sz="1200" b="0" i="0" u="none" strike="noStrike" cap="none" normalizeH="0" baseline="0" dirty="0">
                <a:ln>
                  <a:noFill/>
                </a:ln>
                <a:solidFill>
                  <a:srgbClr val="212121"/>
                </a:solidFill>
                <a:effectLst/>
                <a:latin typeface="BlinkMacSystemFont"/>
              </a:rPr>
              <a:t>: 10.1016/j.drugalcdep.2026.113260. </a:t>
            </a:r>
            <a:r>
              <a:rPr kumimoji="0" lang="en-US" altLang="en-US" sz="1200" b="0" i="0" u="none" strike="noStrike" cap="none" normalizeH="0" baseline="0" dirty="0" err="1">
                <a:ln>
                  <a:noFill/>
                </a:ln>
                <a:solidFill>
                  <a:srgbClr val="212121"/>
                </a:solidFill>
                <a:effectLst/>
                <a:latin typeface="BlinkMacSystemFont"/>
              </a:rPr>
              <a:t>Epub</a:t>
            </a:r>
            <a:r>
              <a:rPr kumimoji="0" lang="en-US" altLang="en-US" sz="1200" b="0" i="0" u="none" strike="noStrike" cap="none" normalizeH="0" baseline="0" dirty="0">
                <a:ln>
                  <a:noFill/>
                </a:ln>
                <a:solidFill>
                  <a:srgbClr val="212121"/>
                </a:solidFill>
                <a:effectLst/>
                <a:latin typeface="BlinkMacSystemFont"/>
              </a:rPr>
              <a:t> 2026 Jul 4. PMID: 42425048.</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Title 14">
            <a:extLst>
              <a:ext uri="{FF2B5EF4-FFF2-40B4-BE49-F238E27FC236}">
                <a16:creationId xmlns:a16="http://schemas.microsoft.com/office/drawing/2014/main" id="{C9007666-5D13-CFCA-EDD5-A926E18E7AC4}"/>
              </a:ext>
            </a:extLst>
          </p:cNvPr>
          <p:cNvSpPr>
            <a:spLocks noGrp="1"/>
          </p:cNvSpPr>
          <p:nvPr>
            <p:ph type="ctrTitle"/>
          </p:nvPr>
        </p:nvSpPr>
        <p:spPr>
          <a:xfrm>
            <a:off x="1524000" y="76200"/>
            <a:ext cx="9144000" cy="1447801"/>
          </a:xfrm>
        </p:spPr>
        <p:txBody>
          <a:bodyPr>
            <a:noAutofit/>
          </a:bodyPr>
          <a:lstStyle/>
          <a:p>
            <a:pPr algn="ctr"/>
            <a:r>
              <a:rPr lang="en-US" sz="2400" b="1" dirty="0"/>
              <a:t>Youth’s perception of parental limitation of youth screen time is associated with lower odds of nicotine vaping among US youth: Results from the </a:t>
            </a:r>
            <a:br>
              <a:rPr lang="en-US" sz="2400" b="1" dirty="0"/>
            </a:br>
            <a:r>
              <a:rPr lang="en-US" sz="2400" b="1" dirty="0"/>
              <a:t>2024 National Survey on Drug Use and Health (NSDUH) </a:t>
            </a:r>
            <a:br>
              <a:rPr lang="en-US" sz="2400" b="1" dirty="0"/>
            </a:br>
            <a:endParaRPr lang="en-US" sz="2400" b="1" dirty="0"/>
          </a:p>
        </p:txBody>
      </p:sp>
      <p:sp>
        <p:nvSpPr>
          <p:cNvPr id="16" name="Content Placeholder 15">
            <a:extLst>
              <a:ext uri="{FF2B5EF4-FFF2-40B4-BE49-F238E27FC236}">
                <a16:creationId xmlns:a16="http://schemas.microsoft.com/office/drawing/2014/main" id="{AFD0C008-F507-45C3-6C69-E5C7BAC0F3F3}"/>
              </a:ext>
            </a:extLst>
          </p:cNvPr>
          <p:cNvSpPr>
            <a:spLocks noGrp="1"/>
          </p:cNvSpPr>
          <p:nvPr>
            <p:ph idx="13"/>
          </p:nvPr>
        </p:nvSpPr>
        <p:spPr>
          <a:xfrm>
            <a:off x="685800" y="2225040"/>
            <a:ext cx="10998200" cy="3566160"/>
          </a:xfrm>
        </p:spPr>
        <p:txBody>
          <a:bodyPr>
            <a:normAutofit/>
          </a:bodyPr>
          <a:lstStyle/>
          <a:p>
            <a:pPr>
              <a:spcAft>
                <a:spcPts val="800"/>
              </a:spcAft>
            </a:pPr>
            <a:r>
              <a:rPr lang="en-US" sz="2800" b="1" dirty="0">
                <a:solidFill>
                  <a:srgbClr val="A30C33"/>
                </a:solidFill>
              </a:rPr>
              <a:t>5.5% </a:t>
            </a:r>
            <a:r>
              <a:rPr lang="en-US" sz="2800" dirty="0"/>
              <a:t>of adolescents reported past-month nicotine vaping</a:t>
            </a:r>
          </a:p>
          <a:p>
            <a:pPr>
              <a:spcAft>
                <a:spcPts val="800"/>
              </a:spcAft>
            </a:pPr>
            <a:r>
              <a:rPr lang="en-US" sz="2800" b="1" dirty="0">
                <a:solidFill>
                  <a:srgbClr val="A30C33"/>
                </a:solidFill>
              </a:rPr>
              <a:t>29.9% </a:t>
            </a:r>
            <a:r>
              <a:rPr lang="en-US" sz="2800" dirty="0"/>
              <a:t>of adolescents reported that parents never limited screen time, compared with </a:t>
            </a:r>
            <a:r>
              <a:rPr lang="en-US" sz="2800" b="1" dirty="0">
                <a:solidFill>
                  <a:srgbClr val="A30C33"/>
                </a:solidFill>
              </a:rPr>
              <a:t>16.6%</a:t>
            </a:r>
            <a:r>
              <a:rPr lang="en-US" sz="2800" dirty="0"/>
              <a:t> who reported always limiting screen time. </a:t>
            </a:r>
          </a:p>
          <a:p>
            <a:pPr>
              <a:spcAft>
                <a:spcPts val="800"/>
              </a:spcAft>
            </a:pPr>
            <a:r>
              <a:rPr lang="en-US" sz="2800" dirty="0">
                <a:solidFill>
                  <a:srgbClr val="A30C33"/>
                </a:solidFill>
              </a:rPr>
              <a:t>Higher levels of youth’s perception of screen time limitation were associated with lower odds of past-month nicotine vaping </a:t>
            </a:r>
          </a:p>
        </p:txBody>
      </p:sp>
    </p:spTree>
    <p:extLst>
      <p:ext uri="{BB962C8B-B14F-4D97-AF65-F5344CB8AC3E}">
        <p14:creationId xmlns:p14="http://schemas.microsoft.com/office/powerpoint/2010/main" val="3799110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B5D35-CF0B-9FA7-58E3-799F1B7FBC6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A9AAE3F-ED11-FA7D-FEAF-DF6D98098E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11" name="Picture 10">
            <a:extLst>
              <a:ext uri="{FF2B5EF4-FFF2-40B4-BE49-F238E27FC236}">
                <a16:creationId xmlns:a16="http://schemas.microsoft.com/office/drawing/2014/main" id="{7B744276-ACA1-7511-ED74-A6879148A966}"/>
              </a:ext>
            </a:extLst>
          </p:cNvPr>
          <p:cNvPicPr>
            <a:picLocks noChangeAspect="1"/>
          </p:cNvPicPr>
          <p:nvPr/>
        </p:nvPicPr>
        <p:blipFill>
          <a:blip r:embed="rId4"/>
          <a:stretch>
            <a:fillRect/>
          </a:stretch>
        </p:blipFill>
        <p:spPr>
          <a:xfrm>
            <a:off x="10756900" y="0"/>
            <a:ext cx="1435100" cy="1828800"/>
          </a:xfrm>
          <a:prstGeom prst="rect">
            <a:avLst/>
          </a:prstGeom>
        </p:spPr>
      </p:pic>
      <p:pic>
        <p:nvPicPr>
          <p:cNvPr id="12" name="Picture 11">
            <a:extLst>
              <a:ext uri="{FF2B5EF4-FFF2-40B4-BE49-F238E27FC236}">
                <a16:creationId xmlns:a16="http://schemas.microsoft.com/office/drawing/2014/main" id="{A062ABDA-8F4C-AD9E-5E27-5DE116FA0744}"/>
              </a:ext>
            </a:extLst>
          </p:cNvPr>
          <p:cNvPicPr>
            <a:picLocks noChangeAspect="1"/>
          </p:cNvPicPr>
          <p:nvPr/>
        </p:nvPicPr>
        <p:blipFill>
          <a:blip r:embed="rId5"/>
          <a:stretch>
            <a:fillRect/>
          </a:stretch>
        </p:blipFill>
        <p:spPr>
          <a:xfrm>
            <a:off x="76200" y="76200"/>
            <a:ext cx="1511300" cy="1701800"/>
          </a:xfrm>
          <a:prstGeom prst="rect">
            <a:avLst/>
          </a:prstGeom>
        </p:spPr>
      </p:pic>
      <p:sp>
        <p:nvSpPr>
          <p:cNvPr id="13" name="Rectangle 1">
            <a:extLst>
              <a:ext uri="{FF2B5EF4-FFF2-40B4-BE49-F238E27FC236}">
                <a16:creationId xmlns:a16="http://schemas.microsoft.com/office/drawing/2014/main" id="{DA0BD95D-DF63-3C8C-615C-E5F99F742072}"/>
              </a:ext>
            </a:extLst>
          </p:cNvPr>
          <p:cNvSpPr>
            <a:spLocks noChangeArrowheads="1"/>
          </p:cNvSpPr>
          <p:nvPr/>
        </p:nvSpPr>
        <p:spPr bwMode="auto">
          <a:xfrm>
            <a:off x="2362200" y="5950803"/>
            <a:ext cx="5943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212121"/>
                </a:solidFill>
                <a:effectLst/>
                <a:latin typeface="BlinkMacSystemFont"/>
              </a:rPr>
              <a:t>Lee J, Mattingly DT. Youth's perception of parental limitation of youth screen time is associated with lower odds of nicotine vaping among US youth: Results from the 2024 National Survey on Drug Use and Health (NSDUH). Drug Alcohol Depend. 2026 Sep 1;286:113260. </a:t>
            </a:r>
            <a:r>
              <a:rPr kumimoji="0" lang="en-US" altLang="en-US" sz="1200" b="0" i="0" u="none" strike="noStrike" cap="none" normalizeH="0" baseline="0" dirty="0" err="1">
                <a:ln>
                  <a:noFill/>
                </a:ln>
                <a:solidFill>
                  <a:srgbClr val="212121"/>
                </a:solidFill>
                <a:effectLst/>
                <a:latin typeface="BlinkMacSystemFont"/>
              </a:rPr>
              <a:t>doi</a:t>
            </a:r>
            <a:r>
              <a:rPr kumimoji="0" lang="en-US" altLang="en-US" sz="1200" b="0" i="0" u="none" strike="noStrike" cap="none" normalizeH="0" baseline="0" dirty="0">
                <a:ln>
                  <a:noFill/>
                </a:ln>
                <a:solidFill>
                  <a:srgbClr val="212121"/>
                </a:solidFill>
                <a:effectLst/>
                <a:latin typeface="BlinkMacSystemFont"/>
              </a:rPr>
              <a:t>: 10.1016/j.drugalcdep.2026.113260. </a:t>
            </a:r>
            <a:r>
              <a:rPr kumimoji="0" lang="en-US" altLang="en-US" sz="1200" b="0" i="0" u="none" strike="noStrike" cap="none" normalizeH="0" baseline="0" dirty="0" err="1">
                <a:ln>
                  <a:noFill/>
                </a:ln>
                <a:solidFill>
                  <a:srgbClr val="212121"/>
                </a:solidFill>
                <a:effectLst/>
                <a:latin typeface="BlinkMacSystemFont"/>
              </a:rPr>
              <a:t>Epub</a:t>
            </a:r>
            <a:r>
              <a:rPr kumimoji="0" lang="en-US" altLang="en-US" sz="1200" b="0" i="0" u="none" strike="noStrike" cap="none" normalizeH="0" baseline="0" dirty="0">
                <a:ln>
                  <a:noFill/>
                </a:ln>
                <a:solidFill>
                  <a:srgbClr val="212121"/>
                </a:solidFill>
                <a:effectLst/>
                <a:latin typeface="BlinkMacSystemFont"/>
              </a:rPr>
              <a:t> 2026 Jul 4. PMID: 42425048.</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Title 14">
            <a:extLst>
              <a:ext uri="{FF2B5EF4-FFF2-40B4-BE49-F238E27FC236}">
                <a16:creationId xmlns:a16="http://schemas.microsoft.com/office/drawing/2014/main" id="{6D75C4F2-25F2-D75A-2650-CF911B5DC130}"/>
              </a:ext>
            </a:extLst>
          </p:cNvPr>
          <p:cNvSpPr>
            <a:spLocks noGrp="1"/>
          </p:cNvSpPr>
          <p:nvPr>
            <p:ph type="ctrTitle"/>
          </p:nvPr>
        </p:nvSpPr>
        <p:spPr>
          <a:xfrm>
            <a:off x="1524000" y="76200"/>
            <a:ext cx="9144000" cy="1447801"/>
          </a:xfrm>
        </p:spPr>
        <p:txBody>
          <a:bodyPr>
            <a:noAutofit/>
          </a:bodyPr>
          <a:lstStyle/>
          <a:p>
            <a:pPr algn="ctr"/>
            <a:r>
              <a:rPr lang="en-US" sz="2400" b="1" dirty="0"/>
              <a:t>Youth’s perception of parental limitation of youth screen time is associated with lower odds of nicotine vaping among US youth: Results from the </a:t>
            </a:r>
            <a:br>
              <a:rPr lang="en-US" sz="2400" b="1" dirty="0"/>
            </a:br>
            <a:r>
              <a:rPr lang="en-US" sz="2400" b="1" dirty="0"/>
              <a:t>2024 National Survey on Drug Use and Health (NSDUH) </a:t>
            </a:r>
            <a:br>
              <a:rPr lang="en-US" sz="2400" b="1" dirty="0"/>
            </a:br>
            <a:endParaRPr lang="en-US" sz="2400" b="1" dirty="0"/>
          </a:p>
        </p:txBody>
      </p:sp>
      <p:sp>
        <p:nvSpPr>
          <p:cNvPr id="16" name="Content Placeholder 15">
            <a:extLst>
              <a:ext uri="{FF2B5EF4-FFF2-40B4-BE49-F238E27FC236}">
                <a16:creationId xmlns:a16="http://schemas.microsoft.com/office/drawing/2014/main" id="{4AD7AE64-C15A-7115-1623-97A950A1FA34}"/>
              </a:ext>
            </a:extLst>
          </p:cNvPr>
          <p:cNvSpPr>
            <a:spLocks noGrp="1"/>
          </p:cNvSpPr>
          <p:nvPr>
            <p:ph idx="13"/>
          </p:nvPr>
        </p:nvSpPr>
        <p:spPr>
          <a:xfrm>
            <a:off x="685800" y="1905000"/>
            <a:ext cx="10998200" cy="4099559"/>
          </a:xfrm>
        </p:spPr>
        <p:txBody>
          <a:bodyPr>
            <a:normAutofit/>
          </a:bodyPr>
          <a:lstStyle/>
          <a:p>
            <a:pPr marL="0" indent="0">
              <a:buNone/>
            </a:pPr>
            <a:r>
              <a:rPr lang="en-US" sz="2800" i="1" dirty="0">
                <a:latin typeface="Calibri" panose="020F0502020204030204" pitchFamily="34" charset="0"/>
                <a:cs typeface="Calibri" panose="020F0502020204030204" pitchFamily="34" charset="0"/>
              </a:rPr>
              <a:t>Conclusions:</a:t>
            </a:r>
            <a:r>
              <a:rPr lang="en-US" sz="2800" dirty="0">
                <a:latin typeface="Calibri" panose="020F0502020204030204" pitchFamily="34" charset="0"/>
                <a:cs typeface="Calibri" panose="020F0502020204030204" pitchFamily="34" charset="0"/>
              </a:rPr>
              <a:t>  </a:t>
            </a:r>
          </a:p>
          <a:p>
            <a:pPr marL="0" indent="0">
              <a:buNone/>
            </a:pPr>
            <a:r>
              <a:rPr lang="en-US" sz="2800" dirty="0">
                <a:latin typeface="Calibri" panose="020F0502020204030204" pitchFamily="34" charset="0"/>
                <a:cs typeface="Calibri" panose="020F0502020204030204" pitchFamily="34" charset="0"/>
              </a:rPr>
              <a:t>Youth’s perception of parental limitation of screen time was associated with lower odds of nicotine vaping among youth. </a:t>
            </a:r>
          </a:p>
          <a:p>
            <a:pPr marL="0" indent="0">
              <a:buNone/>
            </a:pPr>
            <a:endParaRPr lang="en-US" sz="1200" i="1" dirty="0">
              <a:latin typeface="Calibri" panose="020F0502020204030204" pitchFamily="34" charset="0"/>
              <a:cs typeface="Calibri" panose="020F0502020204030204" pitchFamily="34" charset="0"/>
            </a:endParaRPr>
          </a:p>
          <a:p>
            <a:pPr marL="0" indent="0">
              <a:buNone/>
            </a:pPr>
            <a:r>
              <a:rPr lang="en-US" sz="2800" i="1" dirty="0">
                <a:latin typeface="Calibri" panose="020F0502020204030204" pitchFamily="34" charset="0"/>
                <a:cs typeface="Calibri" panose="020F0502020204030204" pitchFamily="34" charset="0"/>
              </a:rPr>
              <a:t>Limitations</a:t>
            </a:r>
          </a:p>
          <a:p>
            <a:r>
              <a:rPr lang="en-US" sz="2800" dirty="0">
                <a:latin typeface="Calibri" panose="020F0502020204030204" pitchFamily="34" charset="0"/>
                <a:cs typeface="Calibri" panose="020F0502020204030204" pitchFamily="34" charset="0"/>
              </a:rPr>
              <a:t>Direct parental reports of restriction of youth screen time were not assessed</a:t>
            </a:r>
          </a:p>
          <a:p>
            <a:r>
              <a:rPr lang="en-US" sz="2800" dirty="0">
                <a:latin typeface="Calibri" panose="020F0502020204030204" pitchFamily="34" charset="0"/>
                <a:cs typeface="Calibri" panose="020F0502020204030204" pitchFamily="34" charset="0"/>
              </a:rPr>
              <a:t>Other potential factors, like parental monitoring in general, may more strongly associate with vape use.</a:t>
            </a:r>
          </a:p>
          <a:p>
            <a:pPr marL="0" indent="0">
              <a:buNone/>
            </a:pPr>
            <a:endParaRPr lang="en-US" sz="2800" dirty="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1231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F6742-6310-CBB9-FCCA-23BDE63B2E8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89CAB23-B23F-4315-B9E1-66FD7D2160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15" name="Title 14">
            <a:extLst>
              <a:ext uri="{FF2B5EF4-FFF2-40B4-BE49-F238E27FC236}">
                <a16:creationId xmlns:a16="http://schemas.microsoft.com/office/drawing/2014/main" id="{FB09BD59-7C80-1026-4329-E58CB34CAE6A}"/>
              </a:ext>
            </a:extLst>
          </p:cNvPr>
          <p:cNvSpPr>
            <a:spLocks noGrp="1"/>
          </p:cNvSpPr>
          <p:nvPr>
            <p:ph type="ctrTitle"/>
          </p:nvPr>
        </p:nvSpPr>
        <p:spPr>
          <a:xfrm>
            <a:off x="0" y="76200"/>
            <a:ext cx="12192000" cy="1447801"/>
          </a:xfrm>
        </p:spPr>
        <p:txBody>
          <a:bodyPr>
            <a:noAutofit/>
          </a:bodyPr>
          <a:lstStyle/>
          <a:p>
            <a:pPr algn="ctr"/>
            <a:r>
              <a:rPr lang="en-US" sz="3600" dirty="0"/>
              <a:t>American Academy of Pediatrics</a:t>
            </a:r>
            <a:br>
              <a:rPr lang="en-US" sz="2400" dirty="0"/>
            </a:br>
            <a:r>
              <a:rPr lang="en-US" sz="3600" b="1" dirty="0"/>
              <a:t>Family Media Use Plan</a:t>
            </a:r>
            <a:br>
              <a:rPr lang="en-US" sz="2400" b="1" dirty="0"/>
            </a:br>
            <a:r>
              <a:rPr lang="en-US" sz="1600" b="1" dirty="0"/>
              <a:t>https://</a:t>
            </a:r>
            <a:r>
              <a:rPr lang="en-US" sz="1600" b="1" dirty="0" err="1"/>
              <a:t>www.healthychildren.org</a:t>
            </a:r>
            <a:r>
              <a:rPr lang="en-US" sz="1600" b="1" dirty="0"/>
              <a:t>/English/</a:t>
            </a:r>
            <a:r>
              <a:rPr lang="en-US" sz="1600" b="1" dirty="0" err="1"/>
              <a:t>fmp</a:t>
            </a:r>
            <a:r>
              <a:rPr lang="en-US" sz="1600" b="1" dirty="0"/>
              <a:t>/Pages/</a:t>
            </a:r>
            <a:r>
              <a:rPr lang="en-US" sz="1600" b="1" dirty="0" err="1"/>
              <a:t>MediaPlan.aspx</a:t>
            </a:r>
            <a:r>
              <a:rPr lang="en-US" sz="1600" b="1" dirty="0"/>
              <a:t>#/</a:t>
            </a:r>
            <a:br>
              <a:rPr lang="en-US" sz="1600" b="1" dirty="0"/>
            </a:br>
            <a:endParaRPr lang="en-US" sz="1600" b="1" dirty="0"/>
          </a:p>
        </p:txBody>
      </p:sp>
      <p:sp>
        <p:nvSpPr>
          <p:cNvPr id="16" name="Content Placeholder 15">
            <a:extLst>
              <a:ext uri="{FF2B5EF4-FFF2-40B4-BE49-F238E27FC236}">
                <a16:creationId xmlns:a16="http://schemas.microsoft.com/office/drawing/2014/main" id="{AFEE7005-3D83-6E10-0C0F-B4F51E265A6B}"/>
              </a:ext>
            </a:extLst>
          </p:cNvPr>
          <p:cNvSpPr>
            <a:spLocks noGrp="1"/>
          </p:cNvSpPr>
          <p:nvPr>
            <p:ph idx="13"/>
          </p:nvPr>
        </p:nvSpPr>
        <p:spPr>
          <a:xfrm>
            <a:off x="533400" y="1676400"/>
            <a:ext cx="11277600" cy="3657600"/>
          </a:xfrm>
        </p:spPr>
        <p:txBody>
          <a:bodyPr>
            <a:noAutofit/>
          </a:bodyPr>
          <a:lstStyle/>
          <a:p>
            <a:r>
              <a:rPr lang="en-US" sz="2800" b="1" dirty="0">
                <a:solidFill>
                  <a:srgbClr val="A30C33"/>
                </a:solidFill>
              </a:rPr>
              <a:t>GOAL: </a:t>
            </a:r>
            <a:r>
              <a:rPr lang="en-US" sz="2800" dirty="0"/>
              <a:t>Limit media use by youth (e.g., screen-free zones or time at home, storing phones in a parent’s bedroom or kitchen), to help prevent potential social, behavioral, mental, and physical health effects. </a:t>
            </a:r>
          </a:p>
          <a:p>
            <a:r>
              <a:rPr lang="en-US" sz="2800" dirty="0"/>
              <a:t>Supporting youth autonomy and monitoring media use without imposing overly restrictive limits may mitigate the association between screen media use and mental health challenges among youth. </a:t>
            </a:r>
          </a:p>
          <a:p>
            <a:pPr marL="0" indent="0">
              <a:buNone/>
            </a:pPr>
            <a:endParaRPr lang="en-US" sz="2800" dirty="0"/>
          </a:p>
          <a:p>
            <a:pPr marL="0" indent="0">
              <a:buNone/>
            </a:pPr>
            <a:endParaRPr lang="en-US" sz="2800" dirty="0"/>
          </a:p>
          <a:p>
            <a:endParaRPr lang="en-US" sz="2800" dirty="0"/>
          </a:p>
        </p:txBody>
      </p:sp>
      <p:sp>
        <p:nvSpPr>
          <p:cNvPr id="2" name="TextBox 1">
            <a:extLst>
              <a:ext uri="{FF2B5EF4-FFF2-40B4-BE49-F238E27FC236}">
                <a16:creationId xmlns:a16="http://schemas.microsoft.com/office/drawing/2014/main" id="{E39D1684-1E0A-FECF-C7E2-F9F8EE2114D1}"/>
              </a:ext>
            </a:extLst>
          </p:cNvPr>
          <p:cNvSpPr txBox="1"/>
          <p:nvPr/>
        </p:nvSpPr>
        <p:spPr>
          <a:xfrm>
            <a:off x="76200" y="5867400"/>
            <a:ext cx="8839200" cy="1077218"/>
          </a:xfrm>
          <a:prstGeom prst="rect">
            <a:avLst/>
          </a:prstGeom>
          <a:solidFill>
            <a:schemeClr val="bg1"/>
          </a:solidFill>
        </p:spPr>
        <p:txBody>
          <a:bodyPr wrap="square" rtlCol="0">
            <a:spAutoFit/>
          </a:bodyPr>
          <a:lstStyle/>
          <a:p>
            <a:r>
              <a:rPr lang="en-US" sz="1600" dirty="0"/>
              <a:t>Liu, X., Liu, J., Flores, D.D., McDonald, C.C., 2024. Family factors related to adolescent screen media use and mental health outcomes: a systematic review and recommendation for practices. J. </a:t>
            </a:r>
            <a:r>
              <a:rPr lang="en-US" sz="1600" dirty="0" err="1"/>
              <a:t>Adolesc</a:t>
            </a:r>
            <a:r>
              <a:rPr lang="en-US" sz="1600" dirty="0"/>
              <a:t>. 96 (7), 1401–1427. https://</a:t>
            </a:r>
            <a:r>
              <a:rPr lang="en-US" sz="1600" dirty="0" err="1"/>
              <a:t>doi.org</a:t>
            </a:r>
            <a:r>
              <a:rPr lang="en-US" sz="1600" dirty="0"/>
              <a:t>/ 10.1002/jad.12367. </a:t>
            </a:r>
          </a:p>
          <a:p>
            <a:r>
              <a:rPr lang="en-US" sz="1600" dirty="0"/>
              <a:t>; Moreno MA, </a:t>
            </a:r>
            <a:r>
              <a:rPr lang="en-US" sz="1600" dirty="0" err="1"/>
              <a:t>Radesky</a:t>
            </a:r>
            <a:r>
              <a:rPr lang="en-US" sz="1600" dirty="0"/>
              <a:t> J, Walsh MC, et al. The Family Media Plan. Pediatrics. 2024;154(6):e2024067417 </a:t>
            </a:r>
          </a:p>
        </p:txBody>
      </p:sp>
    </p:spTree>
    <p:extLst>
      <p:ext uri="{BB962C8B-B14F-4D97-AF65-F5344CB8AC3E}">
        <p14:creationId xmlns:p14="http://schemas.microsoft.com/office/powerpoint/2010/main" val="3539611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EE40D-98FF-8EB4-7D3B-4AC2A39EAF1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62E6D81-6AA8-E3A3-AA83-F3DF5A933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15" name="Title 14">
            <a:extLst>
              <a:ext uri="{FF2B5EF4-FFF2-40B4-BE49-F238E27FC236}">
                <a16:creationId xmlns:a16="http://schemas.microsoft.com/office/drawing/2014/main" id="{1BDA373F-2BD2-3AEA-770F-CAAB91B3F09B}"/>
              </a:ext>
            </a:extLst>
          </p:cNvPr>
          <p:cNvSpPr>
            <a:spLocks noGrp="1"/>
          </p:cNvSpPr>
          <p:nvPr>
            <p:ph type="ctrTitle"/>
          </p:nvPr>
        </p:nvSpPr>
        <p:spPr>
          <a:xfrm>
            <a:off x="0" y="76200"/>
            <a:ext cx="12268200" cy="1447801"/>
          </a:xfrm>
        </p:spPr>
        <p:txBody>
          <a:bodyPr>
            <a:noAutofit/>
          </a:bodyPr>
          <a:lstStyle/>
          <a:p>
            <a:pPr algn="ctr"/>
            <a:r>
              <a:rPr lang="en-US" sz="2800" dirty="0"/>
              <a:t>American Academy of Pediatrics</a:t>
            </a:r>
            <a:br>
              <a:rPr lang="en-US" sz="2400" dirty="0"/>
            </a:br>
            <a:r>
              <a:rPr lang="en-US" sz="2800" b="1" dirty="0"/>
              <a:t>Family Media Use Plan</a:t>
            </a:r>
            <a:br>
              <a:rPr lang="en-US" sz="2400" b="1" dirty="0"/>
            </a:br>
            <a:r>
              <a:rPr lang="en-US" sz="1600" b="1" dirty="0">
                <a:hlinkClick r:id="rId4"/>
              </a:rPr>
              <a:t>https://www.healthychildren.org/English/fmp/Pages/MediaPlan.aspx#/</a:t>
            </a:r>
            <a:r>
              <a:rPr lang="en-US" sz="1600" b="1" dirty="0"/>
              <a:t> </a:t>
            </a:r>
            <a:br>
              <a:rPr lang="en-US" sz="1600" b="1" dirty="0"/>
            </a:br>
            <a:endParaRPr lang="en-US" sz="1600" b="1" dirty="0"/>
          </a:p>
        </p:txBody>
      </p:sp>
      <p:sp>
        <p:nvSpPr>
          <p:cNvPr id="2" name="TextBox 1">
            <a:extLst>
              <a:ext uri="{FF2B5EF4-FFF2-40B4-BE49-F238E27FC236}">
                <a16:creationId xmlns:a16="http://schemas.microsoft.com/office/drawing/2014/main" id="{7759E8E7-144C-247F-6805-FF4B970DC92A}"/>
              </a:ext>
            </a:extLst>
          </p:cNvPr>
          <p:cNvSpPr txBox="1"/>
          <p:nvPr/>
        </p:nvSpPr>
        <p:spPr>
          <a:xfrm>
            <a:off x="76200" y="5867400"/>
            <a:ext cx="8839200" cy="1077218"/>
          </a:xfrm>
          <a:prstGeom prst="rect">
            <a:avLst/>
          </a:prstGeom>
          <a:solidFill>
            <a:schemeClr val="bg1"/>
          </a:solidFill>
        </p:spPr>
        <p:txBody>
          <a:bodyPr wrap="square" rtlCol="0">
            <a:spAutoFit/>
          </a:bodyPr>
          <a:lstStyle/>
          <a:p>
            <a:r>
              <a:rPr lang="en-US" sz="1600" dirty="0"/>
              <a:t>Liu, X., Liu, J., Flores, D.D., McDonald, C.C., 2024. Family factors related to adolescent screen media use and mental health outcomes: a systematic review and recommendation for practices. J. </a:t>
            </a:r>
            <a:r>
              <a:rPr lang="en-US" sz="1600" dirty="0" err="1"/>
              <a:t>Adolesc</a:t>
            </a:r>
            <a:r>
              <a:rPr lang="en-US" sz="1600" dirty="0"/>
              <a:t>. 96 (7), 1401–1427. https://</a:t>
            </a:r>
            <a:r>
              <a:rPr lang="en-US" sz="1600" dirty="0" err="1"/>
              <a:t>doi.org</a:t>
            </a:r>
            <a:r>
              <a:rPr lang="en-US" sz="1600" dirty="0"/>
              <a:t>/ 10.1002/jad.12367. Moreno MA, </a:t>
            </a:r>
            <a:r>
              <a:rPr lang="en-US" sz="1600" dirty="0" err="1"/>
              <a:t>Radesky</a:t>
            </a:r>
            <a:r>
              <a:rPr lang="en-US" sz="1600" dirty="0"/>
              <a:t> J, Walsh MC, et al. The Family Media Plan. Pediatrics. 2024;154(6):e2024067417 </a:t>
            </a:r>
          </a:p>
        </p:txBody>
      </p:sp>
      <p:pic>
        <p:nvPicPr>
          <p:cNvPr id="3" name="Picture 2">
            <a:extLst>
              <a:ext uri="{FF2B5EF4-FFF2-40B4-BE49-F238E27FC236}">
                <a16:creationId xmlns:a16="http://schemas.microsoft.com/office/drawing/2014/main" id="{866850ED-304F-3510-61A7-42813FD52474}"/>
              </a:ext>
            </a:extLst>
          </p:cNvPr>
          <p:cNvPicPr>
            <a:picLocks noChangeAspect="1"/>
          </p:cNvPicPr>
          <p:nvPr/>
        </p:nvPicPr>
        <p:blipFill>
          <a:blip r:embed="rId5"/>
          <a:stretch>
            <a:fillRect/>
          </a:stretch>
        </p:blipFill>
        <p:spPr>
          <a:xfrm>
            <a:off x="5029200" y="1290316"/>
            <a:ext cx="7239000" cy="4196084"/>
          </a:xfrm>
          <a:prstGeom prst="rect">
            <a:avLst/>
          </a:prstGeom>
        </p:spPr>
      </p:pic>
      <p:sp>
        <p:nvSpPr>
          <p:cNvPr id="6" name="TextBox 5">
            <a:extLst>
              <a:ext uri="{FF2B5EF4-FFF2-40B4-BE49-F238E27FC236}">
                <a16:creationId xmlns:a16="http://schemas.microsoft.com/office/drawing/2014/main" id="{AABC704E-8F68-9C86-1991-F3D62D2A4E37}"/>
              </a:ext>
            </a:extLst>
          </p:cNvPr>
          <p:cNvSpPr txBox="1"/>
          <p:nvPr/>
        </p:nvSpPr>
        <p:spPr>
          <a:xfrm>
            <a:off x="6248400" y="5452646"/>
            <a:ext cx="6172200" cy="338554"/>
          </a:xfrm>
          <a:prstGeom prst="rect">
            <a:avLst/>
          </a:prstGeom>
          <a:noFill/>
        </p:spPr>
        <p:txBody>
          <a:bodyPr wrap="square">
            <a:spAutoFit/>
          </a:bodyPr>
          <a:lstStyle/>
          <a:p>
            <a:r>
              <a:rPr lang="en-US" sz="1600" dirty="0">
                <a:hlinkClick r:id="rId4"/>
              </a:rPr>
              <a:t>https://www.healthychildren.org/English/fmp/Pages/MediaPlan.aspx#/</a:t>
            </a:r>
            <a:endParaRPr lang="en-US" sz="1600" dirty="0"/>
          </a:p>
        </p:txBody>
      </p:sp>
      <p:sp>
        <p:nvSpPr>
          <p:cNvPr id="8" name="Rectangle 1">
            <a:extLst>
              <a:ext uri="{FF2B5EF4-FFF2-40B4-BE49-F238E27FC236}">
                <a16:creationId xmlns:a16="http://schemas.microsoft.com/office/drawing/2014/main" id="{D1DC51F1-B81F-3F74-34FD-93548125DD2C}"/>
              </a:ext>
            </a:extLst>
          </p:cNvPr>
          <p:cNvSpPr>
            <a:spLocks noGrp="1" noChangeArrowheads="1"/>
          </p:cNvSpPr>
          <p:nvPr>
            <p:ph idx="13"/>
          </p:nvPr>
        </p:nvSpPr>
        <p:spPr bwMode="auto">
          <a:xfrm>
            <a:off x="664527" y="2114252"/>
            <a:ext cx="3907473"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1" u="none" strike="noStrike" cap="none" normalizeH="0" baseline="0" dirty="0">
                <a:ln>
                  <a:noFill/>
                </a:ln>
                <a:solidFill>
                  <a:srgbClr val="790A24"/>
                </a:solidFill>
                <a:effectLst/>
                <a:cs typeface="Arial" panose="020B0604020202020204" pitchFamily="34" charset="0"/>
              </a:rPr>
              <a:t>Online Tool</a:t>
            </a:r>
            <a:r>
              <a:rPr kumimoji="0" lang="en-US" altLang="en-US" sz="2400" b="0" i="1" u="none" strike="noStrike" cap="none" normalizeH="0" baseline="0" dirty="0">
                <a:ln>
                  <a:noFill/>
                </a:ln>
                <a:solidFill>
                  <a:srgbClr val="790A24"/>
                </a:solidFill>
                <a:effectLst/>
                <a:cs typeface="Arial" panose="020B0604020202020204" pitchFamily="34" charset="0"/>
              </a:rPr>
              <a:t>: </a:t>
            </a:r>
            <a:r>
              <a:rPr kumimoji="0" lang="en-US" altLang="en-US" sz="2400" b="0" i="0" u="none" strike="noStrike" cap="none" normalizeH="0" baseline="0" dirty="0">
                <a:ln>
                  <a:noFill/>
                </a:ln>
                <a:solidFill>
                  <a:srgbClr val="000000"/>
                </a:solidFill>
                <a:effectLst/>
                <a:cs typeface="Arial" panose="020B0604020202020204" pitchFamily="34" charset="0"/>
              </a:rPr>
              <a:t>Parents can build a personalized technology agreement to </a:t>
            </a:r>
            <a:r>
              <a:rPr kumimoji="0" lang="en-US" altLang="en-US" sz="2400" b="0" u="none" strike="noStrike" cap="none" normalizeH="0" baseline="0" dirty="0">
                <a:ln>
                  <a:noFill/>
                </a:ln>
                <a:effectLst/>
                <a:cs typeface="Arial" panose="020B0604020202020204" pitchFamily="34" charset="0"/>
              </a:rPr>
              <a:t>manage screen time and digital habits.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1" u="none" strike="noStrike" cap="none" normalizeH="0" baseline="0" dirty="0">
              <a:ln>
                <a:noFill/>
              </a:ln>
              <a:solidFill>
                <a:srgbClr val="790A24"/>
              </a:solidFill>
              <a:effectLst/>
              <a:cs typeface="Arial" panose="020B0604020202020204" pitchFamily="34" charset="0"/>
            </a:endParaRPr>
          </a:p>
        </p:txBody>
      </p:sp>
    </p:spTree>
    <p:extLst>
      <p:ext uri="{BB962C8B-B14F-4D97-AF65-F5344CB8AC3E}">
        <p14:creationId xmlns:p14="http://schemas.microsoft.com/office/powerpoint/2010/main" val="3473819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756BC-F299-8359-5432-E7F2AB895AB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3200026-0DCD-B8F7-96DB-F6D0547845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15" name="Title 14">
            <a:extLst>
              <a:ext uri="{FF2B5EF4-FFF2-40B4-BE49-F238E27FC236}">
                <a16:creationId xmlns:a16="http://schemas.microsoft.com/office/drawing/2014/main" id="{79934DCC-3EF2-4F2F-9988-38A006034216}"/>
              </a:ext>
            </a:extLst>
          </p:cNvPr>
          <p:cNvSpPr>
            <a:spLocks noGrp="1"/>
          </p:cNvSpPr>
          <p:nvPr>
            <p:ph type="ctrTitle"/>
          </p:nvPr>
        </p:nvSpPr>
        <p:spPr>
          <a:xfrm>
            <a:off x="0" y="76200"/>
            <a:ext cx="12192000" cy="1447801"/>
          </a:xfrm>
        </p:spPr>
        <p:txBody>
          <a:bodyPr>
            <a:noAutofit/>
          </a:bodyPr>
          <a:lstStyle/>
          <a:p>
            <a:pPr algn="ctr"/>
            <a:r>
              <a:rPr lang="en-US" sz="2800" dirty="0"/>
              <a:t>American Academy of Pediatrics</a:t>
            </a:r>
            <a:br>
              <a:rPr lang="en-US" sz="2800" dirty="0"/>
            </a:br>
            <a:r>
              <a:rPr lang="en-US" sz="2800" b="1" dirty="0"/>
              <a:t>Family Media Use Plan</a:t>
            </a:r>
            <a:br>
              <a:rPr lang="en-US" sz="2400" b="1" dirty="0"/>
            </a:br>
            <a:r>
              <a:rPr lang="en-US" sz="1600" b="1" dirty="0"/>
              <a:t>https://</a:t>
            </a:r>
            <a:r>
              <a:rPr lang="en-US" sz="1600" b="1" dirty="0" err="1"/>
              <a:t>www.healthychildren.org</a:t>
            </a:r>
            <a:r>
              <a:rPr lang="en-US" sz="1600" b="1" dirty="0"/>
              <a:t>/English/</a:t>
            </a:r>
            <a:r>
              <a:rPr lang="en-US" sz="1600" b="1" dirty="0" err="1"/>
              <a:t>fmp</a:t>
            </a:r>
            <a:r>
              <a:rPr lang="en-US" sz="1600" b="1" dirty="0"/>
              <a:t>/Pages/</a:t>
            </a:r>
            <a:r>
              <a:rPr lang="en-US" sz="1600" b="1" dirty="0" err="1"/>
              <a:t>MediaPlan.aspx</a:t>
            </a:r>
            <a:r>
              <a:rPr lang="en-US" sz="1600" b="1" dirty="0"/>
              <a:t>#/</a:t>
            </a:r>
            <a:br>
              <a:rPr lang="en-US" sz="1600" b="1" dirty="0"/>
            </a:br>
            <a:endParaRPr lang="en-US" sz="1600" b="1" dirty="0"/>
          </a:p>
        </p:txBody>
      </p:sp>
      <p:sp>
        <p:nvSpPr>
          <p:cNvPr id="2" name="TextBox 1">
            <a:extLst>
              <a:ext uri="{FF2B5EF4-FFF2-40B4-BE49-F238E27FC236}">
                <a16:creationId xmlns:a16="http://schemas.microsoft.com/office/drawing/2014/main" id="{02602D5F-234B-74B9-BA75-4B33A8D482BA}"/>
              </a:ext>
            </a:extLst>
          </p:cNvPr>
          <p:cNvSpPr txBox="1"/>
          <p:nvPr/>
        </p:nvSpPr>
        <p:spPr>
          <a:xfrm>
            <a:off x="76200" y="5867400"/>
            <a:ext cx="8839200" cy="1077218"/>
          </a:xfrm>
          <a:prstGeom prst="rect">
            <a:avLst/>
          </a:prstGeom>
          <a:solidFill>
            <a:schemeClr val="bg1"/>
          </a:solidFill>
        </p:spPr>
        <p:txBody>
          <a:bodyPr wrap="square" rtlCol="0">
            <a:spAutoFit/>
          </a:bodyPr>
          <a:lstStyle/>
          <a:p>
            <a:r>
              <a:rPr lang="en-US" sz="1600" dirty="0"/>
              <a:t>Liu, X., Liu, J., Flores, D.D., McDonald, C.C., 2024. Family factors related to adolescent screen media use and mental health outcomes: a systematic review and recommendation for practices. J. </a:t>
            </a:r>
            <a:r>
              <a:rPr lang="en-US" sz="1600" dirty="0" err="1"/>
              <a:t>Adolesc</a:t>
            </a:r>
            <a:r>
              <a:rPr lang="en-US" sz="1600" dirty="0"/>
              <a:t>. 96 (7), 1401–1427. https://</a:t>
            </a:r>
            <a:r>
              <a:rPr lang="en-US" sz="1600" dirty="0" err="1"/>
              <a:t>doi.org</a:t>
            </a:r>
            <a:r>
              <a:rPr lang="en-US" sz="1600" dirty="0"/>
              <a:t>/ 10.1002/jad.12367. Moreno MA, </a:t>
            </a:r>
            <a:r>
              <a:rPr lang="en-US" sz="1600" dirty="0" err="1"/>
              <a:t>Radesky</a:t>
            </a:r>
            <a:r>
              <a:rPr lang="en-US" sz="1600" dirty="0"/>
              <a:t> J, Walsh MC, et al. The Family Media Plan. Pediatrics. 2024;154(6):e2024067417 </a:t>
            </a:r>
          </a:p>
        </p:txBody>
      </p:sp>
      <p:sp>
        <p:nvSpPr>
          <p:cNvPr id="8" name="Rectangle 1">
            <a:extLst>
              <a:ext uri="{FF2B5EF4-FFF2-40B4-BE49-F238E27FC236}">
                <a16:creationId xmlns:a16="http://schemas.microsoft.com/office/drawing/2014/main" id="{679647BD-C10C-2599-98A0-AFB8E123DD09}"/>
              </a:ext>
            </a:extLst>
          </p:cNvPr>
          <p:cNvSpPr>
            <a:spLocks noGrp="1" noChangeArrowheads="1"/>
          </p:cNvSpPr>
          <p:nvPr>
            <p:ph idx="13"/>
          </p:nvPr>
        </p:nvSpPr>
        <p:spPr bwMode="auto">
          <a:xfrm>
            <a:off x="457200" y="1143000"/>
            <a:ext cx="11353800" cy="382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1" u="none" strike="noStrike" cap="none" normalizeH="0" baseline="0" dirty="0">
              <a:ln>
                <a:noFill/>
              </a:ln>
              <a:solidFill>
                <a:srgbClr val="790A24"/>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ts val="400"/>
              </a:spcAft>
              <a:buClrTx/>
              <a:buSzTx/>
              <a:buFontTx/>
              <a:buNone/>
              <a:tabLst/>
            </a:pPr>
            <a:r>
              <a:rPr kumimoji="0" lang="en-US" altLang="en-US" sz="2800" b="1" i="1" u="none" strike="noStrike" cap="none" normalizeH="0" baseline="0" dirty="0">
                <a:ln>
                  <a:noFill/>
                </a:ln>
                <a:solidFill>
                  <a:srgbClr val="790A24"/>
                </a:solidFill>
                <a:effectLst/>
                <a:cs typeface="Arial" panose="020B0604020202020204" pitchFamily="34" charset="0"/>
              </a:rPr>
              <a:t>Key Features of the AAP Family Media Use Plan</a:t>
            </a:r>
            <a:endParaRPr kumimoji="0" lang="en-US" altLang="en-US" sz="2800" b="0" i="1" u="none" strike="noStrike" cap="none" normalizeH="0" baseline="0" dirty="0">
              <a:ln>
                <a:noFill/>
              </a:ln>
              <a:solidFill>
                <a:srgbClr val="790A24"/>
              </a:solidFill>
              <a:effectLst/>
              <a:cs typeface="Arial" panose="020B0604020202020204" pitchFamily="34" charset="0"/>
            </a:endParaRPr>
          </a:p>
          <a:p>
            <a:pPr defTabSz="914400">
              <a:spcAft>
                <a:spcPts val="600"/>
              </a:spcAft>
            </a:pPr>
            <a:r>
              <a:rPr kumimoji="0" lang="en-US" altLang="en-US" sz="2400" b="1" i="0" u="none" strike="noStrike" cap="none" normalizeH="0" baseline="0" dirty="0">
                <a:ln>
                  <a:noFill/>
                </a:ln>
                <a:solidFill>
                  <a:srgbClr val="000000"/>
                </a:solidFill>
                <a:effectLst/>
                <a:cs typeface="Arial" panose="020B0604020202020204" pitchFamily="34" charset="0"/>
              </a:rPr>
              <a:t>Custom Rules:</a:t>
            </a:r>
            <a:r>
              <a:rPr kumimoji="0" lang="en-US" altLang="en-US" sz="2400" b="0" i="0" u="none" strike="noStrike" cap="none" normalizeH="0" baseline="0" dirty="0">
                <a:ln>
                  <a:noFill/>
                </a:ln>
                <a:solidFill>
                  <a:srgbClr val="000000"/>
                </a:solidFill>
                <a:effectLst/>
                <a:cs typeface="Arial" panose="020B0604020202020204" pitchFamily="34" charset="0"/>
              </a:rPr>
              <a:t> Set screen-free zones (e.g., dinner table, bedrooms</a:t>
            </a:r>
            <a:r>
              <a:rPr lang="en-US" altLang="en-US" sz="2400" dirty="0">
                <a:solidFill>
                  <a:srgbClr val="000000"/>
                </a:solidFill>
                <a:cs typeface="Arial" panose="020B0604020202020204" pitchFamily="34" charset="0"/>
              </a:rPr>
              <a:t>)</a:t>
            </a:r>
            <a:r>
              <a:rPr kumimoji="0" lang="en-US" altLang="en-US" sz="2400" b="0" i="0" u="none" strike="noStrike" cap="none" normalizeH="0" baseline="0" dirty="0">
                <a:ln>
                  <a:noFill/>
                </a:ln>
                <a:solidFill>
                  <a:srgbClr val="000000"/>
                </a:solidFill>
                <a:effectLst/>
                <a:cs typeface="Arial" panose="020B0604020202020204" pitchFamily="34" charset="0"/>
              </a:rPr>
              <a:t> and choose device curfews before bedtime</a:t>
            </a:r>
          </a:p>
          <a:p>
            <a:pPr marL="174625" lvl="0" indent="-174625">
              <a:spcAft>
                <a:spcPts val="600"/>
              </a:spcAft>
              <a:buFont typeface="Arial" panose="020B0604020202020204" pitchFamily="34" charset="0"/>
              <a:buChar char="•"/>
            </a:pPr>
            <a:r>
              <a:rPr lang="en-US" altLang="en-US" sz="2400" b="1" dirty="0">
                <a:solidFill>
                  <a:srgbClr val="000000"/>
                </a:solidFill>
                <a:cs typeface="Arial" panose="020B0604020202020204" pitchFamily="34" charset="0"/>
              </a:rPr>
              <a:t>The 5 Cs Framework:</a:t>
            </a:r>
            <a:r>
              <a:rPr lang="en-US" altLang="en-US" sz="2400" dirty="0">
                <a:solidFill>
                  <a:srgbClr val="000000"/>
                </a:solidFill>
                <a:cs typeface="Arial" panose="020B0604020202020204" pitchFamily="34" charset="0"/>
              </a:rPr>
              <a:t> Consider your </a:t>
            </a:r>
            <a:r>
              <a:rPr lang="en-US" altLang="en-US" sz="2400" b="1" dirty="0">
                <a:solidFill>
                  <a:srgbClr val="790A24"/>
                </a:solidFill>
                <a:cs typeface="Arial" panose="020B0604020202020204" pitchFamily="34" charset="0"/>
              </a:rPr>
              <a:t>child</a:t>
            </a:r>
            <a:r>
              <a:rPr lang="en-US" altLang="en-US" sz="2400" dirty="0">
                <a:solidFill>
                  <a:srgbClr val="000000"/>
                </a:solidFill>
                <a:cs typeface="Arial" panose="020B0604020202020204" pitchFamily="34" charset="0"/>
              </a:rPr>
              <a:t>, </a:t>
            </a:r>
            <a:r>
              <a:rPr lang="en-US" altLang="en-US" sz="2400" b="1" dirty="0">
                <a:solidFill>
                  <a:srgbClr val="790A24"/>
                </a:solidFill>
                <a:cs typeface="Arial" panose="020B0604020202020204" pitchFamily="34" charset="0"/>
              </a:rPr>
              <a:t>content</a:t>
            </a:r>
            <a:r>
              <a:rPr lang="en-US" altLang="en-US" sz="2400" dirty="0">
                <a:solidFill>
                  <a:srgbClr val="000000"/>
                </a:solidFill>
                <a:cs typeface="Arial" panose="020B0604020202020204" pitchFamily="34" charset="0"/>
              </a:rPr>
              <a:t> quality, self-regulation (</a:t>
            </a:r>
            <a:r>
              <a:rPr lang="en-US" altLang="en-US" sz="2400" b="1" dirty="0">
                <a:solidFill>
                  <a:srgbClr val="790A24"/>
                </a:solidFill>
                <a:cs typeface="Arial" panose="020B0604020202020204" pitchFamily="34" charset="0"/>
              </a:rPr>
              <a:t>calm</a:t>
            </a:r>
            <a:r>
              <a:rPr lang="en-US" altLang="en-US" sz="2400" dirty="0">
                <a:solidFill>
                  <a:srgbClr val="000000"/>
                </a:solidFill>
                <a:cs typeface="Arial" panose="020B0604020202020204" pitchFamily="34" charset="0"/>
              </a:rPr>
              <a:t>), activities that media might </a:t>
            </a:r>
            <a:r>
              <a:rPr lang="en-US" altLang="en-US" sz="2400" b="1" dirty="0">
                <a:solidFill>
                  <a:srgbClr val="790A24"/>
                </a:solidFill>
                <a:cs typeface="Arial" panose="020B0604020202020204" pitchFamily="34" charset="0"/>
              </a:rPr>
              <a:t>crowd out</a:t>
            </a:r>
            <a:r>
              <a:rPr lang="en-US" altLang="en-US" sz="2400" dirty="0">
                <a:solidFill>
                  <a:srgbClr val="000000"/>
                </a:solidFill>
                <a:cs typeface="Arial" panose="020B0604020202020204" pitchFamily="34" charset="0"/>
              </a:rPr>
              <a:t>, and open </a:t>
            </a:r>
            <a:r>
              <a:rPr lang="en-US" altLang="en-US" sz="2400" b="1" dirty="0">
                <a:solidFill>
                  <a:srgbClr val="790A24"/>
                </a:solidFill>
                <a:cs typeface="Arial" panose="020B0604020202020204" pitchFamily="34" charset="0"/>
              </a:rPr>
              <a:t>communication</a:t>
            </a:r>
            <a:r>
              <a:rPr lang="en-US" altLang="en-US" sz="2400" dirty="0">
                <a:solidFill>
                  <a:srgbClr val="000000"/>
                </a:solidFill>
                <a:cs typeface="Arial" panose="020B0604020202020204" pitchFamily="34" charset="0"/>
              </a:rPr>
              <a:t>. </a:t>
            </a:r>
          </a:p>
          <a:p>
            <a:pPr marL="174625" lvl="0" indent="-174625">
              <a:spcAft>
                <a:spcPts val="600"/>
              </a:spcAft>
              <a:buFont typeface="Arial" panose="020B0604020202020204" pitchFamily="34" charset="0"/>
              <a:buChar char="•"/>
            </a:pPr>
            <a:r>
              <a:rPr lang="en-US" altLang="en-US" sz="2400" b="1" dirty="0">
                <a:solidFill>
                  <a:srgbClr val="000000"/>
                </a:solidFill>
                <a:cs typeface="Arial" panose="020B0604020202020204" pitchFamily="34" charset="0"/>
              </a:rPr>
              <a:t>Whole-Family Approach:</a:t>
            </a:r>
            <a:r>
              <a:rPr lang="en-US" altLang="en-US" sz="2400" dirty="0">
                <a:solidFill>
                  <a:srgbClr val="000000"/>
                </a:solidFill>
                <a:cs typeface="Arial" panose="020B0604020202020204" pitchFamily="34" charset="0"/>
              </a:rPr>
              <a:t> Includes guidelines and positive habit modeling for parents and caregivers, not just children. </a:t>
            </a:r>
          </a:p>
          <a:p>
            <a:pPr marL="174625" lvl="0" indent="-174625">
              <a:spcAft>
                <a:spcPts val="600"/>
              </a:spcAft>
              <a:buFont typeface="Arial" panose="020B0604020202020204" pitchFamily="34" charset="0"/>
              <a:buChar char="•"/>
            </a:pPr>
            <a:r>
              <a:rPr lang="en-US" altLang="en-US" sz="2400" b="1" dirty="0">
                <a:solidFill>
                  <a:srgbClr val="000000"/>
                </a:solidFill>
                <a:cs typeface="Arial" panose="020B0604020202020204" pitchFamily="34" charset="0"/>
              </a:rPr>
              <a:t>Age-Based Guidance:</a:t>
            </a:r>
            <a:r>
              <a:rPr lang="en-US" altLang="en-US" sz="2400" dirty="0">
                <a:solidFill>
                  <a:srgbClr val="000000"/>
                </a:solidFill>
                <a:cs typeface="Arial" panose="020B0604020202020204" pitchFamily="34" charset="0"/>
              </a:rPr>
              <a:t> Tailor goals specific to every developmental stage, from toddlers to teens</a:t>
            </a:r>
          </a:p>
        </p:txBody>
      </p:sp>
      <p:sp>
        <p:nvSpPr>
          <p:cNvPr id="4" name="TextBox 3">
            <a:extLst>
              <a:ext uri="{FF2B5EF4-FFF2-40B4-BE49-F238E27FC236}">
                <a16:creationId xmlns:a16="http://schemas.microsoft.com/office/drawing/2014/main" id="{7B64AF9D-BFA0-CD16-EA6F-56114568052D}"/>
              </a:ext>
            </a:extLst>
          </p:cNvPr>
          <p:cNvSpPr txBox="1"/>
          <p:nvPr/>
        </p:nvSpPr>
        <p:spPr>
          <a:xfrm>
            <a:off x="609601" y="4953000"/>
            <a:ext cx="10820400" cy="923330"/>
          </a:xfrm>
          <a:prstGeom prst="rect">
            <a:avLst/>
          </a:prstGeom>
          <a:solidFill>
            <a:schemeClr val="bg1"/>
          </a:solidFill>
        </p:spPr>
        <p:txBody>
          <a:bodyPr wrap="square" rtlCol="0">
            <a:spAutoFit/>
          </a:bodyPr>
          <a:lstStyle/>
          <a:p>
            <a:r>
              <a:rPr lang="en-US" b="1" dirty="0">
                <a:solidFill>
                  <a:srgbClr val="790A24"/>
                </a:solidFill>
              </a:rPr>
              <a:t>Additional Resource Page: </a:t>
            </a:r>
            <a:r>
              <a:rPr lang="en-US" dirty="0">
                <a:hlinkClick r:id="rId4"/>
              </a:rPr>
              <a:t>https://www.aap.org/en/patient-care/media-and-children/center-of-excellence-on-social-media-and-youth-mental-health/5cs-of-media-use/?srsltid=AU7gw4WdKGP8ILrabPh-5DXrBiORJsL9zyE0tp37vEsxQ1nV78JLLUGX</a:t>
            </a:r>
            <a:r>
              <a:rPr lang="en-US" dirty="0"/>
              <a:t> </a:t>
            </a:r>
          </a:p>
        </p:txBody>
      </p:sp>
    </p:spTree>
    <p:extLst>
      <p:ext uri="{BB962C8B-B14F-4D97-AF65-F5344CB8AC3E}">
        <p14:creationId xmlns:p14="http://schemas.microsoft.com/office/powerpoint/2010/main" val="3857836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BB41E-9307-3919-F90E-1548CCAEDA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6EB410-4D73-5711-40D2-FAFB282F40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8" name="Title 7">
            <a:extLst>
              <a:ext uri="{FF2B5EF4-FFF2-40B4-BE49-F238E27FC236}">
                <a16:creationId xmlns:a16="http://schemas.microsoft.com/office/drawing/2014/main" id="{E6832B08-1656-B342-C398-CF9F954D5126}"/>
              </a:ext>
            </a:extLst>
          </p:cNvPr>
          <p:cNvSpPr>
            <a:spLocks noGrp="1"/>
          </p:cNvSpPr>
          <p:nvPr>
            <p:ph type="ctrTitle"/>
          </p:nvPr>
        </p:nvSpPr>
        <p:spPr/>
        <p:txBody>
          <a:bodyPr/>
          <a:lstStyle/>
          <a:p>
            <a:pPr>
              <a:spcAft>
                <a:spcPts val="1400"/>
              </a:spcAft>
            </a:pPr>
            <a:r>
              <a:rPr lang="en-US" b="1" dirty="0"/>
              <a:t>National Updates</a:t>
            </a:r>
            <a:br>
              <a:rPr lang="en-US" dirty="0"/>
            </a:br>
            <a:r>
              <a:rPr lang="en-US" dirty="0"/>
              <a:t>Discussion</a:t>
            </a:r>
            <a:br>
              <a:rPr lang="en-US" dirty="0"/>
            </a:br>
            <a:br>
              <a:rPr lang="en-US" dirty="0"/>
            </a:br>
            <a:r>
              <a:rPr lang="en-US" sz="2800" dirty="0">
                <a:solidFill>
                  <a:srgbClr val="1B1B1B"/>
                </a:solidFill>
                <a:latin typeface="Calibri"/>
              </a:rPr>
              <a:t>How do we correct the belief that vaping is harmless?</a:t>
            </a:r>
            <a:br>
              <a:rPr lang="en-US" sz="2800" dirty="0">
                <a:solidFill>
                  <a:srgbClr val="1B1B1B"/>
                </a:solidFill>
                <a:latin typeface="Calibri"/>
              </a:rPr>
            </a:br>
            <a:r>
              <a:rPr lang="en-US" sz="2800" dirty="0">
                <a:solidFill>
                  <a:srgbClr val="1B1B1B"/>
                </a:solidFill>
                <a:latin typeface="Calibri"/>
              </a:rPr>
              <a:t>How can parents keep nicotine-free rules without social friction?</a:t>
            </a:r>
            <a:br>
              <a:rPr lang="en-US" sz="2800" dirty="0">
                <a:solidFill>
                  <a:srgbClr val="1B1B1B"/>
                </a:solidFill>
                <a:latin typeface="Calibri"/>
              </a:rPr>
            </a:br>
            <a:r>
              <a:rPr lang="en-US" sz="2800" dirty="0">
                <a:solidFill>
                  <a:srgbClr val="1B1B1B"/>
                </a:solidFill>
                <a:latin typeface="Calibri"/>
              </a:rPr>
              <a:t>Which nicotine cessation supports can we scale?</a:t>
            </a:r>
            <a:br>
              <a:rPr lang="en-US" sz="2800" dirty="0">
                <a:solidFill>
                  <a:srgbClr val="1B1B1B"/>
                </a:solidFill>
                <a:latin typeface="Calibri"/>
              </a:rPr>
            </a:br>
            <a:endParaRPr lang="en-US" sz="2800" dirty="0"/>
          </a:p>
        </p:txBody>
      </p:sp>
    </p:spTree>
    <p:extLst>
      <p:ext uri="{BB962C8B-B14F-4D97-AF65-F5344CB8AC3E}">
        <p14:creationId xmlns:p14="http://schemas.microsoft.com/office/powerpoint/2010/main" val="4064684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346A5-C68B-E3C8-AB1E-AC39E23295A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D9042AB-E39F-148E-D898-65B8E0E84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3" name="Title 2">
            <a:extLst>
              <a:ext uri="{FF2B5EF4-FFF2-40B4-BE49-F238E27FC236}">
                <a16:creationId xmlns:a16="http://schemas.microsoft.com/office/drawing/2014/main" id="{0C13085A-53CD-9216-C885-E857AF5DD8D0}"/>
              </a:ext>
            </a:extLst>
          </p:cNvPr>
          <p:cNvSpPr>
            <a:spLocks noGrp="1"/>
          </p:cNvSpPr>
          <p:nvPr>
            <p:ph type="ctrTitle"/>
          </p:nvPr>
        </p:nvSpPr>
        <p:spPr/>
        <p:txBody>
          <a:bodyPr/>
          <a:lstStyle/>
          <a:p>
            <a:r>
              <a:rPr lang="en-US" altLang="en-US" dirty="0">
                <a:solidFill>
                  <a:srgbClr val="000000"/>
                </a:solidFill>
              </a:rPr>
              <a:t>Evidence for Selected E-Cig Prevention Interventions</a:t>
            </a:r>
            <a:br>
              <a:rPr lang="en-US" altLang="en-US" dirty="0">
                <a:solidFill>
                  <a:srgbClr val="000000"/>
                </a:solidFill>
              </a:rPr>
            </a:br>
            <a:br>
              <a:rPr lang="en-US" altLang="en-US" dirty="0">
                <a:solidFill>
                  <a:srgbClr val="000000"/>
                </a:solidFill>
              </a:rPr>
            </a:br>
            <a:r>
              <a:rPr lang="en-US" altLang="en-US" sz="2800" dirty="0">
                <a:solidFill>
                  <a:srgbClr val="000000"/>
                </a:solidFill>
              </a:rPr>
              <a:t>Alison Oliveto, PhD</a:t>
            </a:r>
            <a:br>
              <a:rPr lang="en-US" altLang="en-US" sz="2800" dirty="0">
                <a:solidFill>
                  <a:srgbClr val="000000"/>
                </a:solidFill>
              </a:rPr>
            </a:br>
            <a:r>
              <a:rPr lang="en-US" altLang="en-US" sz="2800" dirty="0">
                <a:solidFill>
                  <a:srgbClr val="000000"/>
                </a:solidFill>
              </a:rPr>
              <a:t>SEOW Team Leader</a:t>
            </a:r>
            <a:endParaRPr lang="en-US" sz="2800" dirty="0"/>
          </a:p>
        </p:txBody>
      </p:sp>
    </p:spTree>
    <p:extLst>
      <p:ext uri="{BB962C8B-B14F-4D97-AF65-F5344CB8AC3E}">
        <p14:creationId xmlns:p14="http://schemas.microsoft.com/office/powerpoint/2010/main" val="439127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47E3C-4471-F9F8-0DFB-C5230C95D09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6CF36C-578E-B59E-4A11-D16EFBCE3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pic>
        <p:nvPicPr>
          <p:cNvPr id="2" name="Picture 1">
            <a:extLst>
              <a:ext uri="{FF2B5EF4-FFF2-40B4-BE49-F238E27FC236}">
                <a16:creationId xmlns:a16="http://schemas.microsoft.com/office/drawing/2014/main" id="{047C8C0B-2260-48BC-063E-01B48E3F4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800" y="5945250"/>
            <a:ext cx="3200400" cy="988949"/>
          </a:xfrm>
          <a:prstGeom prst="rect">
            <a:avLst/>
          </a:prstGeom>
        </p:spPr>
      </p:pic>
      <p:sp>
        <p:nvSpPr>
          <p:cNvPr id="3" name="Title 2">
            <a:extLst>
              <a:ext uri="{FF2B5EF4-FFF2-40B4-BE49-F238E27FC236}">
                <a16:creationId xmlns:a16="http://schemas.microsoft.com/office/drawing/2014/main" id="{C77DDE41-FFF7-41BF-972E-86D5D50A6190}"/>
              </a:ext>
            </a:extLst>
          </p:cNvPr>
          <p:cNvSpPr>
            <a:spLocks noGrp="1"/>
          </p:cNvSpPr>
          <p:nvPr>
            <p:ph type="ctrTitle"/>
          </p:nvPr>
        </p:nvSpPr>
        <p:spPr>
          <a:xfrm>
            <a:off x="304800" y="457200"/>
            <a:ext cx="11379200" cy="609599"/>
          </a:xfrm>
        </p:spPr>
        <p:txBody>
          <a:bodyPr/>
          <a:lstStyle/>
          <a:p>
            <a:pPr algn="ctr"/>
            <a:r>
              <a:rPr lang="en-US" dirty="0"/>
              <a:t>Catch My Breath</a:t>
            </a:r>
          </a:p>
        </p:txBody>
      </p:sp>
      <p:sp>
        <p:nvSpPr>
          <p:cNvPr id="8" name="Content Placeholder 7">
            <a:extLst>
              <a:ext uri="{FF2B5EF4-FFF2-40B4-BE49-F238E27FC236}">
                <a16:creationId xmlns:a16="http://schemas.microsoft.com/office/drawing/2014/main" id="{30E88350-6196-44BD-67A7-082F2A533D4A}"/>
              </a:ext>
            </a:extLst>
          </p:cNvPr>
          <p:cNvSpPr>
            <a:spLocks noGrp="1"/>
          </p:cNvSpPr>
          <p:nvPr>
            <p:ph idx="13"/>
          </p:nvPr>
        </p:nvSpPr>
        <p:spPr>
          <a:xfrm flipV="1">
            <a:off x="304800" y="1264920"/>
            <a:ext cx="10099040" cy="45719"/>
          </a:xfrm>
        </p:spPr>
        <p:txBody>
          <a:bodyPr>
            <a:normAutofit fontScale="25000" lnSpcReduction="20000"/>
          </a:bodyPr>
          <a:lstStyle/>
          <a:p>
            <a:r>
              <a:rPr lang="en-US" dirty="0"/>
              <a:t>C</a:t>
            </a:r>
          </a:p>
        </p:txBody>
      </p:sp>
      <p:sp>
        <p:nvSpPr>
          <p:cNvPr id="10" name="Rectangle 2">
            <a:extLst>
              <a:ext uri="{FF2B5EF4-FFF2-40B4-BE49-F238E27FC236}">
                <a16:creationId xmlns:a16="http://schemas.microsoft.com/office/drawing/2014/main" id="{D7923B46-3229-3BD3-28A3-339CD7261138}"/>
              </a:ext>
            </a:extLst>
          </p:cNvPr>
          <p:cNvSpPr>
            <a:spLocks noChangeArrowheads="1"/>
          </p:cNvSpPr>
          <p:nvPr/>
        </p:nvSpPr>
        <p:spPr bwMode="auto">
          <a:xfrm>
            <a:off x="304800" y="1476454"/>
            <a:ext cx="11684000" cy="4380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57150" lvl="0">
              <a:spcAft>
                <a:spcPts val="800"/>
              </a:spcAft>
              <a:tabLst>
                <a:tab pos="0" algn="l"/>
              </a:tabLst>
            </a:pPr>
            <a:r>
              <a:rPr kumimoji="0" lang="en-US" altLang="en-US" sz="2800" b="0" i="0" u="none" strike="noStrike" cap="none" normalizeH="0" baseline="0" dirty="0">
                <a:ln>
                  <a:noFill/>
                </a:ln>
                <a:effectLst/>
                <a:latin typeface="+mn-lt"/>
                <a:cs typeface="Calibri" panose="020F0502020204030204" pitchFamily="34" charset="0"/>
              </a:rPr>
              <a:t>CATCH My Breath is a </a:t>
            </a:r>
            <a:r>
              <a:rPr lang="en-US" altLang="en-US" sz="2800" dirty="0">
                <a:latin typeface="+mn-lt"/>
                <a:cs typeface="Calibri" panose="020F0502020204030204" pitchFamily="34" charset="0"/>
              </a:rPr>
              <a:t>school-based program widely used for vaping education in schools.</a:t>
            </a:r>
          </a:p>
          <a:p>
            <a:pPr marL="407988" indent="-350838">
              <a:spcAft>
                <a:spcPts val="800"/>
              </a:spcAft>
              <a:buFont typeface="Arial" panose="020B0604020202020204" pitchFamily="34" charset="0"/>
              <a:buChar char="•"/>
              <a:tabLst>
                <a:tab pos="0" algn="l"/>
              </a:tabLst>
            </a:pPr>
            <a:r>
              <a:rPr lang="en-US" sz="2800" dirty="0">
                <a:latin typeface="+mn-lt"/>
              </a:rPr>
              <a:t>Consists of four 40-min classroom sessions that include slide-show lectures, discussion opportunities, and peer-led small group activities.</a:t>
            </a:r>
            <a:endParaRPr lang="en-US" altLang="en-US" sz="2800" dirty="0">
              <a:latin typeface="+mn-lt"/>
              <a:cs typeface="Calibri" panose="020F0502020204030204" pitchFamily="34" charset="0"/>
            </a:endParaRPr>
          </a:p>
          <a:p>
            <a:pPr marL="407988" lvl="0" indent="-350838">
              <a:spcAft>
                <a:spcPts val="800"/>
              </a:spcAft>
              <a:buFont typeface="Arial" panose="020B0604020202020204" pitchFamily="34" charset="0"/>
              <a:buChar char="•"/>
              <a:tabLst>
                <a:tab pos="0" algn="l"/>
              </a:tabLst>
            </a:pPr>
            <a:r>
              <a:rPr kumimoji="0" lang="en-US" altLang="en-US" sz="2800" b="0" i="0" u="none" strike="noStrike" cap="none" normalizeH="0" baseline="0" dirty="0">
                <a:ln>
                  <a:noFill/>
                </a:ln>
                <a:effectLst/>
                <a:latin typeface="+mn-lt"/>
                <a:cs typeface="Calibri" panose="020F0502020204030204" pitchFamily="34" charset="0"/>
              </a:rPr>
              <a:t>Peer-led teaching approach empowers students with the knowledge and skills needed to make informed decisions about e-cigarettes and resist social pressures to vape</a:t>
            </a:r>
          </a:p>
          <a:p>
            <a:pPr marL="407988" lvl="0" indent="-350838">
              <a:spcAft>
                <a:spcPts val="800"/>
              </a:spcAft>
              <a:buFont typeface="Arial" panose="020B0604020202020204" pitchFamily="34" charset="0"/>
              <a:buChar char="•"/>
              <a:tabLst>
                <a:tab pos="0" algn="l"/>
              </a:tabLst>
            </a:pPr>
            <a:r>
              <a:rPr kumimoji="0" lang="en-US" altLang="en-US" sz="2800" b="0" i="0" u="none" strike="noStrike" cap="none" normalizeH="0" baseline="0" dirty="0">
                <a:ln>
                  <a:noFill/>
                </a:ln>
                <a:effectLst/>
                <a:latin typeface="+mn-lt"/>
                <a:cs typeface="Calibri" panose="020F0502020204030204" pitchFamily="34" charset="0"/>
              </a:rPr>
              <a:t>Informed by tobacco youth prevention researchers and practitioners</a:t>
            </a:r>
          </a:p>
          <a:p>
            <a:pPr marL="407988" lvl="0" indent="-350838">
              <a:spcAft>
                <a:spcPts val="800"/>
              </a:spcAft>
              <a:buFont typeface="Arial" panose="020B0604020202020204" pitchFamily="34" charset="0"/>
              <a:buChar char="•"/>
              <a:tabLst>
                <a:tab pos="0" algn="l"/>
              </a:tabLst>
            </a:pPr>
            <a:r>
              <a:rPr lang="en-US" altLang="en-US" sz="2800" dirty="0">
                <a:latin typeface="+mn-lt"/>
                <a:cs typeface="Calibri" panose="020F0502020204030204" pitchFamily="34" charset="0"/>
              </a:rPr>
              <a:t>Y</a:t>
            </a:r>
            <a:r>
              <a:rPr kumimoji="0" lang="en-US" altLang="en-US" sz="2800" b="0" i="0" u="none" strike="noStrike" cap="none" normalizeH="0" baseline="0" dirty="0">
                <a:ln>
                  <a:noFill/>
                </a:ln>
                <a:effectLst/>
                <a:latin typeface="+mn-lt"/>
                <a:cs typeface="Calibri" panose="020F0502020204030204" pitchFamily="34" charset="0"/>
              </a:rPr>
              <a:t>ears of real-world implementation, and a youth advisory board</a:t>
            </a:r>
          </a:p>
        </p:txBody>
      </p:sp>
      <p:pic>
        <p:nvPicPr>
          <p:cNvPr id="12" name="Picture 11">
            <a:extLst>
              <a:ext uri="{FF2B5EF4-FFF2-40B4-BE49-F238E27FC236}">
                <a16:creationId xmlns:a16="http://schemas.microsoft.com/office/drawing/2014/main" id="{4F245C5C-631A-1833-CF5A-AF583953158F}"/>
              </a:ext>
            </a:extLst>
          </p:cNvPr>
          <p:cNvPicPr>
            <a:picLocks noChangeAspect="1"/>
          </p:cNvPicPr>
          <p:nvPr/>
        </p:nvPicPr>
        <p:blipFill>
          <a:blip r:embed="rId4"/>
          <a:stretch>
            <a:fillRect/>
          </a:stretch>
        </p:blipFill>
        <p:spPr>
          <a:xfrm>
            <a:off x="10134190" y="0"/>
            <a:ext cx="2070100" cy="1536700"/>
          </a:xfrm>
          <a:prstGeom prst="rect">
            <a:avLst/>
          </a:prstGeom>
        </p:spPr>
      </p:pic>
    </p:spTree>
    <p:extLst>
      <p:ext uri="{BB962C8B-B14F-4D97-AF65-F5344CB8AC3E}">
        <p14:creationId xmlns:p14="http://schemas.microsoft.com/office/powerpoint/2010/main" val="321358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E93E-A249-DC97-6444-370092FA3BEF}"/>
              </a:ext>
            </a:extLst>
          </p:cNvPr>
          <p:cNvSpPr>
            <a:spLocks noGrp="1"/>
          </p:cNvSpPr>
          <p:nvPr>
            <p:ph type="ctrTitle"/>
          </p:nvPr>
        </p:nvSpPr>
        <p:spPr>
          <a:xfrm>
            <a:off x="609600" y="304800"/>
            <a:ext cx="11074400" cy="609599"/>
          </a:xfrm>
        </p:spPr>
        <p:txBody>
          <a:bodyPr/>
          <a:lstStyle/>
          <a:p>
            <a:pPr algn="ctr"/>
            <a:r>
              <a:rPr lang="en-US" dirty="0"/>
              <a:t>Catch My Breath - Evidence</a:t>
            </a:r>
          </a:p>
        </p:txBody>
      </p:sp>
      <p:sp>
        <p:nvSpPr>
          <p:cNvPr id="4" name="Rectangle 1">
            <a:extLst>
              <a:ext uri="{FF2B5EF4-FFF2-40B4-BE49-F238E27FC236}">
                <a16:creationId xmlns:a16="http://schemas.microsoft.com/office/drawing/2014/main" id="{1E82A7D6-024E-6C37-33E2-383718983EBA}"/>
              </a:ext>
            </a:extLst>
          </p:cNvPr>
          <p:cNvSpPr>
            <a:spLocks noGrp="1" noChangeArrowheads="1"/>
          </p:cNvSpPr>
          <p:nvPr>
            <p:ph idx="13"/>
          </p:nvPr>
        </p:nvSpPr>
        <p:spPr bwMode="auto">
          <a:xfrm>
            <a:off x="304800" y="990600"/>
            <a:ext cx="11582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400">
              <a:buNone/>
            </a:pPr>
            <a:r>
              <a:rPr lang="en-US" altLang="en-US" sz="2800" b="1" i="1" dirty="0">
                <a:solidFill>
                  <a:srgbClr val="333333"/>
                </a:solidFill>
                <a:latin typeface="+mn-lt"/>
              </a:rPr>
              <a:t>Pilot Controlled trial: </a:t>
            </a:r>
            <a:r>
              <a:rPr lang="en-US" altLang="en-US" sz="2800" dirty="0">
                <a:solidFill>
                  <a:srgbClr val="333333"/>
                </a:solidFill>
                <a:latin typeface="+mn-lt"/>
              </a:rPr>
              <a:t>Twelve middle schools in Texas (6 intervention </a:t>
            </a:r>
            <a:r>
              <a:rPr lang="en-US" altLang="en-US" sz="2800" dirty="0">
                <a:solidFill>
                  <a:srgbClr val="333333"/>
                </a:solidFill>
              </a:rPr>
              <a:t>schools </a:t>
            </a:r>
            <a:endParaRPr lang="en-US" altLang="en-US" sz="2800" dirty="0">
              <a:latin typeface="+mn-lt"/>
            </a:endParaRPr>
          </a:p>
        </p:txBody>
      </p:sp>
      <p:pic>
        <p:nvPicPr>
          <p:cNvPr id="7" name="Picture 6">
            <a:extLst>
              <a:ext uri="{FF2B5EF4-FFF2-40B4-BE49-F238E27FC236}">
                <a16:creationId xmlns:a16="http://schemas.microsoft.com/office/drawing/2014/main" id="{1A80F271-1775-34B6-9162-D0F3B499107B}"/>
              </a:ext>
            </a:extLst>
          </p:cNvPr>
          <p:cNvPicPr>
            <a:picLocks noChangeAspect="1"/>
          </p:cNvPicPr>
          <p:nvPr/>
        </p:nvPicPr>
        <p:blipFill>
          <a:blip r:embed="rId2"/>
          <a:stretch>
            <a:fillRect/>
          </a:stretch>
        </p:blipFill>
        <p:spPr>
          <a:xfrm>
            <a:off x="2895600" y="1600200"/>
            <a:ext cx="9298692" cy="3713891"/>
          </a:xfrm>
          <a:prstGeom prst="rect">
            <a:avLst/>
          </a:prstGeom>
        </p:spPr>
      </p:pic>
      <p:sp>
        <p:nvSpPr>
          <p:cNvPr id="8" name="TextBox 7">
            <a:extLst>
              <a:ext uri="{FF2B5EF4-FFF2-40B4-BE49-F238E27FC236}">
                <a16:creationId xmlns:a16="http://schemas.microsoft.com/office/drawing/2014/main" id="{9127A73F-59A1-DB0F-6760-DBD5424C1472}"/>
              </a:ext>
            </a:extLst>
          </p:cNvPr>
          <p:cNvSpPr txBox="1"/>
          <p:nvPr/>
        </p:nvSpPr>
        <p:spPr>
          <a:xfrm>
            <a:off x="1981201" y="6027003"/>
            <a:ext cx="7086599" cy="830997"/>
          </a:xfrm>
          <a:prstGeom prst="rect">
            <a:avLst/>
          </a:prstGeom>
          <a:noFill/>
        </p:spPr>
        <p:txBody>
          <a:bodyPr wrap="square" rtlCol="0">
            <a:spAutoFit/>
          </a:bodyPr>
          <a:lstStyle/>
          <a:p>
            <a:r>
              <a:rPr lang="en-US" altLang="en-US" sz="1600" dirty="0">
                <a:solidFill>
                  <a:srgbClr val="333333"/>
                </a:solidFill>
              </a:rPr>
              <a:t>Kelder SH, Mantey DS, Van Dusen D, Case K, Haas A, Springer AE. A Middle School Program to Prevent E-Cigarette Use: A Pilot Study of “CATCH My Breath”. </a:t>
            </a:r>
            <a:r>
              <a:rPr lang="en-US" altLang="en-US" sz="1600" i="1" dirty="0">
                <a:solidFill>
                  <a:srgbClr val="333333"/>
                </a:solidFill>
              </a:rPr>
              <a:t>Public Health Reports®</a:t>
            </a:r>
            <a:r>
              <a:rPr lang="en-US" altLang="en-US" sz="1600" dirty="0">
                <a:solidFill>
                  <a:srgbClr val="333333"/>
                </a:solidFill>
              </a:rPr>
              <a:t>. 2020;135(2):220-229. doi:</a:t>
            </a:r>
            <a:r>
              <a:rPr lang="en-US" altLang="en-US" sz="1600" u="sng" dirty="0">
                <a:solidFill>
                  <a:srgbClr val="2537C6"/>
                </a:solidFill>
                <a:hlinkClick r:id="rId3"/>
              </a:rPr>
              <a:t>10.1177/0033354919900887</a:t>
            </a:r>
            <a:endParaRPr lang="en-US" sz="1600" dirty="0"/>
          </a:p>
        </p:txBody>
      </p:sp>
      <p:sp>
        <p:nvSpPr>
          <p:cNvPr id="9" name="TextBox 8">
            <a:extLst>
              <a:ext uri="{FF2B5EF4-FFF2-40B4-BE49-F238E27FC236}">
                <a16:creationId xmlns:a16="http://schemas.microsoft.com/office/drawing/2014/main" id="{952C7145-2A48-EEB3-C576-D0BEF2F71243}"/>
              </a:ext>
            </a:extLst>
          </p:cNvPr>
          <p:cNvSpPr txBox="1"/>
          <p:nvPr/>
        </p:nvSpPr>
        <p:spPr>
          <a:xfrm>
            <a:off x="4228566" y="1731826"/>
            <a:ext cx="1867434" cy="369332"/>
          </a:xfrm>
          <a:prstGeom prst="rect">
            <a:avLst/>
          </a:prstGeom>
          <a:noFill/>
        </p:spPr>
        <p:txBody>
          <a:bodyPr wrap="none" rtlCol="0">
            <a:spAutoFit/>
          </a:bodyPr>
          <a:lstStyle/>
          <a:p>
            <a:r>
              <a:rPr lang="en-US" dirty="0"/>
              <a:t>Lifetime E-Cig Use</a:t>
            </a:r>
          </a:p>
        </p:txBody>
      </p:sp>
      <p:sp>
        <p:nvSpPr>
          <p:cNvPr id="10" name="TextBox 9">
            <a:extLst>
              <a:ext uri="{FF2B5EF4-FFF2-40B4-BE49-F238E27FC236}">
                <a16:creationId xmlns:a16="http://schemas.microsoft.com/office/drawing/2014/main" id="{57E80267-3DBF-D8C9-E02F-3A6247BFF0EC}"/>
              </a:ext>
            </a:extLst>
          </p:cNvPr>
          <p:cNvSpPr txBox="1"/>
          <p:nvPr/>
        </p:nvSpPr>
        <p:spPr>
          <a:xfrm>
            <a:off x="8991600" y="1676400"/>
            <a:ext cx="2207271" cy="369332"/>
          </a:xfrm>
          <a:prstGeom prst="rect">
            <a:avLst/>
          </a:prstGeom>
          <a:noFill/>
        </p:spPr>
        <p:txBody>
          <a:bodyPr wrap="none" rtlCol="0">
            <a:spAutoFit/>
          </a:bodyPr>
          <a:lstStyle/>
          <a:p>
            <a:r>
              <a:rPr lang="en-US" dirty="0"/>
              <a:t>Past 30-Day E-Cig Use</a:t>
            </a:r>
          </a:p>
        </p:txBody>
      </p:sp>
      <p:pic>
        <p:nvPicPr>
          <p:cNvPr id="11" name="Picture 10">
            <a:extLst>
              <a:ext uri="{FF2B5EF4-FFF2-40B4-BE49-F238E27FC236}">
                <a16:creationId xmlns:a16="http://schemas.microsoft.com/office/drawing/2014/main" id="{EFB56236-4DC1-1822-0908-52A09535CE2D}"/>
              </a:ext>
            </a:extLst>
          </p:cNvPr>
          <p:cNvPicPr>
            <a:picLocks noChangeAspect="1"/>
          </p:cNvPicPr>
          <p:nvPr/>
        </p:nvPicPr>
        <p:blipFill>
          <a:blip r:embed="rId4"/>
          <a:stretch>
            <a:fillRect/>
          </a:stretch>
        </p:blipFill>
        <p:spPr>
          <a:xfrm>
            <a:off x="10896599" y="0"/>
            <a:ext cx="1384301" cy="1027610"/>
          </a:xfrm>
          <a:prstGeom prst="rect">
            <a:avLst/>
          </a:prstGeom>
        </p:spPr>
      </p:pic>
      <p:sp>
        <p:nvSpPr>
          <p:cNvPr id="12" name="TextBox 11">
            <a:extLst>
              <a:ext uri="{FF2B5EF4-FFF2-40B4-BE49-F238E27FC236}">
                <a16:creationId xmlns:a16="http://schemas.microsoft.com/office/drawing/2014/main" id="{61A18340-3ED4-58D7-710B-136D23E023DE}"/>
              </a:ext>
            </a:extLst>
          </p:cNvPr>
          <p:cNvSpPr txBox="1"/>
          <p:nvPr/>
        </p:nvSpPr>
        <p:spPr>
          <a:xfrm>
            <a:off x="304800" y="1371600"/>
            <a:ext cx="2438400" cy="3354765"/>
          </a:xfrm>
          <a:prstGeom prst="rect">
            <a:avLst/>
          </a:prstGeom>
          <a:noFill/>
        </p:spPr>
        <p:txBody>
          <a:bodyPr wrap="square" rtlCol="0">
            <a:spAutoFit/>
          </a:bodyPr>
          <a:lstStyle/>
          <a:p>
            <a:r>
              <a:rPr lang="en-US" altLang="en-US" sz="2800" dirty="0">
                <a:solidFill>
                  <a:srgbClr val="333333"/>
                </a:solidFill>
              </a:rPr>
              <a:t>and 6 control schools) participated in CMB during 2016-2017. </a:t>
            </a:r>
          </a:p>
          <a:p>
            <a:pPr marL="457200" indent="-457200">
              <a:buFont typeface="Arial" panose="020B0604020202020204" pitchFamily="34" charset="0"/>
              <a:buChar char="•"/>
            </a:pPr>
            <a:r>
              <a:rPr lang="en-US" sz="2400" dirty="0">
                <a:solidFill>
                  <a:srgbClr val="333333"/>
                </a:solidFill>
              </a:rPr>
              <a:t>Pre, 4 </a:t>
            </a:r>
            <a:r>
              <a:rPr lang="en-US" sz="2400" dirty="0" err="1">
                <a:solidFill>
                  <a:srgbClr val="333333"/>
                </a:solidFill>
              </a:rPr>
              <a:t>mo</a:t>
            </a:r>
            <a:r>
              <a:rPr lang="en-US" sz="2400" dirty="0">
                <a:solidFill>
                  <a:srgbClr val="333333"/>
                </a:solidFill>
              </a:rPr>
              <a:t> and 6-mo post measures</a:t>
            </a:r>
            <a:endParaRPr lang="en-US" sz="2400" dirty="0"/>
          </a:p>
        </p:txBody>
      </p:sp>
      <p:pic>
        <p:nvPicPr>
          <p:cNvPr id="13" name="Picture 12">
            <a:extLst>
              <a:ext uri="{FF2B5EF4-FFF2-40B4-BE49-F238E27FC236}">
                <a16:creationId xmlns:a16="http://schemas.microsoft.com/office/drawing/2014/main" id="{2197865C-A3DD-5F84-0B1D-B7EB87C5B6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7800" y="5945250"/>
            <a:ext cx="3200400" cy="988949"/>
          </a:xfrm>
          <a:prstGeom prst="rect">
            <a:avLst/>
          </a:prstGeom>
        </p:spPr>
      </p:pic>
      <p:sp>
        <p:nvSpPr>
          <p:cNvPr id="15" name="Left Bracket 14">
            <a:extLst>
              <a:ext uri="{FF2B5EF4-FFF2-40B4-BE49-F238E27FC236}">
                <a16:creationId xmlns:a16="http://schemas.microsoft.com/office/drawing/2014/main" id="{79D5ECE4-1304-2584-C042-89954EF795BA}"/>
              </a:ext>
            </a:extLst>
          </p:cNvPr>
          <p:cNvSpPr/>
          <p:nvPr/>
        </p:nvSpPr>
        <p:spPr>
          <a:xfrm rot="5400000">
            <a:off x="5675919" y="2101158"/>
            <a:ext cx="45719" cy="186124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28C9BE1D-B940-B62E-9169-59CDC02255A9}"/>
              </a:ext>
            </a:extLst>
          </p:cNvPr>
          <p:cNvSpPr txBox="1"/>
          <p:nvPr/>
        </p:nvSpPr>
        <p:spPr>
          <a:xfrm>
            <a:off x="5486400" y="2667000"/>
            <a:ext cx="300082" cy="369332"/>
          </a:xfrm>
          <a:prstGeom prst="rect">
            <a:avLst/>
          </a:prstGeom>
          <a:noFill/>
        </p:spPr>
        <p:txBody>
          <a:bodyPr wrap="none" rtlCol="0">
            <a:spAutoFit/>
          </a:bodyPr>
          <a:lstStyle/>
          <a:p>
            <a:r>
              <a:rPr lang="en-US" dirty="0"/>
              <a:t>*</a:t>
            </a:r>
          </a:p>
        </p:txBody>
      </p:sp>
      <p:sp>
        <p:nvSpPr>
          <p:cNvPr id="17" name="TextBox 16">
            <a:extLst>
              <a:ext uri="{FF2B5EF4-FFF2-40B4-BE49-F238E27FC236}">
                <a16:creationId xmlns:a16="http://schemas.microsoft.com/office/drawing/2014/main" id="{A1003163-BF96-6B2C-944F-4F65C8990494}"/>
              </a:ext>
            </a:extLst>
          </p:cNvPr>
          <p:cNvSpPr txBox="1"/>
          <p:nvPr/>
        </p:nvSpPr>
        <p:spPr>
          <a:xfrm>
            <a:off x="10036840" y="3429000"/>
            <a:ext cx="554960" cy="369332"/>
          </a:xfrm>
          <a:prstGeom prst="rect">
            <a:avLst/>
          </a:prstGeom>
          <a:noFill/>
        </p:spPr>
        <p:txBody>
          <a:bodyPr wrap="none" rtlCol="0">
            <a:spAutoFit/>
          </a:bodyPr>
          <a:lstStyle/>
          <a:p>
            <a:r>
              <a:rPr lang="en-US" dirty="0"/>
              <a:t>N.S.</a:t>
            </a:r>
          </a:p>
        </p:txBody>
      </p:sp>
      <p:sp>
        <p:nvSpPr>
          <p:cNvPr id="18" name="TextBox 17">
            <a:extLst>
              <a:ext uri="{FF2B5EF4-FFF2-40B4-BE49-F238E27FC236}">
                <a16:creationId xmlns:a16="http://schemas.microsoft.com/office/drawing/2014/main" id="{7A7B93D8-7C95-E2CD-F36F-F64EFD4C8C36}"/>
              </a:ext>
            </a:extLst>
          </p:cNvPr>
          <p:cNvSpPr txBox="1"/>
          <p:nvPr/>
        </p:nvSpPr>
        <p:spPr>
          <a:xfrm>
            <a:off x="4127266" y="5334000"/>
            <a:ext cx="5473934" cy="369332"/>
          </a:xfrm>
          <a:prstGeom prst="rect">
            <a:avLst/>
          </a:prstGeom>
          <a:noFill/>
        </p:spPr>
        <p:txBody>
          <a:bodyPr wrap="none" rtlCol="0">
            <a:spAutoFit/>
          </a:bodyPr>
          <a:lstStyle/>
          <a:p>
            <a:r>
              <a:rPr lang="en-US" dirty="0"/>
              <a:t>Increased knowledge significant at both follow up points</a:t>
            </a:r>
          </a:p>
        </p:txBody>
      </p:sp>
    </p:spTree>
    <p:extLst>
      <p:ext uri="{BB962C8B-B14F-4D97-AF65-F5344CB8AC3E}">
        <p14:creationId xmlns:p14="http://schemas.microsoft.com/office/powerpoint/2010/main" val="1507958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05932-2A5E-8120-7CB4-235E2FA467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0326C9-03C4-235D-1732-185834A77307}"/>
              </a:ext>
            </a:extLst>
          </p:cNvPr>
          <p:cNvSpPr>
            <a:spLocks noGrp="1"/>
          </p:cNvSpPr>
          <p:nvPr>
            <p:ph type="ctrTitle"/>
          </p:nvPr>
        </p:nvSpPr>
        <p:spPr>
          <a:xfrm>
            <a:off x="609600" y="304800"/>
            <a:ext cx="11074400" cy="609599"/>
          </a:xfrm>
        </p:spPr>
        <p:txBody>
          <a:bodyPr/>
          <a:lstStyle/>
          <a:p>
            <a:pPr algn="ctr"/>
            <a:r>
              <a:rPr lang="en-US" dirty="0"/>
              <a:t>Catch My Breath - Evidence</a:t>
            </a:r>
          </a:p>
        </p:txBody>
      </p:sp>
      <p:sp>
        <p:nvSpPr>
          <p:cNvPr id="8" name="TextBox 7">
            <a:extLst>
              <a:ext uri="{FF2B5EF4-FFF2-40B4-BE49-F238E27FC236}">
                <a16:creationId xmlns:a16="http://schemas.microsoft.com/office/drawing/2014/main" id="{6026F46C-FD81-73ED-C9BF-C572A040979C}"/>
              </a:ext>
            </a:extLst>
          </p:cNvPr>
          <p:cNvSpPr txBox="1"/>
          <p:nvPr/>
        </p:nvSpPr>
        <p:spPr>
          <a:xfrm>
            <a:off x="1981201" y="5867400"/>
            <a:ext cx="7086599" cy="1077218"/>
          </a:xfrm>
          <a:prstGeom prst="rect">
            <a:avLst/>
          </a:prstGeom>
          <a:noFill/>
        </p:spPr>
        <p:txBody>
          <a:bodyPr wrap="square" rtlCol="0">
            <a:spAutoFit/>
          </a:bodyPr>
          <a:lstStyle/>
          <a:p>
            <a:r>
              <a:rPr lang="en-US" sz="1600" dirty="0"/>
              <a:t>Burchfield K, Doyle D, Mantey D, Bennett T, Baus A. The CATCH My Breath Vaping Prevention Curriculum: An Evaluation of Impacts in Central Appalachian Middle and High Schools, 2019-2023. </a:t>
            </a:r>
            <a:r>
              <a:rPr lang="en-US" sz="1600" i="1" dirty="0"/>
              <a:t>Journal of Primary Care &amp; Community Health</a:t>
            </a:r>
            <a:r>
              <a:rPr lang="en-US" sz="1600" dirty="0"/>
              <a:t>. 2024;15. doi:</a:t>
            </a:r>
            <a:r>
              <a:rPr lang="en-US" sz="1600" dirty="0">
                <a:hlinkClick r:id="rId3"/>
              </a:rPr>
              <a:t>10.1177/21501319241277393</a:t>
            </a:r>
            <a:endParaRPr lang="en-US" sz="1600" dirty="0"/>
          </a:p>
        </p:txBody>
      </p:sp>
      <p:pic>
        <p:nvPicPr>
          <p:cNvPr id="3" name="Picture 2">
            <a:extLst>
              <a:ext uri="{FF2B5EF4-FFF2-40B4-BE49-F238E27FC236}">
                <a16:creationId xmlns:a16="http://schemas.microsoft.com/office/drawing/2014/main" id="{7251971B-7806-422B-1518-D2E3422B7DA1}"/>
              </a:ext>
            </a:extLst>
          </p:cNvPr>
          <p:cNvPicPr>
            <a:picLocks noChangeAspect="1"/>
          </p:cNvPicPr>
          <p:nvPr/>
        </p:nvPicPr>
        <p:blipFill>
          <a:blip r:embed="rId4"/>
          <a:stretch>
            <a:fillRect/>
          </a:stretch>
        </p:blipFill>
        <p:spPr>
          <a:xfrm>
            <a:off x="10972799" y="-17206"/>
            <a:ext cx="1308101" cy="971044"/>
          </a:xfrm>
          <a:prstGeom prst="rect">
            <a:avLst/>
          </a:prstGeom>
        </p:spPr>
      </p:pic>
      <p:pic>
        <p:nvPicPr>
          <p:cNvPr id="5" name="Picture 4">
            <a:extLst>
              <a:ext uri="{FF2B5EF4-FFF2-40B4-BE49-F238E27FC236}">
                <a16:creationId xmlns:a16="http://schemas.microsoft.com/office/drawing/2014/main" id="{ED273AF0-223A-223F-AF5B-80346CA4D9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7800" y="5945250"/>
            <a:ext cx="3200400" cy="988949"/>
          </a:xfrm>
          <a:prstGeom prst="rect">
            <a:avLst/>
          </a:prstGeom>
        </p:spPr>
      </p:pic>
      <p:sp>
        <p:nvSpPr>
          <p:cNvPr id="6" name="Title 1">
            <a:extLst>
              <a:ext uri="{FF2B5EF4-FFF2-40B4-BE49-F238E27FC236}">
                <a16:creationId xmlns:a16="http://schemas.microsoft.com/office/drawing/2014/main" id="{0F989AC5-18FA-313A-D02F-7D7BFF92E6C1}"/>
              </a:ext>
            </a:extLst>
          </p:cNvPr>
          <p:cNvSpPr txBox="1">
            <a:spLocks/>
          </p:cNvSpPr>
          <p:nvPr/>
        </p:nvSpPr>
        <p:spPr>
          <a:xfrm>
            <a:off x="1219200" y="4648200"/>
            <a:ext cx="10241280" cy="822960"/>
          </a:xfrm>
          <a:prstGeom prst="rect">
            <a:avLst/>
          </a:prstGeom>
        </p:spPr>
        <p:txBody>
          <a:bodyPr vert="horz" wrap="square" lIns="91440" tIns="45720" rIns="91440" bIns="45720" rtlCol="0" anchor="ctr">
            <a:noAutofit/>
          </a:bodyPr>
          <a:lstStyle>
            <a:lvl1pPr algn="l" defTabSz="457200" rtl="0" eaLnBrk="1" latinLnBrk="0" hangingPunct="1">
              <a:spcBef>
                <a:spcPct val="0"/>
              </a:spcBef>
              <a:buNone/>
              <a:defRPr sz="3200" kern="1200" baseline="0">
                <a:solidFill>
                  <a:schemeClr val="tx1"/>
                </a:solidFill>
                <a:latin typeface="Arial"/>
                <a:ea typeface="+mj-ea"/>
                <a:cs typeface="Arial"/>
              </a:defRPr>
            </a:lvl1pPr>
          </a:lstStyle>
          <a:p>
            <a:pPr algn="ctr"/>
            <a:r>
              <a:rPr lang="en-US" sz="3000" b="1" dirty="0">
                <a:solidFill>
                  <a:srgbClr val="A30C33"/>
                </a:solidFill>
                <a:latin typeface="Calibri"/>
              </a:rPr>
              <a:t>Appalachia: small drop in current use, no comparison group</a:t>
            </a:r>
          </a:p>
        </p:txBody>
      </p:sp>
      <p:sp>
        <p:nvSpPr>
          <p:cNvPr id="11" name="Rectangle 1">
            <a:extLst>
              <a:ext uri="{FF2B5EF4-FFF2-40B4-BE49-F238E27FC236}">
                <a16:creationId xmlns:a16="http://schemas.microsoft.com/office/drawing/2014/main" id="{BB706F06-65DC-CB61-E54F-87B535AD52ED}"/>
              </a:ext>
            </a:extLst>
          </p:cNvPr>
          <p:cNvSpPr>
            <a:spLocks noGrp="1" noChangeArrowheads="1"/>
          </p:cNvSpPr>
          <p:nvPr>
            <p:ph idx="13"/>
          </p:nvPr>
        </p:nvSpPr>
        <p:spPr bwMode="auto">
          <a:xfrm>
            <a:off x="609600" y="990600"/>
            <a:ext cx="10966737"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spcAft>
                <a:spcPts val="0"/>
              </a:spcAft>
              <a:buNone/>
            </a:pPr>
            <a:r>
              <a:rPr sz="2800" b="1" i="0" dirty="0">
                <a:solidFill>
                  <a:srgbClr val="790A24"/>
                </a:solidFill>
                <a:latin typeface="Calibri"/>
              </a:rPr>
              <a:t>Uncontrolled pre/post  </a:t>
            </a:r>
            <a:r>
              <a:rPr sz="2800" b="0" i="0" dirty="0">
                <a:solidFill>
                  <a:srgbClr val="1B1B1B"/>
                </a:solidFill>
                <a:latin typeface="Calibri"/>
              </a:rPr>
              <a:t>6,217 students, 25 schools (WV, KY), 2019–2023</a:t>
            </a:r>
          </a:p>
        </p:txBody>
      </p:sp>
      <p:sp>
        <p:nvSpPr>
          <p:cNvPr id="12" name="Rounded Rectangle 11">
            <a:extLst>
              <a:ext uri="{FF2B5EF4-FFF2-40B4-BE49-F238E27FC236}">
                <a16:creationId xmlns:a16="http://schemas.microsoft.com/office/drawing/2014/main" id="{F82A91E7-83D4-CBFB-AB75-3A0870767EAD}"/>
              </a:ext>
            </a:extLst>
          </p:cNvPr>
          <p:cNvSpPr/>
          <p:nvPr/>
        </p:nvSpPr>
        <p:spPr>
          <a:xfrm>
            <a:off x="1197897" y="1828800"/>
            <a:ext cx="5029200" cy="2103120"/>
          </a:xfrm>
          <a:prstGeom prst="roundRect">
            <a:avLst>
              <a:gd name="adj" fmla="val 8000"/>
            </a:avLst>
          </a:prstGeom>
          <a:solidFill>
            <a:srgbClr val="F3ECE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t">
            <a:noAutofit/>
          </a:bodyPr>
          <a:lstStyle/>
          <a:p>
            <a:pPr marL="0" indent="0" algn="ctr">
              <a:spcAft>
                <a:spcPts val="0"/>
              </a:spcAft>
              <a:buNone/>
            </a:pPr>
            <a:r>
              <a:rPr sz="4800" b="1" i="0" dirty="0">
                <a:solidFill>
                  <a:srgbClr val="790A24"/>
                </a:solidFill>
                <a:latin typeface="Calibri"/>
              </a:rPr>
              <a:t>5.1% → 4.4%</a:t>
            </a:r>
          </a:p>
          <a:p>
            <a:pPr marL="0" indent="0" algn="ctr">
              <a:spcAft>
                <a:spcPts val="0"/>
              </a:spcAft>
              <a:buNone/>
            </a:pPr>
            <a:r>
              <a:rPr sz="2400" b="0" i="0" dirty="0">
                <a:solidFill>
                  <a:srgbClr val="1B1B1B"/>
                </a:solidFill>
                <a:latin typeface="Calibri"/>
              </a:rPr>
              <a:t>current e-cigarette use, pre to post (p = .005)</a:t>
            </a:r>
          </a:p>
        </p:txBody>
      </p:sp>
      <p:sp>
        <p:nvSpPr>
          <p:cNvPr id="13" name="Rounded Rectangle 12">
            <a:extLst>
              <a:ext uri="{FF2B5EF4-FFF2-40B4-BE49-F238E27FC236}">
                <a16:creationId xmlns:a16="http://schemas.microsoft.com/office/drawing/2014/main" id="{27A80C11-7C82-0628-2FC6-9A4A44829E3D}"/>
              </a:ext>
            </a:extLst>
          </p:cNvPr>
          <p:cNvSpPr/>
          <p:nvPr/>
        </p:nvSpPr>
        <p:spPr>
          <a:xfrm>
            <a:off x="6684297" y="1828800"/>
            <a:ext cx="5029200" cy="2103120"/>
          </a:xfrm>
          <a:prstGeom prst="roundRect">
            <a:avLst>
              <a:gd name="adj" fmla="val 8000"/>
            </a:avLst>
          </a:prstGeom>
          <a:solidFill>
            <a:srgbClr val="F3ECE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t">
            <a:noAutofit/>
          </a:bodyPr>
          <a:lstStyle/>
          <a:p>
            <a:pPr marL="0" indent="0" algn="ctr">
              <a:spcAft>
                <a:spcPts val="0"/>
              </a:spcAft>
              <a:buNone/>
            </a:pPr>
            <a:r>
              <a:rPr sz="4800" b="1" i="0" dirty="0">
                <a:solidFill>
                  <a:srgbClr val="790A24"/>
                </a:solidFill>
                <a:latin typeface="Calibri"/>
              </a:rPr>
              <a:t>84%</a:t>
            </a:r>
          </a:p>
          <a:p>
            <a:pPr marL="0" indent="0" algn="ctr">
              <a:spcAft>
                <a:spcPts val="0"/>
              </a:spcAft>
              <a:buNone/>
            </a:pPr>
            <a:r>
              <a:rPr sz="2400" b="0" i="0" dirty="0">
                <a:solidFill>
                  <a:srgbClr val="1B1B1B"/>
                </a:solidFill>
                <a:latin typeface="Calibri"/>
              </a:rPr>
              <a:t>said they were less likely to vape</a:t>
            </a:r>
          </a:p>
        </p:txBody>
      </p:sp>
      <p:sp>
        <p:nvSpPr>
          <p:cNvPr id="14" name="TextBox 13">
            <a:extLst>
              <a:ext uri="{FF2B5EF4-FFF2-40B4-BE49-F238E27FC236}">
                <a16:creationId xmlns:a16="http://schemas.microsoft.com/office/drawing/2014/main" id="{3A6D6917-E0BA-3BD3-CA69-43E0FAB49BE0}"/>
              </a:ext>
            </a:extLst>
          </p:cNvPr>
          <p:cNvSpPr txBox="1"/>
          <p:nvPr/>
        </p:nvSpPr>
        <p:spPr>
          <a:xfrm>
            <a:off x="1197897" y="4114800"/>
            <a:ext cx="10515600" cy="731520"/>
          </a:xfrm>
          <a:prstGeom prst="rect">
            <a:avLst/>
          </a:prstGeom>
          <a:noFill/>
        </p:spPr>
        <p:txBody>
          <a:bodyPr wrap="square" lIns="0" tIns="0" rIns="0" bIns="0" anchor="t">
            <a:noAutofit/>
          </a:bodyPr>
          <a:lstStyle/>
          <a:p>
            <a:pPr marL="0" indent="0">
              <a:spcAft>
                <a:spcPts val="800"/>
              </a:spcAft>
              <a:buNone/>
            </a:pPr>
            <a:r>
              <a:rPr sz="2800" b="0" i="0" dirty="0">
                <a:solidFill>
                  <a:srgbClr val="1B1B1B"/>
                </a:solidFill>
                <a:latin typeface="Calibri"/>
              </a:rPr>
              <a:t>Knowledge and beliefs improved on 5 of 8 items</a:t>
            </a:r>
          </a:p>
        </p:txBody>
      </p:sp>
      <p:sp>
        <p:nvSpPr>
          <p:cNvPr id="15" name="Rounded Rectangle 14">
            <a:extLst>
              <a:ext uri="{FF2B5EF4-FFF2-40B4-BE49-F238E27FC236}">
                <a16:creationId xmlns:a16="http://schemas.microsoft.com/office/drawing/2014/main" id="{33CE751D-83AD-AB98-38B8-5C53B8C70A6A}"/>
              </a:ext>
            </a:extLst>
          </p:cNvPr>
          <p:cNvSpPr/>
          <p:nvPr/>
        </p:nvSpPr>
        <p:spPr>
          <a:xfrm>
            <a:off x="990600" y="5318760"/>
            <a:ext cx="10631457" cy="548640"/>
          </a:xfrm>
          <a:prstGeom prst="roundRect">
            <a:avLst>
              <a:gd name="adj" fmla="val 8000"/>
            </a:avLst>
          </a:prstGeom>
          <a:solidFill>
            <a:srgbClr val="F3ECE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noAutofit/>
          </a:bodyPr>
          <a:lstStyle/>
          <a:p>
            <a:pPr marL="0" indent="0">
              <a:spcAft>
                <a:spcPts val="0"/>
              </a:spcAft>
              <a:buNone/>
            </a:pPr>
            <a:r>
              <a:rPr sz="2400" b="1" i="0">
                <a:solidFill>
                  <a:srgbClr val="790A24"/>
                </a:solidFill>
                <a:latin typeface="Calibri"/>
              </a:rPr>
              <a:t>Verdict: </a:t>
            </a:r>
            <a:r>
              <a:rPr sz="2400" b="0" i="0">
                <a:solidFill>
                  <a:srgbClr val="1B1B1B"/>
                </a:solidFill>
                <a:latin typeface="Calibri"/>
              </a:rPr>
              <a:t>encouraging, but no comparison group while vaping was already falling</a:t>
            </a:r>
          </a:p>
        </p:txBody>
      </p:sp>
    </p:spTree>
    <p:extLst>
      <p:ext uri="{BB962C8B-B14F-4D97-AF65-F5344CB8AC3E}">
        <p14:creationId xmlns:p14="http://schemas.microsoft.com/office/powerpoint/2010/main" val="1189843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55515-1EDD-6A9D-B03A-9EE0A8873A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BD3C8-07A8-82F0-99A8-A0C52AFF2864}"/>
              </a:ext>
            </a:extLst>
          </p:cNvPr>
          <p:cNvSpPr>
            <a:spLocks noGrp="1"/>
          </p:cNvSpPr>
          <p:nvPr>
            <p:ph type="ctrTitle"/>
          </p:nvPr>
        </p:nvSpPr>
        <p:spPr>
          <a:xfrm>
            <a:off x="609600" y="304800"/>
            <a:ext cx="11074400" cy="609599"/>
          </a:xfrm>
        </p:spPr>
        <p:txBody>
          <a:bodyPr/>
          <a:lstStyle/>
          <a:p>
            <a:pPr algn="ctr"/>
            <a:r>
              <a:rPr lang="en-US" dirty="0"/>
              <a:t>Catch My Breath - Evidence</a:t>
            </a:r>
          </a:p>
        </p:txBody>
      </p:sp>
      <p:sp>
        <p:nvSpPr>
          <p:cNvPr id="3" name="Rectangle 1">
            <a:extLst>
              <a:ext uri="{FF2B5EF4-FFF2-40B4-BE49-F238E27FC236}">
                <a16:creationId xmlns:a16="http://schemas.microsoft.com/office/drawing/2014/main" id="{B5CE296C-EDE5-4823-3333-3BA3C684AB4C}"/>
              </a:ext>
            </a:extLst>
          </p:cNvPr>
          <p:cNvSpPr>
            <a:spLocks noChangeArrowheads="1"/>
          </p:cNvSpPr>
          <p:nvPr/>
        </p:nvSpPr>
        <p:spPr bwMode="auto">
          <a:xfrm>
            <a:off x="152400" y="5903893"/>
            <a:ext cx="9067800" cy="1077218"/>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212121"/>
                </a:solidFill>
                <a:effectLst/>
              </a:rPr>
              <a:t>Cole AG, Fairs L, Mantey D, </a:t>
            </a:r>
            <a:r>
              <a:rPr kumimoji="0" lang="en-US" altLang="en-US" sz="1600" b="0" i="0" u="none" strike="noStrike" cap="none" normalizeH="0" baseline="0" dirty="0" err="1">
                <a:ln>
                  <a:noFill/>
                </a:ln>
                <a:solidFill>
                  <a:srgbClr val="212121"/>
                </a:solidFill>
                <a:effectLst/>
              </a:rPr>
              <a:t>Philipneri</a:t>
            </a:r>
            <a:r>
              <a:rPr kumimoji="0" lang="en-US" altLang="en-US" sz="1600" b="0" i="0" u="none" strike="noStrike" cap="none" normalizeH="0" baseline="0" dirty="0">
                <a:ln>
                  <a:noFill/>
                </a:ln>
                <a:solidFill>
                  <a:srgbClr val="212121"/>
                </a:solidFill>
                <a:effectLst/>
              </a:rPr>
              <a:t> A, Degano C, Bianco M, Kelder SH. The impact of the 'CATCH My Breath' vaping prevention curriculum among high school students in Ontario, Canada: Results of a pilot test. Prev Med Rep. 2024 Oct 29;48:102919. </a:t>
            </a:r>
            <a:r>
              <a:rPr kumimoji="0" lang="en-US" altLang="en-US" sz="1600" b="0" i="0" u="none" strike="noStrike" cap="none" normalizeH="0" baseline="0" dirty="0" err="1">
                <a:ln>
                  <a:noFill/>
                </a:ln>
                <a:solidFill>
                  <a:srgbClr val="212121"/>
                </a:solidFill>
                <a:effectLst/>
              </a:rPr>
              <a:t>doi</a:t>
            </a:r>
            <a:r>
              <a:rPr kumimoji="0" lang="en-US" altLang="en-US" sz="1600" b="0" i="0" u="none" strike="noStrike" cap="none" normalizeH="0" baseline="0" dirty="0">
                <a:ln>
                  <a:noFill/>
                </a:ln>
                <a:solidFill>
                  <a:srgbClr val="212121"/>
                </a:solidFill>
                <a:effectLst/>
              </a:rPr>
              <a:t>: 10.1016/j.pmedr.2024.102919. PMID: 39534462; PMCID: PMC11554917.</a:t>
            </a:r>
            <a:endParaRPr kumimoji="0" lang="en-US" altLang="en-US" sz="1600" b="0" i="0" u="none" strike="noStrike" cap="none" normalizeH="0" baseline="0" dirty="0">
              <a:ln>
                <a:noFill/>
              </a:ln>
              <a:solidFill>
                <a:schemeClr val="tx1"/>
              </a:solidFill>
              <a:effectLst/>
            </a:endParaRPr>
          </a:p>
        </p:txBody>
      </p:sp>
      <p:pic>
        <p:nvPicPr>
          <p:cNvPr id="7" name="Picture 6">
            <a:extLst>
              <a:ext uri="{FF2B5EF4-FFF2-40B4-BE49-F238E27FC236}">
                <a16:creationId xmlns:a16="http://schemas.microsoft.com/office/drawing/2014/main" id="{5940DBC4-D942-DC51-7777-A5C472BA479A}"/>
              </a:ext>
            </a:extLst>
          </p:cNvPr>
          <p:cNvPicPr>
            <a:picLocks noChangeAspect="1"/>
          </p:cNvPicPr>
          <p:nvPr/>
        </p:nvPicPr>
        <p:blipFill>
          <a:blip r:embed="rId3"/>
          <a:stretch>
            <a:fillRect/>
          </a:stretch>
        </p:blipFill>
        <p:spPr>
          <a:xfrm>
            <a:off x="10896600" y="0"/>
            <a:ext cx="1384300" cy="1027609"/>
          </a:xfrm>
          <a:prstGeom prst="rect">
            <a:avLst/>
          </a:prstGeom>
        </p:spPr>
      </p:pic>
      <p:pic>
        <p:nvPicPr>
          <p:cNvPr id="9" name="Picture 8">
            <a:extLst>
              <a:ext uri="{FF2B5EF4-FFF2-40B4-BE49-F238E27FC236}">
                <a16:creationId xmlns:a16="http://schemas.microsoft.com/office/drawing/2014/main" id="{636F0B49-4B8D-46D2-41B2-70724BB78B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7800" y="5945250"/>
            <a:ext cx="3200400" cy="988949"/>
          </a:xfrm>
          <a:prstGeom prst="rect">
            <a:avLst/>
          </a:prstGeom>
        </p:spPr>
      </p:pic>
      <p:sp>
        <p:nvSpPr>
          <p:cNvPr id="10" name="Title 1">
            <a:extLst>
              <a:ext uri="{FF2B5EF4-FFF2-40B4-BE49-F238E27FC236}">
                <a16:creationId xmlns:a16="http://schemas.microsoft.com/office/drawing/2014/main" id="{D2A56147-5095-3956-293E-5BC3CC744CA6}"/>
              </a:ext>
            </a:extLst>
          </p:cNvPr>
          <p:cNvSpPr txBox="1">
            <a:spLocks/>
          </p:cNvSpPr>
          <p:nvPr/>
        </p:nvSpPr>
        <p:spPr>
          <a:xfrm>
            <a:off x="670560" y="4267200"/>
            <a:ext cx="10241280" cy="822960"/>
          </a:xfrm>
          <a:prstGeom prst="rect">
            <a:avLst/>
          </a:prstGeom>
        </p:spPr>
        <p:txBody>
          <a:bodyPr vert="horz" wrap="square" lIns="91440" tIns="45720" rIns="91440" bIns="45720" rtlCol="0" anchor="ctr">
            <a:noAutofit/>
          </a:bodyPr>
          <a:lstStyle>
            <a:lvl1pPr algn="l" defTabSz="457200" rtl="0" eaLnBrk="1" latinLnBrk="0" hangingPunct="1">
              <a:spcBef>
                <a:spcPct val="0"/>
              </a:spcBef>
              <a:buNone/>
              <a:defRPr sz="3200" kern="1200" baseline="0">
                <a:solidFill>
                  <a:schemeClr val="tx1"/>
                </a:solidFill>
                <a:latin typeface="Arial"/>
                <a:ea typeface="+mj-ea"/>
                <a:cs typeface="Arial"/>
              </a:defRPr>
            </a:lvl1pPr>
          </a:lstStyle>
          <a:p>
            <a:pPr algn="ctr"/>
            <a:r>
              <a:rPr lang="en-US" sz="3000" b="1" dirty="0">
                <a:solidFill>
                  <a:srgbClr val="A30C33"/>
                </a:solidFill>
                <a:latin typeface="Calibri"/>
              </a:rPr>
              <a:t>Ontario: knowledge ↑, intentions to vape unchanged</a:t>
            </a:r>
          </a:p>
        </p:txBody>
      </p:sp>
      <p:sp>
        <p:nvSpPr>
          <p:cNvPr id="11" name="Rectangle 1">
            <a:extLst>
              <a:ext uri="{FF2B5EF4-FFF2-40B4-BE49-F238E27FC236}">
                <a16:creationId xmlns:a16="http://schemas.microsoft.com/office/drawing/2014/main" id="{722AABB0-082B-C90C-2F91-2C124ED1FE32}"/>
              </a:ext>
            </a:extLst>
          </p:cNvPr>
          <p:cNvSpPr>
            <a:spLocks noGrp="1" noChangeArrowheads="1"/>
          </p:cNvSpPr>
          <p:nvPr>
            <p:ph idx="13"/>
          </p:nvPr>
        </p:nvSpPr>
        <p:spPr bwMode="auto">
          <a:xfrm>
            <a:off x="548640" y="1203960"/>
            <a:ext cx="10576560"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spcAft>
                <a:spcPts val="0"/>
              </a:spcAft>
              <a:buNone/>
            </a:pPr>
            <a:r>
              <a:rPr sz="2800" b="1" i="0" dirty="0">
                <a:solidFill>
                  <a:srgbClr val="790A24"/>
                </a:solidFill>
                <a:latin typeface="Calibri"/>
              </a:rPr>
              <a:t>Uncontrolled pre/post  </a:t>
            </a:r>
            <a:r>
              <a:rPr sz="2800" b="0" i="0" dirty="0">
                <a:solidFill>
                  <a:srgbClr val="1B1B1B"/>
                </a:solidFill>
                <a:latin typeface="Calibri"/>
              </a:rPr>
              <a:t>10 Ontario high schools, 2022–23; 4-week follow-up</a:t>
            </a:r>
          </a:p>
        </p:txBody>
      </p:sp>
      <p:sp>
        <p:nvSpPr>
          <p:cNvPr id="12" name="Rounded Rectangle 11">
            <a:extLst>
              <a:ext uri="{FF2B5EF4-FFF2-40B4-BE49-F238E27FC236}">
                <a16:creationId xmlns:a16="http://schemas.microsoft.com/office/drawing/2014/main" id="{CD4239B4-1BCA-D0EE-8E87-78B92A665B71}"/>
              </a:ext>
            </a:extLst>
          </p:cNvPr>
          <p:cNvSpPr/>
          <p:nvPr/>
        </p:nvSpPr>
        <p:spPr>
          <a:xfrm>
            <a:off x="822960" y="2087880"/>
            <a:ext cx="5029200" cy="2103120"/>
          </a:xfrm>
          <a:prstGeom prst="roundRect">
            <a:avLst>
              <a:gd name="adj" fmla="val 8000"/>
            </a:avLst>
          </a:prstGeom>
          <a:solidFill>
            <a:srgbClr val="F3ECE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t">
            <a:noAutofit/>
          </a:bodyPr>
          <a:lstStyle/>
          <a:p>
            <a:pPr marL="0" indent="0" algn="ctr">
              <a:spcAft>
                <a:spcPts val="0"/>
              </a:spcAft>
              <a:buNone/>
            </a:pPr>
            <a:r>
              <a:rPr sz="4800" b="1" i="0" dirty="0">
                <a:solidFill>
                  <a:srgbClr val="790A24"/>
                </a:solidFill>
                <a:latin typeface="Calibri"/>
              </a:rPr>
              <a:t>5.5 → 7.5</a:t>
            </a:r>
          </a:p>
          <a:p>
            <a:pPr marL="0" indent="0" algn="ctr">
              <a:spcAft>
                <a:spcPts val="0"/>
              </a:spcAft>
              <a:buNone/>
            </a:pPr>
            <a:r>
              <a:rPr sz="2800" b="0" i="0" dirty="0">
                <a:solidFill>
                  <a:srgbClr val="1B1B1B"/>
                </a:solidFill>
                <a:latin typeface="Calibri"/>
              </a:rPr>
              <a:t>average knowledge score</a:t>
            </a:r>
          </a:p>
        </p:txBody>
      </p:sp>
      <p:sp>
        <p:nvSpPr>
          <p:cNvPr id="13" name="TextBox 12">
            <a:extLst>
              <a:ext uri="{FF2B5EF4-FFF2-40B4-BE49-F238E27FC236}">
                <a16:creationId xmlns:a16="http://schemas.microsoft.com/office/drawing/2014/main" id="{965C61A6-C35A-AE7A-1F53-9264D41F7AE0}"/>
              </a:ext>
            </a:extLst>
          </p:cNvPr>
          <p:cNvSpPr txBox="1"/>
          <p:nvPr/>
        </p:nvSpPr>
        <p:spPr>
          <a:xfrm>
            <a:off x="6096000" y="2087880"/>
            <a:ext cx="5242560" cy="2103120"/>
          </a:xfrm>
          <a:prstGeom prst="rect">
            <a:avLst/>
          </a:prstGeom>
          <a:noFill/>
        </p:spPr>
        <p:txBody>
          <a:bodyPr wrap="square" lIns="0" tIns="0" rIns="0" bIns="0" anchor="ctr">
            <a:noAutofit/>
          </a:bodyPr>
          <a:lstStyle/>
          <a:p>
            <a:pPr marL="0" indent="0">
              <a:spcAft>
                <a:spcPts val="1200"/>
              </a:spcAft>
              <a:buNone/>
            </a:pPr>
            <a:r>
              <a:rPr sz="2800" b="0" i="0">
                <a:solidFill>
                  <a:srgbClr val="1B1B1B"/>
                </a:solidFill>
                <a:latin typeface="Calibri"/>
              </a:rPr>
              <a:t>Fewer students believed most peers vape</a:t>
            </a:r>
          </a:p>
          <a:p>
            <a:pPr marL="0" indent="0">
              <a:spcAft>
                <a:spcPts val="800"/>
              </a:spcAft>
              <a:buNone/>
            </a:pPr>
            <a:r>
              <a:rPr sz="2800" b="0" i="0">
                <a:solidFill>
                  <a:srgbClr val="595959"/>
                </a:solidFill>
                <a:latin typeface="Calibri"/>
              </a:rPr>
              <a:t>Changes similar for boys and girls</a:t>
            </a:r>
          </a:p>
        </p:txBody>
      </p:sp>
      <p:sp>
        <p:nvSpPr>
          <p:cNvPr id="14" name="Rounded Rectangle 13">
            <a:extLst>
              <a:ext uri="{FF2B5EF4-FFF2-40B4-BE49-F238E27FC236}">
                <a16:creationId xmlns:a16="http://schemas.microsoft.com/office/drawing/2014/main" id="{1A291030-274F-99F5-8F79-05A14C7349EA}"/>
              </a:ext>
            </a:extLst>
          </p:cNvPr>
          <p:cNvSpPr/>
          <p:nvPr/>
        </p:nvSpPr>
        <p:spPr>
          <a:xfrm>
            <a:off x="1280160" y="5166360"/>
            <a:ext cx="9966960" cy="548640"/>
          </a:xfrm>
          <a:prstGeom prst="roundRect">
            <a:avLst>
              <a:gd name="adj" fmla="val 8000"/>
            </a:avLst>
          </a:prstGeom>
          <a:solidFill>
            <a:srgbClr val="F3ECE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noAutofit/>
          </a:bodyPr>
          <a:lstStyle/>
          <a:p>
            <a:pPr marL="0" indent="0">
              <a:spcAft>
                <a:spcPts val="0"/>
              </a:spcAft>
              <a:buNone/>
            </a:pPr>
            <a:r>
              <a:rPr sz="2800" b="1" i="0">
                <a:solidFill>
                  <a:srgbClr val="790A24"/>
                </a:solidFill>
                <a:latin typeface="Calibri"/>
              </a:rPr>
              <a:t>Verdict: </a:t>
            </a:r>
            <a:r>
              <a:rPr sz="2800" b="0" i="0">
                <a:solidFill>
                  <a:srgbClr val="1B1B1B"/>
                </a:solidFill>
                <a:latin typeface="Calibri"/>
              </a:rPr>
              <a:t>no change in intentions to vape; no comparison group</a:t>
            </a:r>
          </a:p>
        </p:txBody>
      </p:sp>
    </p:spTree>
    <p:extLst>
      <p:ext uri="{BB962C8B-B14F-4D97-AF65-F5344CB8AC3E}">
        <p14:creationId xmlns:p14="http://schemas.microsoft.com/office/powerpoint/2010/main" val="3586664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CA2EE-B1AF-99C9-7D25-FDE8E14621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5F7C0-87B3-355C-BB1C-0958FBA68C2F}"/>
              </a:ext>
            </a:extLst>
          </p:cNvPr>
          <p:cNvSpPr>
            <a:spLocks noGrp="1"/>
          </p:cNvSpPr>
          <p:nvPr>
            <p:ph type="ctrTitle"/>
          </p:nvPr>
        </p:nvSpPr>
        <p:spPr>
          <a:xfrm>
            <a:off x="609600" y="304800"/>
            <a:ext cx="11074400" cy="609599"/>
          </a:xfrm>
        </p:spPr>
        <p:txBody>
          <a:bodyPr/>
          <a:lstStyle/>
          <a:p>
            <a:pPr algn="ctr"/>
            <a:r>
              <a:rPr lang="en-US" dirty="0"/>
              <a:t>Catch My Breath - Evidence</a:t>
            </a:r>
          </a:p>
        </p:txBody>
      </p:sp>
      <p:sp>
        <p:nvSpPr>
          <p:cNvPr id="3" name="Rectangle 1">
            <a:extLst>
              <a:ext uri="{FF2B5EF4-FFF2-40B4-BE49-F238E27FC236}">
                <a16:creationId xmlns:a16="http://schemas.microsoft.com/office/drawing/2014/main" id="{056F5034-34C6-0BDC-680E-6891AE36CB39}"/>
              </a:ext>
            </a:extLst>
          </p:cNvPr>
          <p:cNvSpPr>
            <a:spLocks noChangeArrowheads="1"/>
          </p:cNvSpPr>
          <p:nvPr/>
        </p:nvSpPr>
        <p:spPr bwMode="auto">
          <a:xfrm>
            <a:off x="152400" y="6519446"/>
            <a:ext cx="10058400" cy="338554"/>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altLang="en-US" sz="1600" dirty="0"/>
              <a:t>https://</a:t>
            </a:r>
            <a:r>
              <a:rPr lang="en-US" altLang="en-US" sz="1600" dirty="0" err="1"/>
              <a:t>trace.tennessee.edu</a:t>
            </a:r>
            <a:r>
              <a:rPr lang="en-US" altLang="en-US" sz="1600" dirty="0"/>
              <a:t>/entities/publication/158e3598-0b99-4103-a3fd-9785278531b0</a:t>
            </a:r>
            <a:endParaRPr kumimoji="0" lang="en-US" altLang="en-US" sz="1600" b="0" i="0" u="none" strike="noStrike" cap="none" normalizeH="0" baseline="0" dirty="0">
              <a:ln>
                <a:noFill/>
              </a:ln>
              <a:solidFill>
                <a:schemeClr val="tx1"/>
              </a:solidFill>
              <a:effectLst/>
            </a:endParaRPr>
          </a:p>
        </p:txBody>
      </p:sp>
      <p:pic>
        <p:nvPicPr>
          <p:cNvPr id="8" name="Picture 7">
            <a:extLst>
              <a:ext uri="{FF2B5EF4-FFF2-40B4-BE49-F238E27FC236}">
                <a16:creationId xmlns:a16="http://schemas.microsoft.com/office/drawing/2014/main" id="{0B1189D2-D0B8-DE11-CB4E-143F2A96687E}"/>
              </a:ext>
            </a:extLst>
          </p:cNvPr>
          <p:cNvPicPr>
            <a:picLocks noChangeAspect="1"/>
          </p:cNvPicPr>
          <p:nvPr/>
        </p:nvPicPr>
        <p:blipFill>
          <a:blip r:embed="rId3"/>
          <a:stretch>
            <a:fillRect/>
          </a:stretch>
        </p:blipFill>
        <p:spPr>
          <a:xfrm>
            <a:off x="10896600" y="4302"/>
            <a:ext cx="1394132" cy="1034908"/>
          </a:xfrm>
          <a:prstGeom prst="rect">
            <a:avLst/>
          </a:prstGeom>
        </p:spPr>
      </p:pic>
      <p:pic>
        <p:nvPicPr>
          <p:cNvPr id="9" name="Picture 8">
            <a:extLst>
              <a:ext uri="{FF2B5EF4-FFF2-40B4-BE49-F238E27FC236}">
                <a16:creationId xmlns:a16="http://schemas.microsoft.com/office/drawing/2014/main" id="{3FA2D4E6-542B-BB68-8446-80AAD81088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7800" y="5945250"/>
            <a:ext cx="3200400" cy="988949"/>
          </a:xfrm>
          <a:prstGeom prst="rect">
            <a:avLst/>
          </a:prstGeom>
        </p:spPr>
      </p:pic>
      <p:sp>
        <p:nvSpPr>
          <p:cNvPr id="11" name="Title 1">
            <a:extLst>
              <a:ext uri="{FF2B5EF4-FFF2-40B4-BE49-F238E27FC236}">
                <a16:creationId xmlns:a16="http://schemas.microsoft.com/office/drawing/2014/main" id="{6D513391-07CE-C0F2-D5B6-EBC17E48592B}"/>
              </a:ext>
            </a:extLst>
          </p:cNvPr>
          <p:cNvSpPr txBox="1">
            <a:spLocks/>
          </p:cNvSpPr>
          <p:nvPr/>
        </p:nvSpPr>
        <p:spPr>
          <a:xfrm>
            <a:off x="838200" y="4876800"/>
            <a:ext cx="10241280" cy="822960"/>
          </a:xfrm>
          <a:prstGeom prst="rect">
            <a:avLst/>
          </a:prstGeom>
        </p:spPr>
        <p:txBody>
          <a:bodyPr vert="horz" wrap="square" lIns="91440" tIns="45720" rIns="91440" bIns="45720" rtlCol="0" anchor="ctr">
            <a:noAutofit/>
          </a:bodyPr>
          <a:lstStyle>
            <a:lvl1pPr algn="l" defTabSz="457200" rtl="0" eaLnBrk="1" latinLnBrk="0" hangingPunct="1">
              <a:spcBef>
                <a:spcPct val="0"/>
              </a:spcBef>
              <a:buNone/>
              <a:defRPr sz="3200" kern="1200" baseline="0">
                <a:solidFill>
                  <a:schemeClr val="tx1"/>
                </a:solidFill>
                <a:latin typeface="Arial"/>
                <a:ea typeface="+mj-ea"/>
                <a:cs typeface="Arial"/>
              </a:defRPr>
            </a:lvl1pPr>
          </a:lstStyle>
          <a:p>
            <a:pPr algn="ctr"/>
            <a:r>
              <a:rPr lang="en-US" sz="3000" b="1" dirty="0">
                <a:solidFill>
                  <a:srgbClr val="A30C33"/>
                </a:solidFill>
                <a:latin typeface="Calibri"/>
              </a:rPr>
              <a:t>Tennessee: large drops reported, but small and unpublished</a:t>
            </a:r>
          </a:p>
        </p:txBody>
      </p:sp>
      <p:sp>
        <p:nvSpPr>
          <p:cNvPr id="12" name="Rectangle 1">
            <a:extLst>
              <a:ext uri="{FF2B5EF4-FFF2-40B4-BE49-F238E27FC236}">
                <a16:creationId xmlns:a16="http://schemas.microsoft.com/office/drawing/2014/main" id="{B07824C7-B10B-D55A-1E82-0066548B97DF}"/>
              </a:ext>
            </a:extLst>
          </p:cNvPr>
          <p:cNvSpPr>
            <a:spLocks noGrp="1" noChangeArrowheads="1"/>
          </p:cNvSpPr>
          <p:nvPr>
            <p:ph idx="13"/>
          </p:nvPr>
        </p:nvSpPr>
        <p:spPr bwMode="auto">
          <a:xfrm>
            <a:off x="548640" y="1097280"/>
            <a:ext cx="10347960"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spcAft>
                <a:spcPts val="0"/>
              </a:spcAft>
              <a:buNone/>
            </a:pPr>
            <a:r>
              <a:rPr sz="2800" b="1" i="0" dirty="0">
                <a:solidFill>
                  <a:srgbClr val="790A24"/>
                </a:solidFill>
                <a:latin typeface="Calibri"/>
              </a:rPr>
              <a:t>Uncontrolled pre/post (poster)  </a:t>
            </a:r>
            <a:r>
              <a:rPr sz="2800" b="0" i="0" dirty="0">
                <a:solidFill>
                  <a:srgbClr val="1B1B1B"/>
                </a:solidFill>
                <a:latin typeface="Calibri"/>
              </a:rPr>
              <a:t>one Middle Tennessee high school; 1-month follow-up</a:t>
            </a:r>
          </a:p>
        </p:txBody>
      </p:sp>
      <p:pic>
        <p:nvPicPr>
          <p:cNvPr id="13" name="Picture 12">
            <a:extLst>
              <a:ext uri="{FF2B5EF4-FFF2-40B4-BE49-F238E27FC236}">
                <a16:creationId xmlns:a16="http://schemas.microsoft.com/office/drawing/2014/main" id="{335822EB-06B1-0E9C-3E4F-776CA4798A05}"/>
              </a:ext>
            </a:extLst>
          </p:cNvPr>
          <p:cNvPicPr>
            <a:picLocks noChangeAspect="1"/>
          </p:cNvPicPr>
          <p:nvPr/>
        </p:nvPicPr>
        <p:blipFill>
          <a:blip r:embed="rId5"/>
          <a:stretch>
            <a:fillRect/>
          </a:stretch>
        </p:blipFill>
        <p:spPr>
          <a:xfrm>
            <a:off x="4572000" y="1524000"/>
            <a:ext cx="7315200" cy="3429000"/>
          </a:xfrm>
          <a:prstGeom prst="rect">
            <a:avLst/>
          </a:prstGeom>
        </p:spPr>
      </p:pic>
      <p:sp>
        <p:nvSpPr>
          <p:cNvPr id="14" name="TextBox 13">
            <a:extLst>
              <a:ext uri="{FF2B5EF4-FFF2-40B4-BE49-F238E27FC236}">
                <a16:creationId xmlns:a16="http://schemas.microsoft.com/office/drawing/2014/main" id="{365CFEDE-6209-EB5C-E6DB-B1B074E944D8}"/>
              </a:ext>
            </a:extLst>
          </p:cNvPr>
          <p:cNvSpPr txBox="1"/>
          <p:nvPr/>
        </p:nvSpPr>
        <p:spPr>
          <a:xfrm>
            <a:off x="548640" y="1905000"/>
            <a:ext cx="3840480" cy="3017520"/>
          </a:xfrm>
          <a:prstGeom prst="rect">
            <a:avLst/>
          </a:prstGeom>
          <a:solidFill>
            <a:schemeClr val="bg1"/>
          </a:solidFill>
        </p:spPr>
        <p:txBody>
          <a:bodyPr wrap="square" rtlCol="0">
            <a:noAutofit/>
          </a:bodyPr>
          <a:lstStyle/>
          <a:p>
            <a:pPr marL="0" indent="0" algn="ctr">
              <a:spcAft>
                <a:spcPts val="0"/>
              </a:spcAft>
              <a:buNone/>
            </a:pPr>
            <a:r>
              <a:rPr sz="2400" b="0" i="0" dirty="0">
                <a:solidFill>
                  <a:srgbClr val="595959"/>
                </a:solidFill>
                <a:latin typeface="Calibri"/>
              </a:rPr>
              <a:t>Past 30-day use</a:t>
            </a:r>
          </a:p>
          <a:p>
            <a:pPr marL="0" indent="0" algn="ctr">
              <a:spcAft>
                <a:spcPts val="1200"/>
              </a:spcAft>
              <a:buNone/>
            </a:pPr>
            <a:r>
              <a:rPr sz="4000" b="1" i="0" dirty="0">
                <a:solidFill>
                  <a:srgbClr val="790A24"/>
                </a:solidFill>
                <a:latin typeface="Calibri"/>
              </a:rPr>
              <a:t>↓ 33.7%</a:t>
            </a:r>
          </a:p>
          <a:p>
            <a:pPr marL="0" indent="0" algn="ctr">
              <a:spcAft>
                <a:spcPts val="0"/>
              </a:spcAft>
              <a:buNone/>
            </a:pPr>
            <a:r>
              <a:rPr sz="2400" b="0" i="0" dirty="0">
                <a:solidFill>
                  <a:srgbClr val="595959"/>
                </a:solidFill>
                <a:latin typeface="Calibri"/>
              </a:rPr>
              <a:t>Rated vaping mostly/very harmful</a:t>
            </a:r>
          </a:p>
          <a:p>
            <a:pPr marL="0" indent="0" algn="ctr">
              <a:spcAft>
                <a:spcPts val="800"/>
              </a:spcAft>
              <a:buNone/>
            </a:pPr>
            <a:r>
              <a:rPr sz="4000" b="1" i="0" dirty="0">
                <a:solidFill>
                  <a:srgbClr val="790A24"/>
                </a:solidFill>
                <a:latin typeface="Calibri"/>
              </a:rPr>
              <a:t>↑ 29.3%</a:t>
            </a:r>
          </a:p>
        </p:txBody>
      </p:sp>
      <p:sp>
        <p:nvSpPr>
          <p:cNvPr id="15" name="Rounded Rectangle 14">
            <a:extLst>
              <a:ext uri="{FF2B5EF4-FFF2-40B4-BE49-F238E27FC236}">
                <a16:creationId xmlns:a16="http://schemas.microsoft.com/office/drawing/2014/main" id="{489CC3EF-6B7E-A68B-2B19-98EEE5991148}"/>
              </a:ext>
            </a:extLst>
          </p:cNvPr>
          <p:cNvSpPr/>
          <p:nvPr/>
        </p:nvSpPr>
        <p:spPr>
          <a:xfrm>
            <a:off x="1371600" y="5486400"/>
            <a:ext cx="10058400" cy="548640"/>
          </a:xfrm>
          <a:prstGeom prst="roundRect">
            <a:avLst>
              <a:gd name="adj" fmla="val 8000"/>
            </a:avLst>
          </a:prstGeom>
          <a:solidFill>
            <a:srgbClr val="F3ECE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noAutofit/>
          </a:bodyPr>
          <a:lstStyle/>
          <a:p>
            <a:pPr marL="0" indent="0">
              <a:spcAft>
                <a:spcPts val="0"/>
              </a:spcAft>
              <a:buNone/>
            </a:pPr>
            <a:r>
              <a:rPr sz="2800" b="1" i="0" dirty="0">
                <a:solidFill>
                  <a:srgbClr val="790A24"/>
                </a:solidFill>
                <a:latin typeface="Calibri"/>
              </a:rPr>
              <a:t>Verdict: </a:t>
            </a:r>
            <a:r>
              <a:rPr sz="2800" b="0" i="0" dirty="0">
                <a:solidFill>
                  <a:srgbClr val="1B1B1B"/>
                </a:solidFill>
                <a:latin typeface="Calibri"/>
              </a:rPr>
              <a:t>small sample, not peer reviewed, 1-month outcomes only</a:t>
            </a:r>
          </a:p>
        </p:txBody>
      </p:sp>
    </p:spTree>
    <p:extLst>
      <p:ext uri="{BB962C8B-B14F-4D97-AF65-F5344CB8AC3E}">
        <p14:creationId xmlns:p14="http://schemas.microsoft.com/office/powerpoint/2010/main" val="4032677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07C74-5402-58ED-EE30-2C584B4D8C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08DD0D-CB8D-1ED3-CCC6-740929223749}"/>
              </a:ext>
            </a:extLst>
          </p:cNvPr>
          <p:cNvSpPr>
            <a:spLocks noGrp="1"/>
          </p:cNvSpPr>
          <p:nvPr>
            <p:ph type="ctrTitle"/>
          </p:nvPr>
        </p:nvSpPr>
        <p:spPr>
          <a:xfrm>
            <a:off x="585511" y="384117"/>
            <a:ext cx="11074400" cy="609599"/>
          </a:xfrm>
        </p:spPr>
        <p:txBody>
          <a:bodyPr/>
          <a:lstStyle/>
          <a:p>
            <a:pPr algn="ctr"/>
            <a:r>
              <a:rPr lang="en-US" dirty="0"/>
              <a:t>Catch My Breath - Evidence</a:t>
            </a:r>
          </a:p>
        </p:txBody>
      </p:sp>
      <p:sp>
        <p:nvSpPr>
          <p:cNvPr id="3" name="Rectangle 1">
            <a:extLst>
              <a:ext uri="{FF2B5EF4-FFF2-40B4-BE49-F238E27FC236}">
                <a16:creationId xmlns:a16="http://schemas.microsoft.com/office/drawing/2014/main" id="{24DB94B0-DEAC-235B-F24D-29BFDF10A722}"/>
              </a:ext>
            </a:extLst>
          </p:cNvPr>
          <p:cNvSpPr>
            <a:spLocks noChangeArrowheads="1"/>
          </p:cNvSpPr>
          <p:nvPr/>
        </p:nvSpPr>
        <p:spPr bwMode="auto">
          <a:xfrm>
            <a:off x="152400" y="6172200"/>
            <a:ext cx="10058400" cy="338554"/>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altLang="en-US" sz="1600" dirty="0">
                <a:hlinkClick r:id="rId3"/>
              </a:rPr>
              <a:t>https://catch.org/catch-my-breath-adds-three-peer-reviewed-publications-and-more-to-evidence-base/</a:t>
            </a:r>
            <a:endParaRPr kumimoji="0" lang="en-US" altLang="en-US" sz="1600" b="0" i="0" u="none" strike="noStrike" cap="none" normalizeH="0" baseline="0" dirty="0">
              <a:ln>
                <a:noFill/>
              </a:ln>
              <a:solidFill>
                <a:schemeClr val="tx1"/>
              </a:solidFill>
              <a:effectLst/>
            </a:endParaRPr>
          </a:p>
        </p:txBody>
      </p:sp>
      <p:pic>
        <p:nvPicPr>
          <p:cNvPr id="8" name="Picture 7">
            <a:extLst>
              <a:ext uri="{FF2B5EF4-FFF2-40B4-BE49-F238E27FC236}">
                <a16:creationId xmlns:a16="http://schemas.microsoft.com/office/drawing/2014/main" id="{7CC47D1C-EF41-121C-FD18-DA400AAF1F0F}"/>
              </a:ext>
            </a:extLst>
          </p:cNvPr>
          <p:cNvPicPr>
            <a:picLocks noChangeAspect="1"/>
          </p:cNvPicPr>
          <p:nvPr/>
        </p:nvPicPr>
        <p:blipFill>
          <a:blip r:embed="rId4"/>
          <a:stretch>
            <a:fillRect/>
          </a:stretch>
        </p:blipFill>
        <p:spPr>
          <a:xfrm>
            <a:off x="10896600" y="4302"/>
            <a:ext cx="1394132" cy="1034908"/>
          </a:xfrm>
          <a:prstGeom prst="rect">
            <a:avLst/>
          </a:prstGeom>
        </p:spPr>
      </p:pic>
      <p:pic>
        <p:nvPicPr>
          <p:cNvPr id="5" name="Picture 4">
            <a:extLst>
              <a:ext uri="{FF2B5EF4-FFF2-40B4-BE49-F238E27FC236}">
                <a16:creationId xmlns:a16="http://schemas.microsoft.com/office/drawing/2014/main" id="{81AB9991-B4A0-F96D-F08C-45594FAC38DE}"/>
              </a:ext>
            </a:extLst>
          </p:cNvPr>
          <p:cNvPicPr>
            <a:picLocks noChangeAspect="1"/>
          </p:cNvPicPr>
          <p:nvPr/>
        </p:nvPicPr>
        <p:blipFill>
          <a:blip r:embed="rId5"/>
          <a:stretch>
            <a:fillRect/>
          </a:stretch>
        </p:blipFill>
        <p:spPr>
          <a:xfrm>
            <a:off x="5849318" y="2190758"/>
            <a:ext cx="6342681" cy="2704377"/>
          </a:xfrm>
          <a:prstGeom prst="rect">
            <a:avLst/>
          </a:prstGeom>
        </p:spPr>
      </p:pic>
      <p:sp>
        <p:nvSpPr>
          <p:cNvPr id="11" name="TextBox 10">
            <a:extLst>
              <a:ext uri="{FF2B5EF4-FFF2-40B4-BE49-F238E27FC236}">
                <a16:creationId xmlns:a16="http://schemas.microsoft.com/office/drawing/2014/main" id="{9E9A7851-D425-1942-BE7E-83063CF8A02E}"/>
              </a:ext>
            </a:extLst>
          </p:cNvPr>
          <p:cNvSpPr txBox="1"/>
          <p:nvPr/>
        </p:nvSpPr>
        <p:spPr>
          <a:xfrm>
            <a:off x="1828800" y="6488668"/>
            <a:ext cx="7225761" cy="369332"/>
          </a:xfrm>
          <a:prstGeom prst="rect">
            <a:avLst/>
          </a:prstGeom>
          <a:noFill/>
        </p:spPr>
        <p:txBody>
          <a:bodyPr wrap="none" rtlCol="0">
            <a:spAutoFit/>
          </a:bodyPr>
          <a:lstStyle/>
          <a:p>
            <a:r>
              <a:rPr lang="en-US" dirty="0">
                <a:hlinkClick r:id="rId6"/>
              </a:rPr>
              <a:t>https://clinicaltrials.gov/study/NCT04843501?tab=results#results-overview</a:t>
            </a:r>
            <a:r>
              <a:rPr lang="en-US" dirty="0"/>
              <a:t> </a:t>
            </a:r>
          </a:p>
        </p:txBody>
      </p:sp>
      <p:sp>
        <p:nvSpPr>
          <p:cNvPr id="12" name="TextBox 11">
            <a:extLst>
              <a:ext uri="{FF2B5EF4-FFF2-40B4-BE49-F238E27FC236}">
                <a16:creationId xmlns:a16="http://schemas.microsoft.com/office/drawing/2014/main" id="{80103B9E-47F8-D062-A4F6-2D9745144CC4}"/>
              </a:ext>
            </a:extLst>
          </p:cNvPr>
          <p:cNvSpPr txBox="1"/>
          <p:nvPr/>
        </p:nvSpPr>
        <p:spPr>
          <a:xfrm>
            <a:off x="8382000" y="1828800"/>
            <a:ext cx="992259" cy="461665"/>
          </a:xfrm>
          <a:prstGeom prst="rect">
            <a:avLst/>
          </a:prstGeom>
          <a:noFill/>
        </p:spPr>
        <p:txBody>
          <a:bodyPr wrap="none" rtlCol="0">
            <a:spAutoFit/>
          </a:bodyPr>
          <a:lstStyle/>
          <a:p>
            <a:r>
              <a:rPr lang="en-US" sz="2400" dirty="0" err="1">
                <a:solidFill>
                  <a:srgbClr val="790A24"/>
                </a:solidFill>
              </a:rPr>
              <a:t>CT.gov</a:t>
            </a:r>
            <a:endParaRPr lang="en-US" sz="2400" dirty="0">
              <a:solidFill>
                <a:srgbClr val="790A24"/>
              </a:solidFill>
            </a:endParaRPr>
          </a:p>
        </p:txBody>
      </p:sp>
      <p:pic>
        <p:nvPicPr>
          <p:cNvPr id="13" name="Picture 12">
            <a:extLst>
              <a:ext uri="{FF2B5EF4-FFF2-40B4-BE49-F238E27FC236}">
                <a16:creationId xmlns:a16="http://schemas.microsoft.com/office/drawing/2014/main" id="{FE5C06E9-E0B1-2DF4-DE33-3B87566BC9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67800" y="5945250"/>
            <a:ext cx="3200400" cy="988949"/>
          </a:xfrm>
          <a:prstGeom prst="rect">
            <a:avLst/>
          </a:prstGeom>
        </p:spPr>
      </p:pic>
      <p:sp>
        <p:nvSpPr>
          <p:cNvPr id="14" name="TextBox 13">
            <a:extLst>
              <a:ext uri="{FF2B5EF4-FFF2-40B4-BE49-F238E27FC236}">
                <a16:creationId xmlns:a16="http://schemas.microsoft.com/office/drawing/2014/main" id="{77B4DF3E-1BB7-E1D6-A9B8-4C3460D99CBB}"/>
              </a:ext>
            </a:extLst>
          </p:cNvPr>
          <p:cNvSpPr txBox="1"/>
          <p:nvPr/>
        </p:nvSpPr>
        <p:spPr>
          <a:xfrm>
            <a:off x="6400800" y="3276600"/>
            <a:ext cx="1850507" cy="338554"/>
          </a:xfrm>
          <a:prstGeom prst="rect">
            <a:avLst/>
          </a:prstGeom>
          <a:noFill/>
        </p:spPr>
        <p:txBody>
          <a:bodyPr wrap="none" rtlCol="0">
            <a:spAutoFit/>
          </a:bodyPr>
          <a:lstStyle/>
          <a:p>
            <a:r>
              <a:rPr lang="en-US" sz="1600" dirty="0"/>
              <a:t>3.7% Net Difference</a:t>
            </a:r>
          </a:p>
        </p:txBody>
      </p:sp>
      <p:sp>
        <p:nvSpPr>
          <p:cNvPr id="20" name="Title 1">
            <a:extLst>
              <a:ext uri="{FF2B5EF4-FFF2-40B4-BE49-F238E27FC236}">
                <a16:creationId xmlns:a16="http://schemas.microsoft.com/office/drawing/2014/main" id="{C014DF08-D1BB-168A-A71A-007991D9C604}"/>
              </a:ext>
            </a:extLst>
          </p:cNvPr>
          <p:cNvSpPr txBox="1">
            <a:spLocks/>
          </p:cNvSpPr>
          <p:nvPr/>
        </p:nvSpPr>
        <p:spPr>
          <a:xfrm>
            <a:off x="1001866" y="4785360"/>
            <a:ext cx="10567219" cy="822960"/>
          </a:xfrm>
          <a:prstGeom prst="rect">
            <a:avLst/>
          </a:prstGeom>
        </p:spPr>
        <p:txBody>
          <a:bodyPr vert="horz" wrap="square" lIns="91440" tIns="45720" rIns="91440" bIns="45720" rtlCol="0" anchor="ctr">
            <a:noAutofit/>
          </a:bodyPr>
          <a:lstStyle>
            <a:lvl1pPr algn="l" defTabSz="457200" rtl="0" eaLnBrk="1" latinLnBrk="0" hangingPunct="1">
              <a:spcBef>
                <a:spcPct val="0"/>
              </a:spcBef>
              <a:buNone/>
              <a:defRPr sz="3200" kern="1200" baseline="0">
                <a:solidFill>
                  <a:schemeClr val="tx1"/>
                </a:solidFill>
                <a:latin typeface="Arial"/>
                <a:ea typeface="+mj-ea"/>
                <a:cs typeface="Arial"/>
              </a:defRPr>
            </a:lvl1pPr>
          </a:lstStyle>
          <a:p>
            <a:pPr algn="ctr"/>
            <a:r>
              <a:rPr lang="en-US" sz="2800" b="1" dirty="0">
                <a:solidFill>
                  <a:srgbClr val="A30C33"/>
                </a:solidFill>
                <a:latin typeface="Calibri"/>
              </a:rPr>
              <a:t>RCT: smaller rise in lifetime vaping; no effect on current use</a:t>
            </a:r>
          </a:p>
        </p:txBody>
      </p:sp>
      <p:sp>
        <p:nvSpPr>
          <p:cNvPr id="21" name="Rectangle 1">
            <a:extLst>
              <a:ext uri="{FF2B5EF4-FFF2-40B4-BE49-F238E27FC236}">
                <a16:creationId xmlns:a16="http://schemas.microsoft.com/office/drawing/2014/main" id="{02805818-2B12-A46F-858F-32595F3A0566}"/>
              </a:ext>
            </a:extLst>
          </p:cNvPr>
          <p:cNvSpPr>
            <a:spLocks noGrp="1" noChangeArrowheads="1"/>
          </p:cNvSpPr>
          <p:nvPr>
            <p:ph idx="13"/>
          </p:nvPr>
        </p:nvSpPr>
        <p:spPr bwMode="auto">
          <a:xfrm>
            <a:off x="634180" y="1143000"/>
            <a:ext cx="10567219"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spcAft>
                <a:spcPts val="0"/>
              </a:spcAft>
              <a:buNone/>
            </a:pPr>
            <a:r>
              <a:rPr sz="2800" b="1" i="0">
                <a:solidFill>
                  <a:srgbClr val="790A24"/>
                </a:solidFill>
                <a:latin typeface="Calibri"/>
              </a:rPr>
              <a:t>RCT (poster, ClinicalTrials.gov)  </a:t>
            </a:r>
            <a:r>
              <a:rPr sz="2800" b="0" i="0">
                <a:solidFill>
                  <a:srgbClr val="1B1B1B"/>
                </a:solidFill>
                <a:latin typeface="Calibri"/>
              </a:rPr>
              <a:t>2,054 students, 22 Texas middle schools; 6th → 8th grade</a:t>
            </a:r>
          </a:p>
        </p:txBody>
      </p:sp>
      <p:sp>
        <p:nvSpPr>
          <p:cNvPr id="22" name="TextBox 21">
            <a:extLst>
              <a:ext uri="{FF2B5EF4-FFF2-40B4-BE49-F238E27FC236}">
                <a16:creationId xmlns:a16="http://schemas.microsoft.com/office/drawing/2014/main" id="{407C38CB-F47C-04E4-9080-15C2DFACC053}"/>
              </a:ext>
            </a:extLst>
          </p:cNvPr>
          <p:cNvSpPr txBox="1"/>
          <p:nvPr/>
        </p:nvSpPr>
        <p:spPr>
          <a:xfrm>
            <a:off x="548640" y="2164080"/>
            <a:ext cx="5120640" cy="2621280"/>
          </a:xfrm>
          <a:prstGeom prst="rect">
            <a:avLst/>
          </a:prstGeom>
          <a:solidFill>
            <a:schemeClr val="bg1"/>
          </a:solidFill>
        </p:spPr>
        <p:txBody>
          <a:bodyPr wrap="square" rtlCol="0">
            <a:noAutofit/>
          </a:bodyPr>
          <a:lstStyle/>
          <a:p>
            <a:pPr marL="0" indent="0">
              <a:spcAft>
                <a:spcPts val="800"/>
              </a:spcAft>
              <a:buNone/>
            </a:pPr>
            <a:r>
              <a:rPr sz="2800" b="0" i="0" dirty="0">
                <a:solidFill>
                  <a:srgbClr val="595959"/>
                </a:solidFill>
                <a:latin typeface="Calibri"/>
              </a:rPr>
              <a:t>Lifetime vaping, 6th → 8th grade</a:t>
            </a:r>
          </a:p>
          <a:p>
            <a:pPr marL="0" indent="0">
              <a:spcAft>
                <a:spcPts val="400"/>
              </a:spcAft>
              <a:buNone/>
            </a:pPr>
            <a:r>
              <a:rPr sz="2800" b="1" i="0" dirty="0">
                <a:solidFill>
                  <a:srgbClr val="1B1B1B"/>
                </a:solidFill>
                <a:latin typeface="Calibri"/>
              </a:rPr>
              <a:t>C</a:t>
            </a:r>
            <a:r>
              <a:rPr lang="en-US" sz="2800" b="1" i="0" dirty="0">
                <a:solidFill>
                  <a:srgbClr val="1B1B1B"/>
                </a:solidFill>
                <a:latin typeface="Calibri"/>
              </a:rPr>
              <a:t>MB	  </a:t>
            </a:r>
            <a:r>
              <a:rPr sz="2800" b="1" i="0" dirty="0">
                <a:solidFill>
                  <a:srgbClr val="1B1B1B"/>
                </a:solidFill>
                <a:latin typeface="Calibri"/>
              </a:rPr>
              <a:t>  </a:t>
            </a:r>
            <a:r>
              <a:rPr sz="2800" b="0" i="0" dirty="0">
                <a:solidFill>
                  <a:srgbClr val="1B1B1B"/>
                </a:solidFill>
                <a:latin typeface="Calibri"/>
              </a:rPr>
              <a:t>2.8% → 14.1%</a:t>
            </a:r>
          </a:p>
          <a:p>
            <a:pPr marL="0" indent="0">
              <a:spcAft>
                <a:spcPts val="1200"/>
              </a:spcAft>
              <a:buNone/>
            </a:pPr>
            <a:r>
              <a:rPr sz="2800" b="1" i="0" dirty="0">
                <a:solidFill>
                  <a:srgbClr val="1B1B1B"/>
                </a:solidFill>
                <a:latin typeface="Calibri"/>
              </a:rPr>
              <a:t>Control  </a:t>
            </a:r>
            <a:r>
              <a:rPr sz="2800" b="0" i="0" dirty="0">
                <a:solidFill>
                  <a:srgbClr val="1B1B1B"/>
                </a:solidFill>
                <a:latin typeface="Calibri"/>
              </a:rPr>
              <a:t>2.4% → 17.8%</a:t>
            </a:r>
          </a:p>
          <a:p>
            <a:pPr marL="0" indent="0">
              <a:spcAft>
                <a:spcPts val="800"/>
              </a:spcAft>
              <a:buNone/>
            </a:pPr>
            <a:r>
              <a:rPr sz="2800" b="1" i="0" dirty="0">
                <a:solidFill>
                  <a:srgbClr val="790A24"/>
                </a:solidFill>
                <a:latin typeface="Calibri"/>
              </a:rPr>
              <a:t>4.1-point net difference favoring </a:t>
            </a:r>
            <a:r>
              <a:rPr lang="en-US" sz="2800" b="1" i="0" dirty="0">
                <a:solidFill>
                  <a:srgbClr val="790A24"/>
                </a:solidFill>
                <a:latin typeface="Calibri"/>
              </a:rPr>
              <a:t>CMB</a:t>
            </a:r>
            <a:endParaRPr sz="2800" b="1" i="0" dirty="0">
              <a:solidFill>
                <a:srgbClr val="790A24"/>
              </a:solidFill>
              <a:latin typeface="Calibri"/>
            </a:endParaRPr>
          </a:p>
        </p:txBody>
      </p:sp>
      <p:sp>
        <p:nvSpPr>
          <p:cNvPr id="23" name="Rounded Rectangle 22">
            <a:extLst>
              <a:ext uri="{FF2B5EF4-FFF2-40B4-BE49-F238E27FC236}">
                <a16:creationId xmlns:a16="http://schemas.microsoft.com/office/drawing/2014/main" id="{AC8A0DA8-F222-4BD3-FD87-DB93DF1D19C2}"/>
              </a:ext>
            </a:extLst>
          </p:cNvPr>
          <p:cNvSpPr/>
          <p:nvPr/>
        </p:nvSpPr>
        <p:spPr>
          <a:xfrm>
            <a:off x="1371600" y="5471160"/>
            <a:ext cx="9525000" cy="548640"/>
          </a:xfrm>
          <a:prstGeom prst="roundRect">
            <a:avLst>
              <a:gd name="adj" fmla="val 8000"/>
            </a:avLst>
          </a:prstGeom>
          <a:solidFill>
            <a:srgbClr val="F3ECE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noAutofit/>
          </a:bodyPr>
          <a:lstStyle/>
          <a:p>
            <a:pPr marL="0" indent="0">
              <a:spcAft>
                <a:spcPts val="0"/>
              </a:spcAft>
              <a:buNone/>
            </a:pPr>
            <a:r>
              <a:rPr sz="2400" b="1" i="0" dirty="0">
                <a:solidFill>
                  <a:srgbClr val="790A24"/>
                </a:solidFill>
                <a:latin typeface="Calibri"/>
              </a:rPr>
              <a:t>Verdict: </a:t>
            </a:r>
            <a:r>
              <a:rPr sz="2400" b="0" i="0" dirty="0">
                <a:solidFill>
                  <a:srgbClr val="1B1B1B"/>
                </a:solidFill>
                <a:latin typeface="Calibri"/>
              </a:rPr>
              <a:t>no effect on past-30-day vaping or on </a:t>
            </a:r>
            <a:r>
              <a:rPr lang="en-US" sz="2400" dirty="0">
                <a:solidFill>
                  <a:srgbClr val="1B1B1B"/>
                </a:solidFill>
                <a:latin typeface="Calibri"/>
              </a:rPr>
              <a:t>ever or P30D </a:t>
            </a:r>
            <a:r>
              <a:rPr sz="2400" b="0" i="0" dirty="0">
                <a:solidFill>
                  <a:srgbClr val="1B1B1B"/>
                </a:solidFill>
                <a:latin typeface="Calibri"/>
              </a:rPr>
              <a:t>smoking</a:t>
            </a:r>
          </a:p>
        </p:txBody>
      </p:sp>
    </p:spTree>
    <p:extLst>
      <p:ext uri="{BB962C8B-B14F-4D97-AF65-F5344CB8AC3E}">
        <p14:creationId xmlns:p14="http://schemas.microsoft.com/office/powerpoint/2010/main" val="1879851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4F597-3B0B-ED33-AE0F-D7F2A66BC0D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BBFEE4B-E96B-F30A-4921-0752C0A06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800" y="5869051"/>
            <a:ext cx="3200400" cy="988949"/>
          </a:xfrm>
          <a:prstGeom prst="rect">
            <a:avLst/>
          </a:prstGeom>
        </p:spPr>
      </p:pic>
      <p:sp>
        <p:nvSpPr>
          <p:cNvPr id="14" name="Title 2">
            <a:extLst>
              <a:ext uri="{FF2B5EF4-FFF2-40B4-BE49-F238E27FC236}">
                <a16:creationId xmlns:a16="http://schemas.microsoft.com/office/drawing/2014/main" id="{E4ADEC72-67B7-4482-26CA-97FB4F18887E}"/>
              </a:ext>
            </a:extLst>
          </p:cNvPr>
          <p:cNvSpPr>
            <a:spLocks noGrp="1"/>
          </p:cNvSpPr>
          <p:nvPr>
            <p:ph type="ctrTitle"/>
          </p:nvPr>
        </p:nvSpPr>
        <p:spPr>
          <a:xfrm>
            <a:off x="457200" y="182880"/>
            <a:ext cx="11247120" cy="1005840"/>
          </a:xfrm>
        </p:spPr>
        <p:txBody>
          <a:bodyPr wrap="square" anchor="ctr">
            <a:noAutofit/>
          </a:bodyPr>
          <a:lstStyle/>
          <a:p>
            <a:pPr marL="0" indent="0" algn="ctr">
              <a:spcAft>
                <a:spcPts val="0"/>
              </a:spcAft>
              <a:buNone/>
            </a:pPr>
            <a:r>
              <a:rPr sz="2800" b="1" i="0" dirty="0">
                <a:solidFill>
                  <a:srgbClr val="A30C33"/>
                </a:solidFill>
                <a:latin typeface="Calibri"/>
              </a:rPr>
              <a:t>CATCH My Breath may delay </a:t>
            </a:r>
            <a:r>
              <a:rPr lang="en-US" sz="2800" b="1" i="0" dirty="0">
                <a:solidFill>
                  <a:srgbClr val="A30C33"/>
                </a:solidFill>
                <a:latin typeface="Calibri"/>
              </a:rPr>
              <a:t>nicotine </a:t>
            </a:r>
            <a:r>
              <a:rPr sz="2800" b="1" i="0" dirty="0">
                <a:solidFill>
                  <a:srgbClr val="A30C33"/>
                </a:solidFill>
                <a:latin typeface="Calibri"/>
              </a:rPr>
              <a:t>vaping onset; no controlled evidence it cuts current use</a:t>
            </a:r>
          </a:p>
        </p:txBody>
      </p:sp>
      <p:graphicFrame>
        <p:nvGraphicFramePr>
          <p:cNvPr id="15" name="Table 14">
            <a:extLst>
              <a:ext uri="{FF2B5EF4-FFF2-40B4-BE49-F238E27FC236}">
                <a16:creationId xmlns:a16="http://schemas.microsoft.com/office/drawing/2014/main" id="{E489F352-5525-3B48-E995-967E3137EBCF}"/>
              </a:ext>
            </a:extLst>
          </p:cNvPr>
          <p:cNvGraphicFramePr>
            <a:graphicFrameLocks noGrp="1"/>
          </p:cNvGraphicFramePr>
          <p:nvPr>
            <p:extLst>
              <p:ext uri="{D42A27DB-BD31-4B8C-83A1-F6EECF244321}">
                <p14:modId xmlns:p14="http://schemas.microsoft.com/office/powerpoint/2010/main" val="3773307941"/>
              </p:ext>
            </p:extLst>
          </p:nvPr>
        </p:nvGraphicFramePr>
        <p:xfrm>
          <a:off x="609600" y="1325880"/>
          <a:ext cx="11003279" cy="3566160"/>
        </p:xfrm>
        <a:graphic>
          <a:graphicData uri="http://schemas.openxmlformats.org/drawingml/2006/table">
            <a:tbl>
              <a:tblPr firstRow="1" bandRow="1">
                <a:tableStyleId>{5C22544A-7EE6-4342-B048-85BDC9FD1C3A}</a:tableStyleId>
              </a:tblPr>
              <a:tblGrid>
                <a:gridCol w="3018599">
                  <a:extLst>
                    <a:ext uri="{9D8B030D-6E8A-4147-A177-3AD203B41FA5}">
                      <a16:colId xmlns:a16="http://schemas.microsoft.com/office/drawing/2014/main" val="20000"/>
                    </a:ext>
                  </a:extLst>
                </a:gridCol>
                <a:gridCol w="2726476">
                  <a:extLst>
                    <a:ext uri="{9D8B030D-6E8A-4147-A177-3AD203B41FA5}">
                      <a16:colId xmlns:a16="http://schemas.microsoft.com/office/drawing/2014/main" val="20001"/>
                    </a:ext>
                  </a:extLst>
                </a:gridCol>
                <a:gridCol w="2629102">
                  <a:extLst>
                    <a:ext uri="{9D8B030D-6E8A-4147-A177-3AD203B41FA5}">
                      <a16:colId xmlns:a16="http://schemas.microsoft.com/office/drawing/2014/main" val="20002"/>
                    </a:ext>
                  </a:extLst>
                </a:gridCol>
                <a:gridCol w="2629102">
                  <a:extLst>
                    <a:ext uri="{9D8B030D-6E8A-4147-A177-3AD203B41FA5}">
                      <a16:colId xmlns:a16="http://schemas.microsoft.com/office/drawing/2014/main" val="20003"/>
                    </a:ext>
                  </a:extLst>
                </a:gridCol>
              </a:tblGrid>
              <a:tr h="594360">
                <a:tc>
                  <a:txBody>
                    <a:bodyPr/>
                    <a:lstStyle/>
                    <a:p>
                      <a:r>
                        <a:rPr sz="1800" b="1">
                          <a:solidFill>
                            <a:srgbClr val="FFFFFF"/>
                          </a:solidFill>
                          <a:latin typeface="Calibri"/>
                        </a:rPr>
                        <a:t>Study</a:t>
                      </a:r>
                    </a:p>
                  </a:txBody>
                  <a:tcPr anchor="ctr">
                    <a:solidFill>
                      <a:srgbClr val="002060"/>
                    </a:solidFill>
                  </a:tcPr>
                </a:tc>
                <a:tc>
                  <a:txBody>
                    <a:bodyPr/>
                    <a:lstStyle/>
                    <a:p>
                      <a:r>
                        <a:rPr sz="1800" b="1">
                          <a:solidFill>
                            <a:srgbClr val="FFFFFF"/>
                          </a:solidFill>
                          <a:latin typeface="Calibri"/>
                        </a:rPr>
                        <a:t>Design</a:t>
                      </a:r>
                    </a:p>
                  </a:txBody>
                  <a:tcPr anchor="ctr">
                    <a:solidFill>
                      <a:srgbClr val="002060"/>
                    </a:solidFill>
                  </a:tcPr>
                </a:tc>
                <a:tc>
                  <a:txBody>
                    <a:bodyPr/>
                    <a:lstStyle/>
                    <a:p>
                      <a:r>
                        <a:rPr sz="1800" b="1">
                          <a:solidFill>
                            <a:srgbClr val="FFFFFF"/>
                          </a:solidFill>
                          <a:latin typeface="Calibri"/>
                        </a:rPr>
                        <a:t>Prevents starting?</a:t>
                      </a:r>
                    </a:p>
                  </a:txBody>
                  <a:tcPr anchor="ctr">
                    <a:solidFill>
                      <a:srgbClr val="002060"/>
                    </a:solidFill>
                  </a:tcPr>
                </a:tc>
                <a:tc>
                  <a:txBody>
                    <a:bodyPr/>
                    <a:lstStyle/>
                    <a:p>
                      <a:r>
                        <a:rPr sz="1800" b="1">
                          <a:solidFill>
                            <a:srgbClr val="FFFFFF"/>
                          </a:solidFill>
                          <a:latin typeface="Calibri"/>
                        </a:rPr>
                        <a:t>Reduces current use?</a:t>
                      </a:r>
                    </a:p>
                  </a:txBody>
                  <a:tcPr anchor="ctr">
                    <a:solidFill>
                      <a:srgbClr val="002060"/>
                    </a:solidFill>
                  </a:tcPr>
                </a:tc>
                <a:extLst>
                  <a:ext uri="{0D108BD9-81ED-4DB2-BD59-A6C34878D82A}">
                    <a16:rowId xmlns:a16="http://schemas.microsoft.com/office/drawing/2014/main" val="10000"/>
                  </a:ext>
                </a:extLst>
              </a:tr>
              <a:tr h="594360">
                <a:tc>
                  <a:txBody>
                    <a:bodyPr/>
                    <a:lstStyle/>
                    <a:p>
                      <a:r>
                        <a:rPr sz="1800" b="1">
                          <a:solidFill>
                            <a:srgbClr val="1B1B1B"/>
                          </a:solidFill>
                          <a:latin typeface="Calibri"/>
                        </a:rPr>
                        <a:t>Texas pilot, 2016–17</a:t>
                      </a:r>
                    </a:p>
                  </a:txBody>
                  <a:tcPr anchor="ctr">
                    <a:solidFill>
                      <a:srgbClr val="F3ECEE"/>
                    </a:solidFill>
                  </a:tcPr>
                </a:tc>
                <a:tc>
                  <a:txBody>
                    <a:bodyPr/>
                    <a:lstStyle/>
                    <a:p>
                      <a:r>
                        <a:rPr sz="1800" b="0">
                          <a:solidFill>
                            <a:srgbClr val="1B1B1B"/>
                          </a:solidFill>
                          <a:latin typeface="Calibri"/>
                        </a:rPr>
                        <a:t>Controlled pilot</a:t>
                      </a:r>
                    </a:p>
                  </a:txBody>
                  <a:tcPr anchor="ctr">
                    <a:solidFill>
                      <a:srgbClr val="F3ECEE"/>
                    </a:solidFill>
                  </a:tcPr>
                </a:tc>
                <a:tc>
                  <a:txBody>
                    <a:bodyPr/>
                    <a:lstStyle/>
                    <a:p>
                      <a:r>
                        <a:rPr sz="1800" b="0">
                          <a:solidFill>
                            <a:srgbClr val="1E7B3A"/>
                          </a:solidFill>
                          <a:latin typeface="Calibri"/>
                        </a:rPr>
                        <a:t>✓ at 6 months</a:t>
                      </a:r>
                    </a:p>
                  </a:txBody>
                  <a:tcPr anchor="ctr">
                    <a:solidFill>
                      <a:srgbClr val="F3ECEE"/>
                    </a:solidFill>
                  </a:tcPr>
                </a:tc>
                <a:tc>
                  <a:txBody>
                    <a:bodyPr/>
                    <a:lstStyle/>
                    <a:p>
                      <a:r>
                        <a:rPr sz="1800" b="0">
                          <a:solidFill>
                            <a:srgbClr val="C00000"/>
                          </a:solidFill>
                          <a:latin typeface="Calibri"/>
                        </a:rPr>
                        <a:t>✗ n.s.</a:t>
                      </a:r>
                    </a:p>
                  </a:txBody>
                  <a:tcPr anchor="ctr">
                    <a:solidFill>
                      <a:srgbClr val="F3ECEE"/>
                    </a:solidFill>
                  </a:tcPr>
                </a:tc>
                <a:extLst>
                  <a:ext uri="{0D108BD9-81ED-4DB2-BD59-A6C34878D82A}">
                    <a16:rowId xmlns:a16="http://schemas.microsoft.com/office/drawing/2014/main" val="10001"/>
                  </a:ext>
                </a:extLst>
              </a:tr>
              <a:tr h="594360">
                <a:tc>
                  <a:txBody>
                    <a:bodyPr/>
                    <a:lstStyle/>
                    <a:p>
                      <a:r>
                        <a:rPr sz="1800" b="1" dirty="0">
                          <a:solidFill>
                            <a:srgbClr val="1B1B1B"/>
                          </a:solidFill>
                          <a:latin typeface="Calibri"/>
                        </a:rPr>
                        <a:t>Appalachia, 2019–23</a:t>
                      </a:r>
                    </a:p>
                  </a:txBody>
                  <a:tcPr anchor="ctr">
                    <a:solidFill>
                      <a:srgbClr val="FFFFFF"/>
                    </a:solidFill>
                  </a:tcPr>
                </a:tc>
                <a:tc>
                  <a:txBody>
                    <a:bodyPr/>
                    <a:lstStyle/>
                    <a:p>
                      <a:r>
                        <a:rPr sz="1800" b="0">
                          <a:solidFill>
                            <a:srgbClr val="1B1B1B"/>
                          </a:solidFill>
                          <a:latin typeface="Calibri"/>
                        </a:rPr>
                        <a:t>Uncontrolled</a:t>
                      </a:r>
                    </a:p>
                  </a:txBody>
                  <a:tcPr anchor="ctr">
                    <a:solidFill>
                      <a:srgbClr val="FFFFFF"/>
                    </a:solidFill>
                  </a:tcPr>
                </a:tc>
                <a:tc>
                  <a:txBody>
                    <a:bodyPr/>
                    <a:lstStyle/>
                    <a:p>
                      <a:r>
                        <a:rPr sz="1800" b="0">
                          <a:solidFill>
                            <a:srgbClr val="1B1B1B"/>
                          </a:solidFill>
                          <a:latin typeface="Calibri"/>
                        </a:rPr>
                        <a:t>—</a:t>
                      </a:r>
                    </a:p>
                  </a:txBody>
                  <a:tcPr anchor="ctr">
                    <a:solidFill>
                      <a:srgbClr val="FFFFFF"/>
                    </a:solidFill>
                  </a:tcPr>
                </a:tc>
                <a:tc>
                  <a:txBody>
                    <a:bodyPr/>
                    <a:lstStyle/>
                    <a:p>
                      <a:r>
                        <a:rPr sz="1800" b="0">
                          <a:solidFill>
                            <a:srgbClr val="1B1B1B"/>
                          </a:solidFill>
                          <a:latin typeface="Calibri"/>
                        </a:rPr>
                        <a:t>↓ uncontrolled</a:t>
                      </a:r>
                    </a:p>
                  </a:txBody>
                  <a:tcPr anchor="ctr">
                    <a:solidFill>
                      <a:srgbClr val="FFFFFF"/>
                    </a:solidFill>
                  </a:tcPr>
                </a:tc>
                <a:extLst>
                  <a:ext uri="{0D108BD9-81ED-4DB2-BD59-A6C34878D82A}">
                    <a16:rowId xmlns:a16="http://schemas.microsoft.com/office/drawing/2014/main" val="10002"/>
                  </a:ext>
                </a:extLst>
              </a:tr>
              <a:tr h="594360">
                <a:tc>
                  <a:txBody>
                    <a:bodyPr/>
                    <a:lstStyle/>
                    <a:p>
                      <a:r>
                        <a:rPr sz="1800" b="1">
                          <a:solidFill>
                            <a:srgbClr val="1B1B1B"/>
                          </a:solidFill>
                          <a:latin typeface="Calibri"/>
                        </a:rPr>
                        <a:t>Ontario, 2022–23</a:t>
                      </a:r>
                    </a:p>
                  </a:txBody>
                  <a:tcPr anchor="ctr">
                    <a:solidFill>
                      <a:srgbClr val="F3ECEE"/>
                    </a:solidFill>
                  </a:tcPr>
                </a:tc>
                <a:tc>
                  <a:txBody>
                    <a:bodyPr/>
                    <a:lstStyle/>
                    <a:p>
                      <a:r>
                        <a:rPr sz="1800" b="0">
                          <a:solidFill>
                            <a:srgbClr val="1B1B1B"/>
                          </a:solidFill>
                          <a:latin typeface="Calibri"/>
                        </a:rPr>
                        <a:t>Uncontrolled</a:t>
                      </a:r>
                    </a:p>
                  </a:txBody>
                  <a:tcPr anchor="ctr">
                    <a:solidFill>
                      <a:srgbClr val="F3ECEE"/>
                    </a:solidFill>
                  </a:tcPr>
                </a:tc>
                <a:tc>
                  <a:txBody>
                    <a:bodyPr/>
                    <a:lstStyle/>
                    <a:p>
                      <a:r>
                        <a:rPr sz="1800" b="0">
                          <a:solidFill>
                            <a:srgbClr val="1B1B1B"/>
                          </a:solidFill>
                          <a:latin typeface="Calibri"/>
                        </a:rPr>
                        <a:t>—</a:t>
                      </a:r>
                    </a:p>
                  </a:txBody>
                  <a:tcPr anchor="ctr">
                    <a:solidFill>
                      <a:srgbClr val="F3ECEE"/>
                    </a:solidFill>
                  </a:tcPr>
                </a:tc>
                <a:tc>
                  <a:txBody>
                    <a:bodyPr/>
                    <a:lstStyle/>
                    <a:p>
                      <a:r>
                        <a:rPr sz="1800" b="0">
                          <a:solidFill>
                            <a:srgbClr val="1B1B1B"/>
                          </a:solidFill>
                          <a:latin typeface="Calibri"/>
                        </a:rPr>
                        <a:t>— (intentions n.s.)</a:t>
                      </a:r>
                    </a:p>
                  </a:txBody>
                  <a:tcPr anchor="ctr">
                    <a:solidFill>
                      <a:srgbClr val="F3ECEE"/>
                    </a:solidFill>
                  </a:tcPr>
                </a:tc>
                <a:extLst>
                  <a:ext uri="{0D108BD9-81ED-4DB2-BD59-A6C34878D82A}">
                    <a16:rowId xmlns:a16="http://schemas.microsoft.com/office/drawing/2014/main" val="10003"/>
                  </a:ext>
                </a:extLst>
              </a:tr>
              <a:tr h="594360">
                <a:tc>
                  <a:txBody>
                    <a:bodyPr/>
                    <a:lstStyle/>
                    <a:p>
                      <a:r>
                        <a:rPr sz="1800" b="1">
                          <a:solidFill>
                            <a:srgbClr val="1B1B1B"/>
                          </a:solidFill>
                          <a:latin typeface="Calibri"/>
                        </a:rPr>
                        <a:t>Tennessee (poster)</a:t>
                      </a:r>
                    </a:p>
                  </a:txBody>
                  <a:tcPr anchor="ctr">
                    <a:solidFill>
                      <a:srgbClr val="FFFFFF"/>
                    </a:solidFill>
                  </a:tcPr>
                </a:tc>
                <a:tc>
                  <a:txBody>
                    <a:bodyPr/>
                    <a:lstStyle/>
                    <a:p>
                      <a:r>
                        <a:rPr sz="1800" b="0">
                          <a:solidFill>
                            <a:srgbClr val="1B1B1B"/>
                          </a:solidFill>
                          <a:latin typeface="Calibri"/>
                        </a:rPr>
                        <a:t>Uncontrolled</a:t>
                      </a:r>
                    </a:p>
                  </a:txBody>
                  <a:tcPr anchor="ctr">
                    <a:solidFill>
                      <a:srgbClr val="FFFFFF"/>
                    </a:solidFill>
                  </a:tcPr>
                </a:tc>
                <a:tc>
                  <a:txBody>
                    <a:bodyPr/>
                    <a:lstStyle/>
                    <a:p>
                      <a:r>
                        <a:rPr sz="1800" b="0">
                          <a:solidFill>
                            <a:srgbClr val="1B1B1B"/>
                          </a:solidFill>
                          <a:latin typeface="Calibri"/>
                        </a:rPr>
                        <a:t>—</a:t>
                      </a:r>
                    </a:p>
                  </a:txBody>
                  <a:tcPr anchor="ctr">
                    <a:solidFill>
                      <a:srgbClr val="FFFFFF"/>
                    </a:solidFill>
                  </a:tcPr>
                </a:tc>
                <a:tc>
                  <a:txBody>
                    <a:bodyPr/>
                    <a:lstStyle/>
                    <a:p>
                      <a:r>
                        <a:rPr sz="1800" b="0">
                          <a:solidFill>
                            <a:srgbClr val="1B1B1B"/>
                          </a:solidFill>
                          <a:latin typeface="Calibri"/>
                        </a:rPr>
                        <a:t>↓ uncontrolled</a:t>
                      </a:r>
                    </a:p>
                  </a:txBody>
                  <a:tcPr anchor="ctr">
                    <a:solidFill>
                      <a:srgbClr val="FFFFFF"/>
                    </a:solidFill>
                  </a:tcPr>
                </a:tc>
                <a:extLst>
                  <a:ext uri="{0D108BD9-81ED-4DB2-BD59-A6C34878D82A}">
                    <a16:rowId xmlns:a16="http://schemas.microsoft.com/office/drawing/2014/main" val="10004"/>
                  </a:ext>
                </a:extLst>
              </a:tr>
              <a:tr h="594360">
                <a:tc>
                  <a:txBody>
                    <a:bodyPr/>
                    <a:lstStyle/>
                    <a:p>
                      <a:r>
                        <a:rPr sz="1800" b="1">
                          <a:solidFill>
                            <a:srgbClr val="1B1B1B"/>
                          </a:solidFill>
                          <a:latin typeface="Calibri"/>
                        </a:rPr>
                        <a:t>Texas RCT, 2020–23</a:t>
                      </a:r>
                    </a:p>
                  </a:txBody>
                  <a:tcPr anchor="ctr">
                    <a:solidFill>
                      <a:srgbClr val="F3ECEE"/>
                    </a:solidFill>
                  </a:tcPr>
                </a:tc>
                <a:tc>
                  <a:txBody>
                    <a:bodyPr/>
                    <a:lstStyle/>
                    <a:p>
                      <a:r>
                        <a:rPr sz="1800" b="0">
                          <a:solidFill>
                            <a:srgbClr val="1B1B1B"/>
                          </a:solidFill>
                          <a:latin typeface="Calibri"/>
                        </a:rPr>
                        <a:t>RCT (unpublished)</a:t>
                      </a:r>
                    </a:p>
                  </a:txBody>
                  <a:tcPr anchor="ctr">
                    <a:solidFill>
                      <a:srgbClr val="F3ECEE"/>
                    </a:solidFill>
                  </a:tcPr>
                </a:tc>
                <a:tc>
                  <a:txBody>
                    <a:bodyPr/>
                    <a:lstStyle/>
                    <a:p>
                      <a:r>
                        <a:rPr sz="1800" b="0">
                          <a:solidFill>
                            <a:srgbClr val="1E7B3A"/>
                          </a:solidFill>
                          <a:latin typeface="Calibri"/>
                        </a:rPr>
                        <a:t>✓ smaller rise</a:t>
                      </a:r>
                    </a:p>
                  </a:txBody>
                  <a:tcPr anchor="ctr">
                    <a:solidFill>
                      <a:srgbClr val="F3ECEE"/>
                    </a:solidFill>
                  </a:tcPr>
                </a:tc>
                <a:tc>
                  <a:txBody>
                    <a:bodyPr/>
                    <a:lstStyle/>
                    <a:p>
                      <a:r>
                        <a:rPr sz="1800" b="0" dirty="0">
                          <a:solidFill>
                            <a:srgbClr val="C00000"/>
                          </a:solidFill>
                          <a:latin typeface="Calibri"/>
                        </a:rPr>
                        <a:t>✗ </a:t>
                      </a:r>
                      <a:r>
                        <a:rPr sz="1800" b="0" dirty="0" err="1">
                          <a:solidFill>
                            <a:srgbClr val="C00000"/>
                          </a:solidFill>
                          <a:latin typeface="Calibri"/>
                        </a:rPr>
                        <a:t>n.s</a:t>
                      </a:r>
                      <a:r>
                        <a:rPr sz="1800" b="0" dirty="0">
                          <a:solidFill>
                            <a:srgbClr val="C00000"/>
                          </a:solidFill>
                          <a:latin typeface="Calibri"/>
                        </a:rPr>
                        <a:t>.</a:t>
                      </a:r>
                    </a:p>
                  </a:txBody>
                  <a:tcPr anchor="ctr">
                    <a:solidFill>
                      <a:srgbClr val="F3ECEE"/>
                    </a:solidFill>
                  </a:tcPr>
                </a:tc>
                <a:extLst>
                  <a:ext uri="{0D108BD9-81ED-4DB2-BD59-A6C34878D82A}">
                    <a16:rowId xmlns:a16="http://schemas.microsoft.com/office/drawing/2014/main" val="10005"/>
                  </a:ext>
                </a:extLst>
              </a:tr>
            </a:tbl>
          </a:graphicData>
        </a:graphic>
      </p:graphicFrame>
      <p:sp>
        <p:nvSpPr>
          <p:cNvPr id="16" name="Rounded Rectangle 15">
            <a:extLst>
              <a:ext uri="{FF2B5EF4-FFF2-40B4-BE49-F238E27FC236}">
                <a16:creationId xmlns:a16="http://schemas.microsoft.com/office/drawing/2014/main" id="{F355B913-0668-1530-81B7-58C1928C4A29}"/>
              </a:ext>
            </a:extLst>
          </p:cNvPr>
          <p:cNvSpPr/>
          <p:nvPr/>
        </p:nvSpPr>
        <p:spPr>
          <a:xfrm>
            <a:off x="1280160" y="5074920"/>
            <a:ext cx="10332720" cy="731520"/>
          </a:xfrm>
          <a:prstGeom prst="roundRect">
            <a:avLst>
              <a:gd name="adj" fmla="val 8000"/>
            </a:avLst>
          </a:prstGeom>
          <a:solidFill>
            <a:srgbClr val="F3ECE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noAutofit/>
          </a:bodyPr>
          <a:lstStyle/>
          <a:p>
            <a:pPr marL="0" indent="0">
              <a:spcAft>
                <a:spcPts val="0"/>
              </a:spcAft>
              <a:buNone/>
            </a:pPr>
            <a:r>
              <a:rPr sz="2800" b="1" i="0">
                <a:solidFill>
                  <a:srgbClr val="790A24"/>
                </a:solidFill>
                <a:latin typeface="Calibri"/>
              </a:rPr>
              <a:t>Bottom line: </a:t>
            </a:r>
            <a:r>
              <a:rPr sz="2800" b="0" i="0">
                <a:solidFill>
                  <a:srgbClr val="1B1B1B"/>
                </a:solidFill>
                <a:latin typeface="Calibri"/>
              </a:rPr>
              <a:t>not harmful and may help prevent initiation; no evidence it meaningfully reduces current use.</a:t>
            </a:r>
          </a:p>
        </p:txBody>
      </p:sp>
    </p:spTree>
    <p:extLst>
      <p:ext uri="{BB962C8B-B14F-4D97-AF65-F5344CB8AC3E}">
        <p14:creationId xmlns:p14="http://schemas.microsoft.com/office/powerpoint/2010/main" val="1550569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06CD42-B40B-DABA-4FD5-9EA6F9CAB78E}"/>
              </a:ext>
            </a:extLst>
          </p:cNvPr>
          <p:cNvSpPr>
            <a:spLocks noGrp="1"/>
          </p:cNvSpPr>
          <p:nvPr>
            <p:ph idx="13"/>
          </p:nvPr>
        </p:nvSpPr>
        <p:spPr>
          <a:xfrm>
            <a:off x="609600" y="1371600"/>
            <a:ext cx="11074400" cy="4267200"/>
          </a:xfrm>
        </p:spPr>
        <p:txBody>
          <a:bodyPr/>
          <a:lstStyle/>
          <a:p>
            <a:pPr marL="0" indent="0">
              <a:spcAft>
                <a:spcPts val="600"/>
              </a:spcAft>
              <a:buNone/>
            </a:pPr>
            <a:r>
              <a:rPr lang="en-US" sz="2800" dirty="0"/>
              <a:t>11 studies met the following criteria:</a:t>
            </a:r>
          </a:p>
          <a:p>
            <a:pPr marL="466725" indent="-466725">
              <a:spcAft>
                <a:spcPts val="600"/>
              </a:spcAft>
            </a:pPr>
            <a:r>
              <a:rPr lang="en-US" sz="2800" dirty="0"/>
              <a:t>Targeted adolescents </a:t>
            </a:r>
          </a:p>
          <a:p>
            <a:pPr marL="466725" indent="-466725">
              <a:spcAft>
                <a:spcPts val="600"/>
              </a:spcAft>
            </a:pPr>
            <a:r>
              <a:rPr lang="en-US" sz="2800" dirty="0"/>
              <a:t>Evaluated an e-cig preventive intervention</a:t>
            </a:r>
          </a:p>
          <a:p>
            <a:pPr marL="466725" indent="-466725">
              <a:spcAft>
                <a:spcPts val="600"/>
              </a:spcAft>
            </a:pPr>
            <a:r>
              <a:rPr lang="en-US" sz="2800" dirty="0"/>
              <a:t>Conducted in a secondary school</a:t>
            </a:r>
          </a:p>
          <a:p>
            <a:pPr marL="466725" indent="-466725">
              <a:spcAft>
                <a:spcPts val="600"/>
              </a:spcAft>
            </a:pPr>
            <a:r>
              <a:rPr lang="en-US" sz="2800" dirty="0"/>
              <a:t>Used a RCT, cluster RCT, or quasi-experimental design</a:t>
            </a:r>
          </a:p>
          <a:p>
            <a:pPr marL="466725" indent="-466725">
              <a:spcAft>
                <a:spcPts val="600"/>
              </a:spcAft>
            </a:pPr>
            <a:r>
              <a:rPr lang="en-US" sz="2800" dirty="0"/>
              <a:t>Compared an intervention to a control</a:t>
            </a:r>
          </a:p>
          <a:p>
            <a:pPr marL="0" indent="0">
              <a:spcAft>
                <a:spcPts val="600"/>
              </a:spcAft>
              <a:buNone/>
            </a:pPr>
            <a:r>
              <a:rPr lang="en-US" sz="2800" dirty="0"/>
              <a:t>Most (8) studies targeted both vaping and tobacco use</a:t>
            </a:r>
          </a:p>
          <a:p>
            <a:endParaRPr lang="en-US" dirty="0"/>
          </a:p>
        </p:txBody>
      </p:sp>
      <p:pic>
        <p:nvPicPr>
          <p:cNvPr id="4" name="Picture 3">
            <a:extLst>
              <a:ext uri="{FF2B5EF4-FFF2-40B4-BE49-F238E27FC236}">
                <a16:creationId xmlns:a16="http://schemas.microsoft.com/office/drawing/2014/main" id="{1D09B2CF-DEA6-8ABF-6D31-A58C350AC5CC}"/>
              </a:ext>
            </a:extLst>
          </p:cNvPr>
          <p:cNvPicPr>
            <a:picLocks noChangeAspect="1"/>
          </p:cNvPicPr>
          <p:nvPr/>
        </p:nvPicPr>
        <p:blipFill>
          <a:blip r:embed="rId3"/>
          <a:stretch>
            <a:fillRect/>
          </a:stretch>
        </p:blipFill>
        <p:spPr>
          <a:xfrm>
            <a:off x="2209800" y="152400"/>
            <a:ext cx="7772400" cy="669037"/>
          </a:xfrm>
          <a:prstGeom prst="rect">
            <a:avLst/>
          </a:prstGeom>
        </p:spPr>
      </p:pic>
      <p:sp>
        <p:nvSpPr>
          <p:cNvPr id="6" name="Rectangle 1">
            <a:extLst>
              <a:ext uri="{FF2B5EF4-FFF2-40B4-BE49-F238E27FC236}">
                <a16:creationId xmlns:a16="http://schemas.microsoft.com/office/drawing/2014/main" id="{5A20FB07-B7C4-596F-AD2C-967320579BD7}"/>
              </a:ext>
            </a:extLst>
          </p:cNvPr>
          <p:cNvSpPr>
            <a:spLocks noChangeArrowheads="1"/>
          </p:cNvSpPr>
          <p:nvPr/>
        </p:nvSpPr>
        <p:spPr bwMode="auto">
          <a:xfrm>
            <a:off x="76200" y="5905382"/>
            <a:ext cx="8610600" cy="954107"/>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Gardner LA, Rowe AL, Newton NC, Egan L, Hunter E, Devine EK, Aitken T, Thornton L,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Teesson</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M, Stockings E, Champion KE. A Systematic Review and Meta-analysis of School-Based Preventive Interventions Targeting E-Cigarette Use Among Adolescents. Prev Sci. 2024 Oct;25(7):1104-1121.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doi</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10.1007/s11121-024-01730-6.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Epub</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2024 Sep 26. PMID: 39325296; PMCID: PMC11519311.</a:t>
            </a:r>
            <a:endParaRPr kumimoji="0" lang="en-US" altLang="en-US"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46C4008B-F2B7-6FFB-7F78-429B9D1611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7800" y="5869051"/>
            <a:ext cx="3200400" cy="988949"/>
          </a:xfrm>
          <a:prstGeom prst="rect">
            <a:avLst/>
          </a:prstGeom>
        </p:spPr>
      </p:pic>
      <p:pic>
        <p:nvPicPr>
          <p:cNvPr id="9" name="Picture 8">
            <a:extLst>
              <a:ext uri="{FF2B5EF4-FFF2-40B4-BE49-F238E27FC236}">
                <a16:creationId xmlns:a16="http://schemas.microsoft.com/office/drawing/2014/main" id="{F77BBCDD-3897-0588-26A0-1982B1A4443B}"/>
              </a:ext>
            </a:extLst>
          </p:cNvPr>
          <p:cNvPicPr>
            <a:picLocks noChangeAspect="1"/>
          </p:cNvPicPr>
          <p:nvPr/>
        </p:nvPicPr>
        <p:blipFill>
          <a:blip r:embed="rId5"/>
          <a:stretch>
            <a:fillRect/>
          </a:stretch>
        </p:blipFill>
        <p:spPr>
          <a:xfrm>
            <a:off x="3975100" y="838200"/>
            <a:ext cx="4241800" cy="381000"/>
          </a:xfrm>
          <a:prstGeom prst="rect">
            <a:avLst/>
          </a:prstGeom>
        </p:spPr>
      </p:pic>
    </p:spTree>
    <p:extLst>
      <p:ext uri="{BB962C8B-B14F-4D97-AF65-F5344CB8AC3E}">
        <p14:creationId xmlns:p14="http://schemas.microsoft.com/office/powerpoint/2010/main" val="2389429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8F9E9-9B28-6947-5434-BB379DB3518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50C711-C889-13B8-504A-8EABF0559E85}"/>
              </a:ext>
            </a:extLst>
          </p:cNvPr>
          <p:cNvSpPr>
            <a:spLocks noGrp="1"/>
          </p:cNvSpPr>
          <p:nvPr>
            <p:ph idx="13"/>
          </p:nvPr>
        </p:nvSpPr>
        <p:spPr>
          <a:xfrm>
            <a:off x="609600" y="1371600"/>
            <a:ext cx="11074400" cy="4267200"/>
          </a:xfrm>
        </p:spPr>
        <p:txBody>
          <a:bodyPr>
            <a:normAutofit/>
          </a:bodyPr>
          <a:lstStyle/>
          <a:p>
            <a:pPr marL="0" indent="0">
              <a:buNone/>
            </a:pPr>
            <a:r>
              <a:rPr lang="en-US" sz="2800" dirty="0">
                <a:latin typeface="+mn-lt"/>
              </a:rPr>
              <a:t>Meta-analyses found:</a:t>
            </a:r>
          </a:p>
          <a:p>
            <a:r>
              <a:rPr lang="en-US" sz="2800" b="1" dirty="0">
                <a:solidFill>
                  <a:srgbClr val="A30C33"/>
                </a:solidFill>
                <a:latin typeface="+mn-lt"/>
              </a:rPr>
              <a:t>No evidence </a:t>
            </a:r>
            <a:r>
              <a:rPr lang="en-US" sz="2800" dirty="0">
                <a:latin typeface="+mn-lt"/>
              </a:rPr>
              <a:t>that school-based interventions </a:t>
            </a:r>
            <a:r>
              <a:rPr lang="en-US" sz="2800" b="1" i="1" dirty="0">
                <a:latin typeface="+mn-lt"/>
              </a:rPr>
              <a:t>prevented</a:t>
            </a:r>
            <a:r>
              <a:rPr lang="en-US" sz="2800" dirty="0">
                <a:latin typeface="+mn-lt"/>
              </a:rPr>
              <a:t> e-cigarette use at the longest follow-up (6 and 36 months post-intervention (OR = 0.43, 95% CI = 0.16, 1.12; p = 0.09). </a:t>
            </a:r>
          </a:p>
          <a:p>
            <a:pPr lvl="1"/>
            <a:r>
              <a:rPr lang="en-US" sz="2800" dirty="0">
                <a:solidFill>
                  <a:srgbClr val="A30C33"/>
                </a:solidFill>
                <a:latin typeface="+mn-lt"/>
              </a:rPr>
              <a:t>Subgroup analyses identified significant effects</a:t>
            </a:r>
            <a:r>
              <a:rPr lang="en-US" sz="2800" dirty="0">
                <a:latin typeface="+mn-lt"/>
              </a:rPr>
              <a:t> at post-test and when studies with &lt; 12-month follow-up were omitted.</a:t>
            </a:r>
          </a:p>
          <a:p>
            <a:pPr lvl="2"/>
            <a:r>
              <a:rPr lang="en-US" sz="2800" b="1" dirty="0">
                <a:latin typeface="+mn-lt"/>
              </a:rPr>
              <a:t>This subgroup included the Catch My Breath pilot RCT.</a:t>
            </a:r>
          </a:p>
          <a:p>
            <a:pPr marL="0" indent="0">
              <a:buNone/>
            </a:pPr>
            <a:endParaRPr lang="en-US" dirty="0"/>
          </a:p>
          <a:p>
            <a:endParaRPr lang="en-US" dirty="0"/>
          </a:p>
        </p:txBody>
      </p:sp>
      <p:pic>
        <p:nvPicPr>
          <p:cNvPr id="4" name="Picture 3">
            <a:extLst>
              <a:ext uri="{FF2B5EF4-FFF2-40B4-BE49-F238E27FC236}">
                <a16:creationId xmlns:a16="http://schemas.microsoft.com/office/drawing/2014/main" id="{80D3FFDE-571D-523D-48B0-ECE12ECA4E65}"/>
              </a:ext>
            </a:extLst>
          </p:cNvPr>
          <p:cNvPicPr>
            <a:picLocks noChangeAspect="1"/>
          </p:cNvPicPr>
          <p:nvPr/>
        </p:nvPicPr>
        <p:blipFill>
          <a:blip r:embed="rId3"/>
          <a:stretch>
            <a:fillRect/>
          </a:stretch>
        </p:blipFill>
        <p:spPr>
          <a:xfrm>
            <a:off x="2209800" y="152400"/>
            <a:ext cx="7772400" cy="669037"/>
          </a:xfrm>
          <a:prstGeom prst="rect">
            <a:avLst/>
          </a:prstGeom>
        </p:spPr>
      </p:pic>
      <p:sp>
        <p:nvSpPr>
          <p:cNvPr id="6" name="Rectangle 1">
            <a:extLst>
              <a:ext uri="{FF2B5EF4-FFF2-40B4-BE49-F238E27FC236}">
                <a16:creationId xmlns:a16="http://schemas.microsoft.com/office/drawing/2014/main" id="{5AA304B5-4249-ABE0-13A8-D88EB2D2AA1D}"/>
              </a:ext>
            </a:extLst>
          </p:cNvPr>
          <p:cNvSpPr>
            <a:spLocks noChangeArrowheads="1"/>
          </p:cNvSpPr>
          <p:nvPr/>
        </p:nvSpPr>
        <p:spPr bwMode="auto">
          <a:xfrm>
            <a:off x="76200" y="5905382"/>
            <a:ext cx="8610600" cy="954107"/>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Gardner LA, Rowe AL, Newton NC, Egan L, Hunter E, Devine EK, Aitken T, Thornton L,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Teesson</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M, Stockings E, Champion KE. A Systematic Review and Meta-analysis of School-Based Preventive Interventions Targeting E-Cigarette Use Among Adolescents. Prev Sci. 2024 Oct;25(7):1104-1121.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doi</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10.1007/s11121-024-01730-6.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Epub</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2024 Sep 26. PMID: 39325296; PMCID: PMC11519311.</a:t>
            </a:r>
            <a:endParaRPr kumimoji="0" lang="en-US" altLang="en-US"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921F128A-A7EC-90CB-4ED6-2B7691FDDD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7800" y="5869051"/>
            <a:ext cx="3200400" cy="988949"/>
          </a:xfrm>
          <a:prstGeom prst="rect">
            <a:avLst/>
          </a:prstGeom>
        </p:spPr>
      </p:pic>
      <p:pic>
        <p:nvPicPr>
          <p:cNvPr id="9" name="Picture 8">
            <a:extLst>
              <a:ext uri="{FF2B5EF4-FFF2-40B4-BE49-F238E27FC236}">
                <a16:creationId xmlns:a16="http://schemas.microsoft.com/office/drawing/2014/main" id="{1C22E22D-56FC-7800-8761-49FBCB69FE6F}"/>
              </a:ext>
            </a:extLst>
          </p:cNvPr>
          <p:cNvPicPr>
            <a:picLocks noChangeAspect="1"/>
          </p:cNvPicPr>
          <p:nvPr/>
        </p:nvPicPr>
        <p:blipFill>
          <a:blip r:embed="rId5"/>
          <a:stretch>
            <a:fillRect/>
          </a:stretch>
        </p:blipFill>
        <p:spPr>
          <a:xfrm>
            <a:off x="3975100" y="838200"/>
            <a:ext cx="4241800" cy="381000"/>
          </a:xfrm>
          <a:prstGeom prst="rect">
            <a:avLst/>
          </a:prstGeom>
        </p:spPr>
      </p:pic>
    </p:spTree>
    <p:extLst>
      <p:ext uri="{BB962C8B-B14F-4D97-AF65-F5344CB8AC3E}">
        <p14:creationId xmlns:p14="http://schemas.microsoft.com/office/powerpoint/2010/main" val="4191387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05A7A-437C-8E0C-E640-2D7140E7EB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C6385A-25B9-D1F5-1E58-F777BB7A1BB2}"/>
              </a:ext>
            </a:extLst>
          </p:cNvPr>
          <p:cNvSpPr>
            <a:spLocks noGrp="1"/>
          </p:cNvSpPr>
          <p:nvPr>
            <p:ph idx="13"/>
          </p:nvPr>
        </p:nvSpPr>
        <p:spPr>
          <a:xfrm>
            <a:off x="609600" y="1371600"/>
            <a:ext cx="11074400" cy="4267200"/>
          </a:xfrm>
        </p:spPr>
        <p:txBody>
          <a:bodyPr>
            <a:normAutofit/>
          </a:bodyPr>
          <a:lstStyle/>
          <a:p>
            <a:pPr marL="0" indent="0">
              <a:buNone/>
            </a:pPr>
            <a:r>
              <a:rPr lang="en-US" sz="2800" dirty="0">
                <a:latin typeface="+mn-lt"/>
              </a:rPr>
              <a:t>Meta-analyses found:</a:t>
            </a:r>
          </a:p>
          <a:p>
            <a:r>
              <a:rPr lang="en-US" sz="2800" b="1" dirty="0">
                <a:solidFill>
                  <a:srgbClr val="A30C33"/>
                </a:solidFill>
                <a:latin typeface="+mn-lt"/>
              </a:rPr>
              <a:t>No effect</a:t>
            </a:r>
            <a:r>
              <a:rPr lang="en-US" sz="2800" dirty="0">
                <a:latin typeface="+mn-lt"/>
              </a:rPr>
              <a:t> </a:t>
            </a:r>
            <a:r>
              <a:rPr lang="en-US" sz="2800" b="1" dirty="0">
                <a:solidFill>
                  <a:srgbClr val="A30C33"/>
                </a:solidFill>
                <a:latin typeface="+mn-lt"/>
              </a:rPr>
              <a:t>on lifetime tobacco use </a:t>
            </a:r>
            <a:r>
              <a:rPr lang="en-US" sz="2800" dirty="0">
                <a:latin typeface="+mn-lt"/>
              </a:rPr>
              <a:t>at the longest follow-up (OR = 1.01, 95% CI = 0.65, 1.59, p = 0.95)</a:t>
            </a:r>
          </a:p>
          <a:p>
            <a:r>
              <a:rPr lang="en-US" sz="2800" b="1" dirty="0">
                <a:solidFill>
                  <a:srgbClr val="A30C33"/>
                </a:solidFill>
                <a:latin typeface="+mn-lt"/>
              </a:rPr>
              <a:t> ↓ past 30-day tobacco use </a:t>
            </a:r>
            <a:r>
              <a:rPr lang="en-US" sz="2800" dirty="0">
                <a:latin typeface="+mn-lt"/>
              </a:rPr>
              <a:t>(OR = 0.59, 95% CI = 0.39, 0.89, p = 0.01) (which encompassed e-cigarettes in some studies)</a:t>
            </a:r>
          </a:p>
          <a:p>
            <a:r>
              <a:rPr lang="en-US" sz="2800" i="1" dirty="0">
                <a:solidFill>
                  <a:srgbClr val="A30C33"/>
                </a:solidFill>
                <a:latin typeface="+mn-lt"/>
              </a:rPr>
              <a:t>Found some school-based interventions prevented or reduced e-cigarette and/or tobacco use; however, some increased use.</a:t>
            </a:r>
          </a:p>
        </p:txBody>
      </p:sp>
      <p:pic>
        <p:nvPicPr>
          <p:cNvPr id="4" name="Picture 3">
            <a:extLst>
              <a:ext uri="{FF2B5EF4-FFF2-40B4-BE49-F238E27FC236}">
                <a16:creationId xmlns:a16="http://schemas.microsoft.com/office/drawing/2014/main" id="{3093CC8B-7137-6EF3-9B72-542991C0A8C3}"/>
              </a:ext>
            </a:extLst>
          </p:cNvPr>
          <p:cNvPicPr>
            <a:picLocks noChangeAspect="1"/>
          </p:cNvPicPr>
          <p:nvPr/>
        </p:nvPicPr>
        <p:blipFill>
          <a:blip r:embed="rId2"/>
          <a:stretch>
            <a:fillRect/>
          </a:stretch>
        </p:blipFill>
        <p:spPr>
          <a:xfrm>
            <a:off x="2209800" y="152400"/>
            <a:ext cx="7772400" cy="669037"/>
          </a:xfrm>
          <a:prstGeom prst="rect">
            <a:avLst/>
          </a:prstGeom>
        </p:spPr>
      </p:pic>
      <p:sp>
        <p:nvSpPr>
          <p:cNvPr id="6" name="Rectangle 1">
            <a:extLst>
              <a:ext uri="{FF2B5EF4-FFF2-40B4-BE49-F238E27FC236}">
                <a16:creationId xmlns:a16="http://schemas.microsoft.com/office/drawing/2014/main" id="{06F4FC23-6554-4490-08F4-729CB2AB0E61}"/>
              </a:ext>
            </a:extLst>
          </p:cNvPr>
          <p:cNvSpPr>
            <a:spLocks noChangeArrowheads="1"/>
          </p:cNvSpPr>
          <p:nvPr/>
        </p:nvSpPr>
        <p:spPr bwMode="auto">
          <a:xfrm>
            <a:off x="76200" y="5905382"/>
            <a:ext cx="8610600" cy="954107"/>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Gardner LA, Rowe AL, Newton NC, Egan L, Hunter E, Devine EK, Aitken T, Thornton L,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Teesson</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M, Stockings E, Champion KE. A Systematic Review and Meta-analysis of School-Based Preventive Interventions Targeting E-Cigarette Use Among Adolescents. Prev Sci. 2024 Oct;25(7):1104-1121.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doi</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10.1007/s11121-024-01730-6.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Epub</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2024 Sep 26. PMID: 39325296; PMCID: PMC11519311.</a:t>
            </a:r>
            <a:endParaRPr kumimoji="0" lang="en-US" altLang="en-US"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AA87ECF1-FDA3-A13E-8DE8-FF560ACD81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800" y="5869051"/>
            <a:ext cx="3200400" cy="988949"/>
          </a:xfrm>
          <a:prstGeom prst="rect">
            <a:avLst/>
          </a:prstGeom>
        </p:spPr>
      </p:pic>
      <p:pic>
        <p:nvPicPr>
          <p:cNvPr id="9" name="Picture 8">
            <a:extLst>
              <a:ext uri="{FF2B5EF4-FFF2-40B4-BE49-F238E27FC236}">
                <a16:creationId xmlns:a16="http://schemas.microsoft.com/office/drawing/2014/main" id="{CCA664C4-C3CD-6C7D-E803-1936722F5FAC}"/>
              </a:ext>
            </a:extLst>
          </p:cNvPr>
          <p:cNvPicPr>
            <a:picLocks noChangeAspect="1"/>
          </p:cNvPicPr>
          <p:nvPr/>
        </p:nvPicPr>
        <p:blipFill>
          <a:blip r:embed="rId4"/>
          <a:stretch>
            <a:fillRect/>
          </a:stretch>
        </p:blipFill>
        <p:spPr>
          <a:xfrm>
            <a:off x="3975100" y="838200"/>
            <a:ext cx="4241800" cy="381000"/>
          </a:xfrm>
          <a:prstGeom prst="rect">
            <a:avLst/>
          </a:prstGeom>
        </p:spPr>
      </p:pic>
    </p:spTree>
    <p:extLst>
      <p:ext uri="{BB962C8B-B14F-4D97-AF65-F5344CB8AC3E}">
        <p14:creationId xmlns:p14="http://schemas.microsoft.com/office/powerpoint/2010/main" val="498601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51B71-89AA-698E-740E-E2D14AD365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18F614-5692-598B-90DB-D65AFFF7A495}"/>
              </a:ext>
            </a:extLst>
          </p:cNvPr>
          <p:cNvSpPr>
            <a:spLocks noGrp="1"/>
          </p:cNvSpPr>
          <p:nvPr>
            <p:ph idx="13"/>
          </p:nvPr>
        </p:nvSpPr>
        <p:spPr>
          <a:xfrm>
            <a:off x="609600" y="1676400"/>
            <a:ext cx="11074400" cy="4038600"/>
          </a:xfrm>
          <a:solidFill>
            <a:schemeClr val="bg1"/>
          </a:solidFill>
        </p:spPr>
        <p:txBody>
          <a:bodyPr>
            <a:normAutofit/>
          </a:bodyPr>
          <a:lstStyle/>
          <a:p>
            <a:pPr marL="0" indent="0">
              <a:buNone/>
            </a:pPr>
            <a:r>
              <a:rPr lang="en-US" sz="2800" dirty="0">
                <a:latin typeface="+mn-lt"/>
              </a:rPr>
              <a:t>Meta-analyses found:</a:t>
            </a:r>
          </a:p>
          <a:p>
            <a:r>
              <a:rPr lang="en-US" sz="2800" dirty="0">
                <a:latin typeface="+mn-lt"/>
              </a:rPr>
              <a:t>In the short-term, school-based interventions associated with improved:</a:t>
            </a:r>
          </a:p>
          <a:p>
            <a:pPr lvl="1"/>
            <a:r>
              <a:rPr lang="en-US" sz="2800" b="1" dirty="0">
                <a:solidFill>
                  <a:srgbClr val="A30C33"/>
                </a:solidFill>
                <a:latin typeface="+mn-lt"/>
              </a:rPr>
              <a:t>Knowledge</a:t>
            </a:r>
            <a:r>
              <a:rPr lang="en-US" sz="2800" dirty="0">
                <a:latin typeface="+mn-lt"/>
              </a:rPr>
              <a:t> (SMD = − 0.38, 95% CI = − 0.68, − 0.08, p = 0.01)</a:t>
            </a:r>
          </a:p>
          <a:p>
            <a:pPr lvl="1"/>
            <a:r>
              <a:rPr lang="en-US" sz="2800" b="1" dirty="0">
                <a:solidFill>
                  <a:srgbClr val="A30C33"/>
                </a:solidFill>
                <a:latin typeface="+mn-lt"/>
              </a:rPr>
              <a:t>Intentions</a:t>
            </a:r>
            <a:r>
              <a:rPr lang="en-US" sz="2800" dirty="0">
                <a:latin typeface="+mn-lt"/>
              </a:rPr>
              <a:t> (SMD = − 0.15, 95% CI = − 0.22, − 0.07, p = 0.0001)</a:t>
            </a:r>
          </a:p>
          <a:p>
            <a:pPr lvl="1"/>
            <a:r>
              <a:rPr lang="en-US" sz="2800" b="1" dirty="0">
                <a:solidFill>
                  <a:srgbClr val="A30C33"/>
                </a:solidFill>
                <a:latin typeface="+mn-lt"/>
              </a:rPr>
              <a:t>Attitudes</a:t>
            </a:r>
            <a:r>
              <a:rPr lang="en-US" sz="2800" dirty="0">
                <a:latin typeface="+mn-lt"/>
              </a:rPr>
              <a:t> (SMD = − 0.14, 95% CI = − 0.22, − 0.06; p = 0.0007)</a:t>
            </a:r>
          </a:p>
          <a:p>
            <a:pPr marL="0" indent="-57150">
              <a:buNone/>
            </a:pPr>
            <a:endParaRPr lang="en-US" dirty="0">
              <a:latin typeface="+mn-lt"/>
            </a:endParaRPr>
          </a:p>
          <a:p>
            <a:pPr marL="0" indent="0">
              <a:buNone/>
            </a:pPr>
            <a:r>
              <a:rPr lang="en-US" sz="2800" i="1" dirty="0">
                <a:latin typeface="+mn-lt"/>
              </a:rPr>
              <a:t>Overall, quality of evidence was low-to-moderate. </a:t>
            </a:r>
          </a:p>
          <a:p>
            <a:pPr marL="0" indent="-57150">
              <a:buNone/>
            </a:pPr>
            <a:endParaRPr lang="en-US" sz="2800" dirty="0">
              <a:latin typeface="+mn-lt"/>
            </a:endParaRPr>
          </a:p>
        </p:txBody>
      </p:sp>
      <p:pic>
        <p:nvPicPr>
          <p:cNvPr id="4" name="Picture 3">
            <a:extLst>
              <a:ext uri="{FF2B5EF4-FFF2-40B4-BE49-F238E27FC236}">
                <a16:creationId xmlns:a16="http://schemas.microsoft.com/office/drawing/2014/main" id="{FD5E9C75-12A7-EC45-E48E-8CB867D59368}"/>
              </a:ext>
            </a:extLst>
          </p:cNvPr>
          <p:cNvPicPr>
            <a:picLocks noChangeAspect="1"/>
          </p:cNvPicPr>
          <p:nvPr/>
        </p:nvPicPr>
        <p:blipFill>
          <a:blip r:embed="rId3"/>
          <a:stretch>
            <a:fillRect/>
          </a:stretch>
        </p:blipFill>
        <p:spPr>
          <a:xfrm>
            <a:off x="2209800" y="152400"/>
            <a:ext cx="7772400" cy="669037"/>
          </a:xfrm>
          <a:prstGeom prst="rect">
            <a:avLst/>
          </a:prstGeom>
        </p:spPr>
      </p:pic>
      <p:sp>
        <p:nvSpPr>
          <p:cNvPr id="6" name="Rectangle 1">
            <a:extLst>
              <a:ext uri="{FF2B5EF4-FFF2-40B4-BE49-F238E27FC236}">
                <a16:creationId xmlns:a16="http://schemas.microsoft.com/office/drawing/2014/main" id="{372AD63C-098C-303A-E2AC-0F217DE90C83}"/>
              </a:ext>
            </a:extLst>
          </p:cNvPr>
          <p:cNvSpPr>
            <a:spLocks noChangeArrowheads="1"/>
          </p:cNvSpPr>
          <p:nvPr/>
        </p:nvSpPr>
        <p:spPr bwMode="auto">
          <a:xfrm>
            <a:off x="76200" y="5905382"/>
            <a:ext cx="8610600" cy="954107"/>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Gardner LA, Rowe AL, Newton NC, Egan L, Hunter E, Devine EK, Aitken T, Thornton L,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Teesson</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M, Stockings E, Champion KE. A Systematic Review and Meta-analysis of School-Based Preventive Interventions Targeting E-Cigarette Use Among Adolescents. Prev Sci. 2024 Oct;25(7):1104-1121.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doi</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10.1007/s11121-024-01730-6.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Epub</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2024 Sep 26. PMID: 39325296; PMCID: PMC11519311.</a:t>
            </a:r>
            <a:endParaRPr kumimoji="0" lang="en-US" altLang="en-US"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96DE40CC-4A3A-1211-C012-8ADB2E561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7800" y="5869051"/>
            <a:ext cx="3200400" cy="988949"/>
          </a:xfrm>
          <a:prstGeom prst="rect">
            <a:avLst/>
          </a:prstGeom>
        </p:spPr>
      </p:pic>
      <p:pic>
        <p:nvPicPr>
          <p:cNvPr id="9" name="Picture 8">
            <a:extLst>
              <a:ext uri="{FF2B5EF4-FFF2-40B4-BE49-F238E27FC236}">
                <a16:creationId xmlns:a16="http://schemas.microsoft.com/office/drawing/2014/main" id="{75D3AC5F-7F55-A809-DBB1-E518E60FB888}"/>
              </a:ext>
            </a:extLst>
          </p:cNvPr>
          <p:cNvPicPr>
            <a:picLocks noChangeAspect="1"/>
          </p:cNvPicPr>
          <p:nvPr/>
        </p:nvPicPr>
        <p:blipFill>
          <a:blip r:embed="rId5"/>
          <a:stretch>
            <a:fillRect/>
          </a:stretch>
        </p:blipFill>
        <p:spPr>
          <a:xfrm>
            <a:off x="3975100" y="838200"/>
            <a:ext cx="4241800" cy="381000"/>
          </a:xfrm>
          <a:prstGeom prst="rect">
            <a:avLst/>
          </a:prstGeom>
        </p:spPr>
      </p:pic>
    </p:spTree>
    <p:extLst>
      <p:ext uri="{BB962C8B-B14F-4D97-AF65-F5344CB8AC3E}">
        <p14:creationId xmlns:p14="http://schemas.microsoft.com/office/powerpoint/2010/main" val="19048966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C739B-6C5A-D639-0F8C-652150FDE8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DA14CF-635F-E5AC-2667-A06B45F1BEC7}"/>
              </a:ext>
            </a:extLst>
          </p:cNvPr>
          <p:cNvSpPr>
            <a:spLocks noGrp="1"/>
          </p:cNvSpPr>
          <p:nvPr>
            <p:ph idx="13"/>
          </p:nvPr>
        </p:nvSpPr>
        <p:spPr>
          <a:xfrm>
            <a:off x="609600" y="1142999"/>
            <a:ext cx="11074400" cy="4726051"/>
          </a:xfrm>
          <a:solidFill>
            <a:schemeClr val="bg1"/>
          </a:solidFill>
        </p:spPr>
        <p:txBody>
          <a:bodyPr>
            <a:normAutofit/>
          </a:bodyPr>
          <a:lstStyle/>
          <a:p>
            <a:pPr marL="0" indent="0" algn="ctr">
              <a:buNone/>
            </a:pPr>
            <a:r>
              <a:rPr lang="en-US" sz="2800" b="1" dirty="0">
                <a:solidFill>
                  <a:srgbClr val="A30C33"/>
                </a:solidFill>
                <a:latin typeface="+mn-lt"/>
              </a:rPr>
              <a:t>E-cigarette prevention programs may have short-lived beneficial effect on preventing e-cigarette use</a:t>
            </a:r>
          </a:p>
          <a:p>
            <a:pPr marL="0" indent="0">
              <a:buNone/>
            </a:pPr>
            <a:r>
              <a:rPr lang="en-US" sz="2400" dirty="0">
                <a:latin typeface="+mn-lt"/>
              </a:rPr>
              <a:t>BUT: Too much underlying variability in the study designs, interventions, and follow-up assessment points to have strong certainty in this conclusion</a:t>
            </a:r>
          </a:p>
          <a:p>
            <a:pPr marL="0" indent="0">
              <a:buNone/>
            </a:pPr>
            <a:endParaRPr lang="en-US" sz="2400" dirty="0">
              <a:latin typeface="+mn-lt"/>
            </a:endParaRPr>
          </a:p>
          <a:p>
            <a:r>
              <a:rPr lang="en-US" sz="2400" dirty="0">
                <a:latin typeface="+mn-lt"/>
              </a:rPr>
              <a:t>classroom education and skills training delivered over multiple sessions consistently associated with reductions in e-cigarette use onset</a:t>
            </a:r>
          </a:p>
          <a:p>
            <a:r>
              <a:rPr lang="en-US" sz="2400" dirty="0">
                <a:latin typeface="+mn-lt"/>
              </a:rPr>
              <a:t>parental/adult involvement may enhance effects</a:t>
            </a:r>
          </a:p>
          <a:p>
            <a:r>
              <a:rPr lang="en-US" sz="2400" dirty="0">
                <a:latin typeface="+mn-lt"/>
              </a:rPr>
              <a:t>interventions showing increased use appeared broad, without specific classroom education and skills training, nor a theoretical underpinning.</a:t>
            </a:r>
          </a:p>
          <a:p>
            <a:pPr marL="0" indent="0">
              <a:buNone/>
            </a:pPr>
            <a:endParaRPr lang="en-US" dirty="0"/>
          </a:p>
          <a:p>
            <a:pPr marL="0" indent="-57150">
              <a:buNone/>
            </a:pPr>
            <a:endParaRPr lang="en-US" sz="2800" dirty="0">
              <a:latin typeface="+mn-lt"/>
            </a:endParaRPr>
          </a:p>
        </p:txBody>
      </p:sp>
      <p:sp>
        <p:nvSpPr>
          <p:cNvPr id="6" name="Rectangle 1">
            <a:extLst>
              <a:ext uri="{FF2B5EF4-FFF2-40B4-BE49-F238E27FC236}">
                <a16:creationId xmlns:a16="http://schemas.microsoft.com/office/drawing/2014/main" id="{13D9B17D-A006-FB5B-AD7B-DA2CA249C802}"/>
              </a:ext>
            </a:extLst>
          </p:cNvPr>
          <p:cNvSpPr>
            <a:spLocks noChangeArrowheads="1"/>
          </p:cNvSpPr>
          <p:nvPr/>
        </p:nvSpPr>
        <p:spPr bwMode="auto">
          <a:xfrm>
            <a:off x="76200" y="5905382"/>
            <a:ext cx="8610600" cy="954107"/>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Gardner LA, Rowe AL, Newton NC, Egan L, Hunter E, Devine EK, Aitken T, Thornton L,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Teesson</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M, Stockings E, Champion KE. A Systematic Review and Meta-analysis of School-Based Preventive Interventions Targeting E-Cigarette Use Among Adolescents. Prev Sci. 2024 Oct;25(7):1104-1121.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doi</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10.1007/s11121-024-01730-6.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Epub</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2024 Sep 26. PMID: 39325296; PMCID: PMC11519311.</a:t>
            </a:r>
            <a:endParaRPr kumimoji="0" lang="en-US" altLang="en-US"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D6872596-3F0D-106E-21D2-45901E643B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800" y="5869051"/>
            <a:ext cx="3200400" cy="988949"/>
          </a:xfrm>
          <a:prstGeom prst="rect">
            <a:avLst/>
          </a:prstGeom>
        </p:spPr>
      </p:pic>
      <p:sp>
        <p:nvSpPr>
          <p:cNvPr id="2" name="TextBox 1">
            <a:extLst>
              <a:ext uri="{FF2B5EF4-FFF2-40B4-BE49-F238E27FC236}">
                <a16:creationId xmlns:a16="http://schemas.microsoft.com/office/drawing/2014/main" id="{D0E3A463-42AA-E7DF-E0C6-C53CED6B9351}"/>
              </a:ext>
            </a:extLst>
          </p:cNvPr>
          <p:cNvSpPr txBox="1"/>
          <p:nvPr/>
        </p:nvSpPr>
        <p:spPr>
          <a:xfrm>
            <a:off x="4585354" y="228600"/>
            <a:ext cx="1967846" cy="646331"/>
          </a:xfrm>
          <a:prstGeom prst="rect">
            <a:avLst/>
          </a:prstGeom>
          <a:noFill/>
        </p:spPr>
        <p:txBody>
          <a:bodyPr wrap="none" rtlCol="0">
            <a:spAutoFit/>
          </a:bodyPr>
          <a:lstStyle/>
          <a:p>
            <a:r>
              <a:rPr lang="en-US" sz="3600" dirty="0"/>
              <a:t>Summary</a:t>
            </a:r>
          </a:p>
        </p:txBody>
      </p:sp>
    </p:spTree>
    <p:extLst>
      <p:ext uri="{BB962C8B-B14F-4D97-AF65-F5344CB8AC3E}">
        <p14:creationId xmlns:p14="http://schemas.microsoft.com/office/powerpoint/2010/main" val="1187461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9494B-40B6-A2A3-548C-C7B427AD3F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97F592-863B-1355-A0F5-0EE11A7A4E66}"/>
              </a:ext>
            </a:extLst>
          </p:cNvPr>
          <p:cNvSpPr>
            <a:spLocks noGrp="1"/>
          </p:cNvSpPr>
          <p:nvPr>
            <p:ph idx="13"/>
          </p:nvPr>
        </p:nvSpPr>
        <p:spPr>
          <a:xfrm>
            <a:off x="609600" y="1447799"/>
            <a:ext cx="11074400" cy="4421251"/>
          </a:xfrm>
          <a:solidFill>
            <a:schemeClr val="bg1"/>
          </a:solidFill>
        </p:spPr>
        <p:txBody>
          <a:bodyPr>
            <a:normAutofit/>
          </a:bodyPr>
          <a:lstStyle/>
          <a:p>
            <a:pPr marL="0" indent="0">
              <a:buNone/>
            </a:pPr>
            <a:r>
              <a:rPr lang="en-US" sz="2800" dirty="0">
                <a:latin typeface="Calibri" panose="020F0502020204030204" pitchFamily="34" charset="0"/>
                <a:cs typeface="Calibri" panose="020F0502020204030204" pitchFamily="34" charset="0"/>
              </a:rPr>
              <a:t>Limitations:</a:t>
            </a:r>
          </a:p>
          <a:p>
            <a:r>
              <a:rPr lang="en-US" sz="2800" dirty="0">
                <a:latin typeface="Calibri" panose="020F0502020204030204" pitchFamily="34" charset="0"/>
                <a:cs typeface="Calibri" panose="020F0502020204030204" pitchFamily="34" charset="0"/>
              </a:rPr>
              <a:t>small number of studies and high heterogeneity decreased ability to make meaningful comparison of key intervention characteristics and their efficacy</a:t>
            </a:r>
          </a:p>
          <a:p>
            <a:r>
              <a:rPr lang="en-US" sz="2800" dirty="0">
                <a:latin typeface="Calibri" panose="020F0502020204030204" pitchFamily="34" charset="0"/>
                <a:cs typeface="Calibri" panose="020F0502020204030204" pitchFamily="34" charset="0"/>
              </a:rPr>
              <a:t>quality of evidence very low or low for some outcomes</a:t>
            </a:r>
          </a:p>
          <a:p>
            <a:r>
              <a:rPr lang="en-US" sz="2800" dirty="0">
                <a:latin typeface="Calibri" panose="020F0502020204030204" pitchFamily="34" charset="0"/>
                <a:cs typeface="Calibri" panose="020F0502020204030204" pitchFamily="34" charset="0"/>
              </a:rPr>
              <a:t>effects were generally small and short-lived</a:t>
            </a:r>
          </a:p>
          <a:p>
            <a:pPr marL="0" indent="0" algn="ctr">
              <a:buNone/>
            </a:pPr>
            <a:endParaRPr lang="en-US" sz="2800" dirty="0">
              <a:solidFill>
                <a:srgbClr val="A30C33"/>
              </a:solidFill>
              <a:latin typeface="+mn-lt"/>
            </a:endParaRPr>
          </a:p>
          <a:p>
            <a:pPr marL="0" indent="0" algn="ctr">
              <a:buNone/>
            </a:pPr>
            <a:r>
              <a:rPr lang="en-US" sz="2800" i="1" dirty="0">
                <a:solidFill>
                  <a:srgbClr val="A30C33"/>
                </a:solidFill>
                <a:latin typeface="+mn-lt"/>
              </a:rPr>
              <a:t>More high-quality research needed to develop efficacious interventions, and schools must be supported to adopt evidence-based programs</a:t>
            </a:r>
            <a:endParaRPr lang="en-US" sz="2800" i="1" dirty="0">
              <a:latin typeface="+mn-lt"/>
            </a:endParaRPr>
          </a:p>
          <a:p>
            <a:pPr marL="0" indent="0">
              <a:buNone/>
            </a:pPr>
            <a:endParaRPr lang="en-US" sz="2800" dirty="0">
              <a:latin typeface="Calibri" panose="020F0502020204030204" pitchFamily="34" charset="0"/>
              <a:cs typeface="Calibri" panose="020F0502020204030204" pitchFamily="34" charset="0"/>
            </a:endParaRPr>
          </a:p>
          <a:p>
            <a:endParaRPr lang="en-US" dirty="0"/>
          </a:p>
          <a:p>
            <a:pPr marL="0" indent="0">
              <a:buNone/>
            </a:pPr>
            <a:endParaRPr lang="en-US" dirty="0"/>
          </a:p>
          <a:p>
            <a:endParaRPr lang="en-US" sz="2400" dirty="0">
              <a:latin typeface="+mn-lt"/>
            </a:endParaRPr>
          </a:p>
          <a:p>
            <a:pPr marL="0" indent="0">
              <a:buNone/>
            </a:pPr>
            <a:endParaRPr lang="en-US" dirty="0"/>
          </a:p>
          <a:p>
            <a:pPr marL="0" indent="-57150">
              <a:buNone/>
            </a:pPr>
            <a:endParaRPr lang="en-US" sz="2800" dirty="0">
              <a:latin typeface="+mn-lt"/>
            </a:endParaRPr>
          </a:p>
        </p:txBody>
      </p:sp>
      <p:pic>
        <p:nvPicPr>
          <p:cNvPr id="4" name="Picture 3">
            <a:extLst>
              <a:ext uri="{FF2B5EF4-FFF2-40B4-BE49-F238E27FC236}">
                <a16:creationId xmlns:a16="http://schemas.microsoft.com/office/drawing/2014/main" id="{6F56A517-3356-97E0-B5DA-BDB30274FA56}"/>
              </a:ext>
            </a:extLst>
          </p:cNvPr>
          <p:cNvPicPr>
            <a:picLocks noChangeAspect="1"/>
          </p:cNvPicPr>
          <p:nvPr/>
        </p:nvPicPr>
        <p:blipFill>
          <a:blip r:embed="rId3"/>
          <a:stretch>
            <a:fillRect/>
          </a:stretch>
        </p:blipFill>
        <p:spPr>
          <a:xfrm>
            <a:off x="2209800" y="152400"/>
            <a:ext cx="7772400" cy="669037"/>
          </a:xfrm>
          <a:prstGeom prst="rect">
            <a:avLst/>
          </a:prstGeom>
        </p:spPr>
      </p:pic>
      <p:sp>
        <p:nvSpPr>
          <p:cNvPr id="6" name="Rectangle 1">
            <a:extLst>
              <a:ext uri="{FF2B5EF4-FFF2-40B4-BE49-F238E27FC236}">
                <a16:creationId xmlns:a16="http://schemas.microsoft.com/office/drawing/2014/main" id="{FF4CA3FB-C4A9-A77E-3125-E1C4F27CFDF6}"/>
              </a:ext>
            </a:extLst>
          </p:cNvPr>
          <p:cNvSpPr>
            <a:spLocks noChangeArrowheads="1"/>
          </p:cNvSpPr>
          <p:nvPr/>
        </p:nvSpPr>
        <p:spPr bwMode="auto">
          <a:xfrm>
            <a:off x="76200" y="5905382"/>
            <a:ext cx="8610600" cy="954107"/>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Gardner LA, Rowe AL, Newton NC, Egan L, Hunter E, Devine EK, Aitken T, Thornton L,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Teesson</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M, Stockings E, Champion KE. A Systematic Review and Meta-analysis of School-Based Preventive Interventions Targeting E-Cigarette Use Among Adolescents. Prev Sci. 2024 Oct;25(7):1104-1121.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doi</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10.1007/s11121-024-01730-6. </a:t>
            </a:r>
            <a:r>
              <a:rPr kumimoji="0" lang="en-US" altLang="en-US" sz="1400" b="0" i="0" u="none" strike="noStrike" cap="none" normalizeH="0" baseline="0" dirty="0" err="1">
                <a:ln>
                  <a:noFill/>
                </a:ln>
                <a:solidFill>
                  <a:srgbClr val="212121"/>
                </a:solidFill>
                <a:effectLst/>
                <a:latin typeface="Calibri" panose="020F0502020204030204" pitchFamily="34" charset="0"/>
                <a:cs typeface="Calibri" panose="020F0502020204030204" pitchFamily="34" charset="0"/>
              </a:rPr>
              <a:t>Epub</a:t>
            </a:r>
            <a:r>
              <a:rPr kumimoji="0" lang="en-US" altLang="en-US" sz="1400" b="0" i="0" u="none" strike="noStrike" cap="none" normalizeH="0" baseline="0" dirty="0">
                <a:ln>
                  <a:noFill/>
                </a:ln>
                <a:solidFill>
                  <a:srgbClr val="212121"/>
                </a:solidFill>
                <a:effectLst/>
                <a:latin typeface="Calibri" panose="020F0502020204030204" pitchFamily="34" charset="0"/>
                <a:cs typeface="Calibri" panose="020F0502020204030204" pitchFamily="34" charset="0"/>
              </a:rPr>
              <a:t> 2024 Sep 26. PMID: 39325296; PMCID: PMC11519311.</a:t>
            </a:r>
            <a:endParaRPr kumimoji="0" lang="en-US" altLang="en-US"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553CA57-A627-1473-1C64-F79C9C9BBB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7800" y="5869051"/>
            <a:ext cx="3200400" cy="988949"/>
          </a:xfrm>
          <a:prstGeom prst="rect">
            <a:avLst/>
          </a:prstGeom>
        </p:spPr>
      </p:pic>
      <p:pic>
        <p:nvPicPr>
          <p:cNvPr id="9" name="Picture 8">
            <a:extLst>
              <a:ext uri="{FF2B5EF4-FFF2-40B4-BE49-F238E27FC236}">
                <a16:creationId xmlns:a16="http://schemas.microsoft.com/office/drawing/2014/main" id="{12C30C53-6687-8C65-3FFD-469467C4AF22}"/>
              </a:ext>
            </a:extLst>
          </p:cNvPr>
          <p:cNvPicPr>
            <a:picLocks noChangeAspect="1"/>
          </p:cNvPicPr>
          <p:nvPr/>
        </p:nvPicPr>
        <p:blipFill>
          <a:blip r:embed="rId5"/>
          <a:stretch>
            <a:fillRect/>
          </a:stretch>
        </p:blipFill>
        <p:spPr>
          <a:xfrm>
            <a:off x="3975100" y="838200"/>
            <a:ext cx="4241800" cy="381000"/>
          </a:xfrm>
          <a:prstGeom prst="rect">
            <a:avLst/>
          </a:prstGeom>
        </p:spPr>
      </p:pic>
    </p:spTree>
    <p:extLst>
      <p:ext uri="{BB962C8B-B14F-4D97-AF65-F5344CB8AC3E}">
        <p14:creationId xmlns:p14="http://schemas.microsoft.com/office/powerpoint/2010/main" val="25860826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EB5BC-EE44-724D-053F-D40BD72E847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191E55E-C0C7-49B4-90BD-97BFFCDF6A52}"/>
              </a:ext>
            </a:extLst>
          </p:cNvPr>
          <p:cNvSpPr txBox="1"/>
          <p:nvPr/>
        </p:nvSpPr>
        <p:spPr>
          <a:xfrm>
            <a:off x="4343400" y="2514600"/>
            <a:ext cx="2585964" cy="769441"/>
          </a:xfrm>
          <a:prstGeom prst="rect">
            <a:avLst/>
          </a:prstGeom>
          <a:noFill/>
        </p:spPr>
        <p:txBody>
          <a:bodyPr wrap="none" rtlCol="0">
            <a:spAutoFit/>
          </a:bodyPr>
          <a:lstStyle/>
          <a:p>
            <a:r>
              <a:rPr lang="en-US" sz="4400" dirty="0"/>
              <a:t>Discussion</a:t>
            </a:r>
          </a:p>
        </p:txBody>
      </p:sp>
    </p:spTree>
    <p:extLst>
      <p:ext uri="{BB962C8B-B14F-4D97-AF65-F5344CB8AC3E}">
        <p14:creationId xmlns:p14="http://schemas.microsoft.com/office/powerpoint/2010/main" val="2332771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CEFD6-0CA1-19F5-836C-77212404188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B58520B-FA98-DCCA-25E9-296666C4ED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10" name="Title 9">
            <a:extLst>
              <a:ext uri="{FF2B5EF4-FFF2-40B4-BE49-F238E27FC236}">
                <a16:creationId xmlns:a16="http://schemas.microsoft.com/office/drawing/2014/main" id="{019F9B92-C37D-DDCA-8DA2-1F5B2527DACD}"/>
              </a:ext>
            </a:extLst>
          </p:cNvPr>
          <p:cNvSpPr>
            <a:spLocks noGrp="1"/>
          </p:cNvSpPr>
          <p:nvPr>
            <p:ph type="ctrTitle"/>
          </p:nvPr>
        </p:nvSpPr>
        <p:spPr>
          <a:xfrm>
            <a:off x="762000" y="304800"/>
            <a:ext cx="10922000" cy="609599"/>
          </a:xfrm>
        </p:spPr>
        <p:txBody>
          <a:bodyPr/>
          <a:lstStyle/>
          <a:p>
            <a:pPr algn="ctr"/>
            <a:r>
              <a:rPr lang="en-US" dirty="0"/>
              <a:t>SEOW: Year in Review</a:t>
            </a:r>
          </a:p>
        </p:txBody>
      </p:sp>
      <p:sp>
        <p:nvSpPr>
          <p:cNvPr id="11" name="Content Placeholder 10">
            <a:extLst>
              <a:ext uri="{FF2B5EF4-FFF2-40B4-BE49-F238E27FC236}">
                <a16:creationId xmlns:a16="http://schemas.microsoft.com/office/drawing/2014/main" id="{F1050017-EA2B-30F4-1297-4AEBEE85B0E6}"/>
              </a:ext>
            </a:extLst>
          </p:cNvPr>
          <p:cNvSpPr>
            <a:spLocks noGrp="1"/>
          </p:cNvSpPr>
          <p:nvPr>
            <p:ph idx="13"/>
          </p:nvPr>
        </p:nvSpPr>
        <p:spPr>
          <a:xfrm>
            <a:off x="762000" y="1158238"/>
            <a:ext cx="10922000" cy="4937759"/>
          </a:xfrm>
        </p:spPr>
        <p:txBody>
          <a:bodyPr>
            <a:noAutofit/>
          </a:bodyPr>
          <a:lstStyle/>
          <a:p>
            <a:r>
              <a:rPr lang="en-US" sz="2800" dirty="0">
                <a:latin typeface="+mn-lt"/>
              </a:rPr>
              <a:t>Regularly monitored and shared with SEOW members national substance use and health related outcomes data</a:t>
            </a:r>
          </a:p>
          <a:p>
            <a:r>
              <a:rPr lang="en-US" sz="2800" dirty="0">
                <a:latin typeface="+mn-lt"/>
              </a:rPr>
              <a:t>Updated </a:t>
            </a:r>
            <a:r>
              <a:rPr lang="en-US" sz="2800" b="1" u="sng" dirty="0" err="1">
                <a:solidFill>
                  <a:srgbClr val="A30C33"/>
                </a:solidFill>
                <a:latin typeface="+mn-lt"/>
              </a:rPr>
              <a:t>ARPrevention.org</a:t>
            </a:r>
            <a:r>
              <a:rPr lang="en-US" sz="2800" b="1" u="sng" dirty="0">
                <a:solidFill>
                  <a:srgbClr val="A30C33"/>
                </a:solidFill>
                <a:latin typeface="+mn-lt"/>
              </a:rPr>
              <a:t> </a:t>
            </a:r>
            <a:r>
              <a:rPr lang="en-US" sz="2800" dirty="0">
                <a:latin typeface="+mn-lt"/>
              </a:rPr>
              <a:t>website periodically with resources, meeting slides and reports</a:t>
            </a:r>
          </a:p>
          <a:p>
            <a:r>
              <a:rPr lang="en-US" sz="2800" dirty="0">
                <a:latin typeface="+mn-lt"/>
              </a:rPr>
              <a:t>Continued working with AG Office on One Pill can Kill campaign on AR college campuses (Train the Trainers)</a:t>
            </a:r>
          </a:p>
          <a:p>
            <a:r>
              <a:rPr lang="en-US" sz="2800" dirty="0">
                <a:latin typeface="+mn-lt"/>
              </a:rPr>
              <a:t>Hosted 3 Tri-Annual SEOW Meetings</a:t>
            </a:r>
          </a:p>
          <a:p>
            <a:pPr lvl="1"/>
            <a:r>
              <a:rPr lang="en-US" sz="2800" dirty="0">
                <a:latin typeface="+mn-lt"/>
              </a:rPr>
              <a:t>Coordinated event, invited speakers, set agenda, responded to SEOW member requests, prepared and presented slides, summarized and disseminated meeting activities</a:t>
            </a:r>
          </a:p>
          <a:p>
            <a:endParaRPr lang="en-US" sz="2800" dirty="0">
              <a:latin typeface="+mn-lt"/>
            </a:endParaRPr>
          </a:p>
        </p:txBody>
      </p:sp>
    </p:spTree>
    <p:extLst>
      <p:ext uri="{BB962C8B-B14F-4D97-AF65-F5344CB8AC3E}">
        <p14:creationId xmlns:p14="http://schemas.microsoft.com/office/powerpoint/2010/main" val="2737135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D1C6B-EBF3-CB71-5C3D-9B77339D32F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936FEC9-4AE0-A55C-61E5-CF40B1557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10" name="Title 9">
            <a:extLst>
              <a:ext uri="{FF2B5EF4-FFF2-40B4-BE49-F238E27FC236}">
                <a16:creationId xmlns:a16="http://schemas.microsoft.com/office/drawing/2014/main" id="{1DA36C44-7376-032D-EA11-19E4FDB535F9}"/>
              </a:ext>
            </a:extLst>
          </p:cNvPr>
          <p:cNvSpPr>
            <a:spLocks noGrp="1"/>
          </p:cNvSpPr>
          <p:nvPr>
            <p:ph type="ctrTitle"/>
          </p:nvPr>
        </p:nvSpPr>
        <p:spPr>
          <a:xfrm>
            <a:off x="762000" y="152400"/>
            <a:ext cx="10922000" cy="609599"/>
          </a:xfrm>
        </p:spPr>
        <p:txBody>
          <a:bodyPr/>
          <a:lstStyle/>
          <a:p>
            <a:pPr algn="ctr"/>
            <a:r>
              <a:rPr lang="en-US" dirty="0"/>
              <a:t>SEOW: Year in Review</a:t>
            </a:r>
          </a:p>
        </p:txBody>
      </p:sp>
      <p:sp>
        <p:nvSpPr>
          <p:cNvPr id="11" name="Content Placeholder 10">
            <a:extLst>
              <a:ext uri="{FF2B5EF4-FFF2-40B4-BE49-F238E27FC236}">
                <a16:creationId xmlns:a16="http://schemas.microsoft.com/office/drawing/2014/main" id="{E30986D6-43F8-2ABE-A492-B2F13EF27687}"/>
              </a:ext>
            </a:extLst>
          </p:cNvPr>
          <p:cNvSpPr>
            <a:spLocks noGrp="1"/>
          </p:cNvSpPr>
          <p:nvPr>
            <p:ph idx="13"/>
          </p:nvPr>
        </p:nvSpPr>
        <p:spPr>
          <a:xfrm>
            <a:off x="76200" y="914400"/>
            <a:ext cx="12192000" cy="5852162"/>
          </a:xfrm>
          <a:solidFill>
            <a:schemeClr val="bg1"/>
          </a:solidFill>
        </p:spPr>
        <p:txBody>
          <a:bodyPr>
            <a:noAutofit/>
          </a:bodyPr>
          <a:lstStyle/>
          <a:p>
            <a:r>
              <a:rPr lang="en-US" sz="2800" i="1" dirty="0">
                <a:latin typeface="Calibri" panose="020F0502020204030204" pitchFamily="34" charset="0"/>
                <a:cs typeface="Calibri" panose="020F0502020204030204" pitchFamily="34" charset="0"/>
              </a:rPr>
              <a:t>Prepared and delivered SIX Presentations across various venues in 2026:</a:t>
            </a:r>
          </a:p>
          <a:p>
            <a:pPr lvl="1"/>
            <a:r>
              <a:rPr lang="en-US" sz="2400" dirty="0">
                <a:latin typeface="+mn-lt"/>
                <a:cs typeface="Calibri" panose="020F0502020204030204" pitchFamily="34" charset="0"/>
              </a:rPr>
              <a:t>“</a:t>
            </a:r>
            <a:r>
              <a:rPr lang="en-US" sz="2400" dirty="0">
                <a:latin typeface="+mn-lt"/>
              </a:rPr>
              <a:t>Mapping the Data: Prevention Indicators Across Arkansas and Region 6</a:t>
            </a:r>
            <a:r>
              <a:rPr lang="en-US" sz="2400" dirty="0">
                <a:latin typeface="+mn-lt"/>
                <a:cs typeface="Calibri" panose="020F0502020204030204" pitchFamily="34" charset="0"/>
              </a:rPr>
              <a:t>.” Region 6 Task Force, July 7</a:t>
            </a:r>
            <a:r>
              <a:rPr lang="en-US" sz="2400" baseline="30000" dirty="0">
                <a:latin typeface="+mn-lt"/>
                <a:cs typeface="Calibri" panose="020F0502020204030204" pitchFamily="34" charset="0"/>
              </a:rPr>
              <a:t>th</a:t>
            </a:r>
            <a:r>
              <a:rPr lang="en-US" sz="2400" dirty="0">
                <a:latin typeface="+mn-lt"/>
                <a:cs typeface="Calibri" panose="020F0502020204030204" pitchFamily="34" charset="0"/>
              </a:rPr>
              <a:t>, Morrilton, AR</a:t>
            </a:r>
          </a:p>
          <a:p>
            <a:pPr lvl="1"/>
            <a:r>
              <a:rPr lang="en-US" sz="2400" dirty="0">
                <a:latin typeface="Calibri" panose="020F0502020204030204" pitchFamily="34" charset="0"/>
                <a:cs typeface="Calibri" panose="020F0502020204030204" pitchFamily="34" charset="0"/>
              </a:rPr>
              <a:t>“Leveraging technology to enhance the feasibility, fidelity, and sustainability of adolescent substance use prevention interventions.” June 27</a:t>
            </a:r>
            <a:r>
              <a:rPr lang="en-US" sz="2400" baseline="30000" dirty="0">
                <a:latin typeface="Calibri" panose="020F0502020204030204" pitchFamily="34" charset="0"/>
                <a:cs typeface="Calibri" panose="020F0502020204030204" pitchFamily="34" charset="0"/>
              </a:rPr>
              <a:t>th</a:t>
            </a:r>
            <a:r>
              <a:rPr lang="en-US" sz="2400" dirty="0">
                <a:latin typeface="Calibri" panose="020F0502020204030204" pitchFamily="34" charset="0"/>
                <a:cs typeface="Calibri" panose="020F0502020204030204" pitchFamily="34" charset="0"/>
              </a:rPr>
              <a:t>, Prevention Summit, Benton, AR</a:t>
            </a:r>
          </a:p>
          <a:p>
            <a:pPr lvl="1"/>
            <a:r>
              <a:rPr lang="en-US" sz="2400" dirty="0">
                <a:latin typeface="Calibri" panose="020F0502020204030204" pitchFamily="34" charset="0"/>
                <a:cs typeface="Calibri" panose="020F0502020204030204" pitchFamily="34" charset="0"/>
              </a:rPr>
              <a:t>“Xylazine and Other Adulterants in the Drug Supply,” Lunch &amp; Learn Webinar, May 20</a:t>
            </a:r>
            <a:r>
              <a:rPr lang="en-US" sz="2400" baseline="30000" dirty="0">
                <a:latin typeface="Calibri" panose="020F0502020204030204" pitchFamily="34" charset="0"/>
                <a:cs typeface="Calibri" panose="020F0502020204030204" pitchFamily="34" charset="0"/>
              </a:rPr>
              <a:t>th</a:t>
            </a:r>
            <a:r>
              <a:rPr lang="en-US" sz="2400" dirty="0">
                <a:latin typeface="Calibri" panose="020F0502020204030204" pitchFamily="34" charset="0"/>
                <a:cs typeface="Calibri" panose="020F0502020204030204" pitchFamily="34" charset="0"/>
              </a:rPr>
              <a:t>, UALR MidSOUTH,  Little Rock, AR</a:t>
            </a:r>
          </a:p>
          <a:p>
            <a:pPr lvl="1"/>
            <a:r>
              <a:rPr lang="en-US" sz="2400" dirty="0">
                <a:latin typeface="Calibri" panose="020F0502020204030204" pitchFamily="34" charset="0"/>
                <a:cs typeface="Calibri" panose="020F0502020204030204" pitchFamily="34" charset="0"/>
              </a:rPr>
              <a:t> “Understanding Regional Substance Misuse Trends to Inform Effective Prevention Strategies.” Regional Substance Misuse Prevention, Mental Health Awareness &amp; Digital Wellness Summitt,” April 28</a:t>
            </a:r>
            <a:r>
              <a:rPr lang="en-US" sz="2400" baseline="30000" dirty="0">
                <a:latin typeface="Calibri" panose="020F0502020204030204" pitchFamily="34" charset="0"/>
                <a:cs typeface="Calibri" panose="020F0502020204030204" pitchFamily="34" charset="0"/>
              </a:rPr>
              <a:t>th</a:t>
            </a:r>
            <a:r>
              <a:rPr lang="en-US" sz="2400" dirty="0">
                <a:latin typeface="Calibri" panose="020F0502020204030204" pitchFamily="34" charset="0"/>
                <a:cs typeface="Calibri" panose="020F0502020204030204" pitchFamily="34" charset="0"/>
              </a:rPr>
              <a:t>, Texarkana, AR</a:t>
            </a:r>
          </a:p>
          <a:p>
            <a:pPr lvl="1"/>
            <a:r>
              <a:rPr lang="en-US" sz="2400" dirty="0">
                <a:latin typeface="Calibri" panose="020F0502020204030204" pitchFamily="34" charset="0"/>
                <a:cs typeface="Calibri" panose="020F0502020204030204" pitchFamily="34" charset="0"/>
              </a:rPr>
              <a:t> “Adolescent Nonmedical Prescription Drug Use Prevention: Focus on Opioids.” UAMS MATRIARC Project ECHO Seminar Series, April 17</a:t>
            </a:r>
            <a:r>
              <a:rPr lang="en-US" sz="2400" baseline="30000" dirty="0">
                <a:latin typeface="Calibri" panose="020F0502020204030204" pitchFamily="34" charset="0"/>
                <a:cs typeface="Calibri" panose="020F0502020204030204" pitchFamily="34" charset="0"/>
              </a:rPr>
              <a:t>th</a:t>
            </a:r>
            <a:r>
              <a:rPr lang="en-US" sz="2400" dirty="0">
                <a:latin typeface="Calibri" panose="020F0502020204030204" pitchFamily="34" charset="0"/>
                <a:cs typeface="Calibri" panose="020F0502020204030204" pitchFamily="34" charset="0"/>
              </a:rPr>
              <a:t>, Little Rock, AR</a:t>
            </a:r>
          </a:p>
          <a:p>
            <a:pPr lvl="1"/>
            <a:r>
              <a:rPr lang="en-US" sz="2400" dirty="0">
                <a:latin typeface="Calibri" panose="020F0502020204030204" pitchFamily="34" charset="0"/>
                <a:cs typeface="Calibri" panose="020F0502020204030204" pitchFamily="34" charset="0"/>
              </a:rPr>
              <a:t> “Substance Use Among Older Adults: Ethical Considerations.” UAMS Geriatric ECHO Seminar Series, March 18</a:t>
            </a:r>
            <a:r>
              <a:rPr lang="en-US" sz="2400" baseline="30000" dirty="0">
                <a:latin typeface="Calibri" panose="020F0502020204030204" pitchFamily="34" charset="0"/>
                <a:cs typeface="Calibri" panose="020F0502020204030204" pitchFamily="34" charset="0"/>
              </a:rPr>
              <a:t>th</a:t>
            </a:r>
            <a:r>
              <a:rPr lang="en-US" sz="2400" dirty="0">
                <a:latin typeface="Calibri" panose="020F0502020204030204" pitchFamily="34" charset="0"/>
                <a:cs typeface="Calibri" panose="020F0502020204030204" pitchFamily="34" charset="0"/>
              </a:rPr>
              <a:t>, Little Rock, AR</a:t>
            </a:r>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26502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78B2B-3FE6-AC4D-FC30-1976C3C8186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0D6D6F9-519F-3B50-E5AE-B955804ED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13" name="Title 9">
            <a:extLst>
              <a:ext uri="{FF2B5EF4-FFF2-40B4-BE49-F238E27FC236}">
                <a16:creationId xmlns:a16="http://schemas.microsoft.com/office/drawing/2014/main" id="{E3A9F748-F23B-3001-59AD-F3A32FDF771A}"/>
              </a:ext>
            </a:extLst>
          </p:cNvPr>
          <p:cNvSpPr>
            <a:spLocks noGrp="1"/>
          </p:cNvSpPr>
          <p:nvPr>
            <p:ph type="ctrTitle"/>
          </p:nvPr>
        </p:nvSpPr>
        <p:spPr>
          <a:xfrm>
            <a:off x="762000" y="304800"/>
            <a:ext cx="10922000" cy="609599"/>
          </a:xfrm>
        </p:spPr>
        <p:txBody>
          <a:bodyPr/>
          <a:lstStyle/>
          <a:p>
            <a:pPr algn="ctr"/>
            <a:r>
              <a:rPr lang="en-US" dirty="0"/>
              <a:t>SEOW: Year in Review</a:t>
            </a:r>
          </a:p>
        </p:txBody>
      </p:sp>
      <p:sp>
        <p:nvSpPr>
          <p:cNvPr id="14" name="Content Placeholder 10">
            <a:extLst>
              <a:ext uri="{FF2B5EF4-FFF2-40B4-BE49-F238E27FC236}">
                <a16:creationId xmlns:a16="http://schemas.microsoft.com/office/drawing/2014/main" id="{A695E1D8-CBAB-DB30-0149-187BD46CDF2A}"/>
              </a:ext>
            </a:extLst>
          </p:cNvPr>
          <p:cNvSpPr>
            <a:spLocks noGrp="1"/>
          </p:cNvSpPr>
          <p:nvPr>
            <p:ph idx="13"/>
          </p:nvPr>
        </p:nvSpPr>
        <p:spPr>
          <a:xfrm>
            <a:off x="762000" y="1158238"/>
            <a:ext cx="10922000" cy="4937759"/>
          </a:xfrm>
        </p:spPr>
        <p:txBody>
          <a:bodyPr>
            <a:normAutofit/>
          </a:bodyPr>
          <a:lstStyle/>
          <a:p>
            <a:r>
              <a:rPr lang="en-US" sz="2800" dirty="0">
                <a:latin typeface="+mn-lt"/>
              </a:rPr>
              <a:t>Published peer-reviewed article that used APNA data: </a:t>
            </a:r>
          </a:p>
          <a:p>
            <a:pPr lvl="1"/>
            <a:r>
              <a:rPr lang="en-US" sz="2400" dirty="0">
                <a:latin typeface="+mn-lt"/>
              </a:rPr>
              <a:t>Clawson A, Thostenson JD, Oliveto AH, Bollinger M. (2026) Beyond Contextual Smoking Norms: The Importance of Family-level Nicotine Use Risk Factors among Rural and Nonrural Youth Living in Arkansas. </a:t>
            </a:r>
            <a:r>
              <a:rPr lang="en-US" sz="2400" u="sng" dirty="0">
                <a:latin typeface="+mn-lt"/>
              </a:rPr>
              <a:t>Preventive Medicine Reports</a:t>
            </a:r>
            <a:r>
              <a:rPr lang="en-US" sz="2400" dirty="0">
                <a:latin typeface="+mn-lt"/>
              </a:rPr>
              <a:t> 67. 103520, ISSN 2211-3355, https://</a:t>
            </a:r>
            <a:r>
              <a:rPr lang="en-US" sz="2400" dirty="0" err="1">
                <a:latin typeface="+mn-lt"/>
              </a:rPr>
              <a:t>doi.org</a:t>
            </a:r>
            <a:r>
              <a:rPr lang="en-US" sz="2400" dirty="0">
                <a:latin typeface="+mn-lt"/>
              </a:rPr>
              <a:t>/10.1016/j.pmedr.2026.103520.(https://</a:t>
            </a:r>
            <a:r>
              <a:rPr lang="en-US" sz="2400" dirty="0" err="1">
                <a:latin typeface="+mn-lt"/>
              </a:rPr>
              <a:t>www.sciencedirect.com</a:t>
            </a:r>
            <a:r>
              <a:rPr lang="en-US" sz="2400" dirty="0">
                <a:latin typeface="+mn-lt"/>
              </a:rPr>
              <a:t>/science/article/</a:t>
            </a:r>
            <a:r>
              <a:rPr lang="en-US" sz="2400" dirty="0" err="1">
                <a:latin typeface="+mn-lt"/>
              </a:rPr>
              <a:t>pii</a:t>
            </a:r>
            <a:r>
              <a:rPr lang="en-US" sz="2400" dirty="0">
                <a:latin typeface="+mn-lt"/>
              </a:rPr>
              <a:t>/S2211335526001488) </a:t>
            </a:r>
          </a:p>
          <a:p>
            <a:r>
              <a:rPr lang="en-US" sz="2800" dirty="0">
                <a:latin typeface="+mn-lt"/>
              </a:rPr>
              <a:t>Prepared 2026 Annual Profiles Report (draft under review by MidSOUTH and DHS)</a:t>
            </a:r>
          </a:p>
          <a:p>
            <a:r>
              <a:rPr lang="en-US" sz="2800" dirty="0">
                <a:latin typeface="+mn-lt"/>
              </a:rPr>
              <a:t>Responded to data requests as received</a:t>
            </a:r>
          </a:p>
        </p:txBody>
      </p:sp>
    </p:spTree>
    <p:extLst>
      <p:ext uri="{BB962C8B-B14F-4D97-AF65-F5344CB8AC3E}">
        <p14:creationId xmlns:p14="http://schemas.microsoft.com/office/powerpoint/2010/main" val="29866562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1C946F-F8F1-777C-A10B-95769388D379}"/>
              </a:ext>
            </a:extLst>
          </p:cNvPr>
          <p:cNvSpPr>
            <a:spLocks noGrp="1"/>
          </p:cNvSpPr>
          <p:nvPr>
            <p:ph type="ctrTitle"/>
          </p:nvPr>
        </p:nvSpPr>
        <p:spPr/>
        <p:txBody>
          <a:bodyPr>
            <a:noAutofit/>
          </a:bodyPr>
          <a:lstStyle/>
          <a:p>
            <a:pPr algn="ctr"/>
            <a:r>
              <a:rPr lang="en-US" sz="3600" dirty="0">
                <a:latin typeface="+mn-lt"/>
              </a:rPr>
              <a:t>Future Possible Directions</a:t>
            </a:r>
          </a:p>
        </p:txBody>
      </p:sp>
      <p:sp>
        <p:nvSpPr>
          <p:cNvPr id="5" name="Content Placeholder 4">
            <a:extLst>
              <a:ext uri="{FF2B5EF4-FFF2-40B4-BE49-F238E27FC236}">
                <a16:creationId xmlns:a16="http://schemas.microsoft.com/office/drawing/2014/main" id="{D6A61521-CB08-61B2-0C41-756ECBCB61D2}"/>
              </a:ext>
            </a:extLst>
          </p:cNvPr>
          <p:cNvSpPr>
            <a:spLocks noGrp="1"/>
          </p:cNvSpPr>
          <p:nvPr>
            <p:ph idx="13"/>
          </p:nvPr>
        </p:nvSpPr>
        <p:spPr>
          <a:xfrm>
            <a:off x="1524000" y="1767840"/>
            <a:ext cx="10160000" cy="4175757"/>
          </a:xfrm>
        </p:spPr>
        <p:txBody>
          <a:bodyPr>
            <a:normAutofit/>
          </a:bodyPr>
          <a:lstStyle/>
          <a:p>
            <a:pPr marL="0" indent="0">
              <a:buNone/>
            </a:pPr>
            <a:r>
              <a:rPr lang="en-US" sz="2800" i="1" dirty="0">
                <a:solidFill>
                  <a:srgbClr val="A30C33"/>
                </a:solidFill>
                <a:latin typeface="+mn-lt"/>
                <a:cs typeface="Calibri" panose="020F0502020204030204" pitchFamily="34" charset="0"/>
              </a:rPr>
              <a:t>Investigate ways to:</a:t>
            </a:r>
          </a:p>
          <a:p>
            <a:r>
              <a:rPr lang="en-US" sz="2800" dirty="0">
                <a:latin typeface="+mn-lt"/>
                <a:cs typeface="Calibri" panose="020F0502020204030204" pitchFamily="34" charset="0"/>
              </a:rPr>
              <a:t>Enhance parental involvement in a meaningful way</a:t>
            </a:r>
          </a:p>
          <a:p>
            <a:r>
              <a:rPr lang="en-US" sz="2800" dirty="0">
                <a:latin typeface="+mn-lt"/>
                <a:cs typeface="Calibri" panose="020F0502020204030204" pitchFamily="34" charset="0"/>
              </a:rPr>
              <a:t>Leverage technology to extend and sustain prevention efforts</a:t>
            </a:r>
          </a:p>
          <a:p>
            <a:r>
              <a:rPr lang="en-US" sz="2800" dirty="0">
                <a:latin typeface="+mn-lt"/>
                <a:cs typeface="Calibri" panose="020F0502020204030204" pitchFamily="34" charset="0"/>
              </a:rPr>
              <a:t>Help people reduce/quit use across the lifespan</a:t>
            </a:r>
          </a:p>
          <a:p>
            <a:r>
              <a:rPr lang="en-US" sz="2800" dirty="0">
                <a:latin typeface="+mn-lt"/>
                <a:cs typeface="Calibri" panose="020F0502020204030204" pitchFamily="34" charset="0"/>
              </a:rPr>
              <a:t>Target high risk factors (e.g., sensation seeking)</a:t>
            </a:r>
          </a:p>
          <a:p>
            <a:r>
              <a:rPr lang="en-US" sz="2800" dirty="0">
                <a:latin typeface="+mn-lt"/>
                <a:cs typeface="Calibri" panose="020F0502020204030204" pitchFamily="34" charset="0"/>
              </a:rPr>
              <a:t>Introduce weighting in APNA findings</a:t>
            </a:r>
          </a:p>
          <a:p>
            <a:r>
              <a:rPr lang="en-US" sz="2800" dirty="0">
                <a:latin typeface="+mn-lt"/>
                <a:cs typeface="Calibri" panose="020F0502020204030204" pitchFamily="34" charset="0"/>
              </a:rPr>
              <a:t>Enhance data source identification and collection</a:t>
            </a:r>
          </a:p>
          <a:p>
            <a:endParaRPr lang="en-US" sz="2800" dirty="0">
              <a:latin typeface="+mn-lt"/>
              <a:cs typeface="Calibri" panose="020F0502020204030204" pitchFamily="34" charset="0"/>
            </a:endParaRPr>
          </a:p>
        </p:txBody>
      </p:sp>
    </p:spTree>
    <p:extLst>
      <p:ext uri="{BB962C8B-B14F-4D97-AF65-F5344CB8AC3E}">
        <p14:creationId xmlns:p14="http://schemas.microsoft.com/office/powerpoint/2010/main" val="28910284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B65BA-7AD1-2032-5D1C-50581A389DA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3B1251E-D786-7E93-0B86-FB2A4020F2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2" name="TextBox 1">
            <a:extLst>
              <a:ext uri="{FF2B5EF4-FFF2-40B4-BE49-F238E27FC236}">
                <a16:creationId xmlns:a16="http://schemas.microsoft.com/office/drawing/2014/main" id="{0B25F8C5-BF78-07B9-655E-65FB33290C1B}"/>
              </a:ext>
            </a:extLst>
          </p:cNvPr>
          <p:cNvSpPr txBox="1"/>
          <p:nvPr/>
        </p:nvSpPr>
        <p:spPr>
          <a:xfrm>
            <a:off x="4648200" y="2133600"/>
            <a:ext cx="2799164" cy="2308324"/>
          </a:xfrm>
          <a:prstGeom prst="rect">
            <a:avLst/>
          </a:prstGeom>
          <a:noFill/>
        </p:spPr>
        <p:txBody>
          <a:bodyPr wrap="none" rtlCol="0">
            <a:spAutoFit/>
          </a:bodyPr>
          <a:lstStyle/>
          <a:p>
            <a:r>
              <a:rPr lang="en-US" sz="4800" dirty="0"/>
              <a:t>Discussion</a:t>
            </a:r>
          </a:p>
          <a:p>
            <a:pPr algn="ctr"/>
            <a:r>
              <a:rPr lang="en-US" sz="4800" dirty="0"/>
              <a:t>&amp;</a:t>
            </a:r>
          </a:p>
          <a:p>
            <a:r>
              <a:rPr lang="en-US" sz="4800" dirty="0"/>
              <a:t>Wrap Up</a:t>
            </a:r>
          </a:p>
        </p:txBody>
      </p:sp>
    </p:spTree>
    <p:extLst>
      <p:ext uri="{BB962C8B-B14F-4D97-AF65-F5344CB8AC3E}">
        <p14:creationId xmlns:p14="http://schemas.microsoft.com/office/powerpoint/2010/main" val="1125315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BE4429-C37E-2748-8DA3-2CDA5BE98F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862" y="5867400"/>
            <a:ext cx="3452338" cy="1066800"/>
          </a:xfrm>
          <a:prstGeom prst="rect">
            <a:avLst/>
          </a:prstGeom>
        </p:spPr>
      </p:pic>
      <p:sp>
        <p:nvSpPr>
          <p:cNvPr id="7" name="TextBox 6">
            <a:extLst>
              <a:ext uri="{FF2B5EF4-FFF2-40B4-BE49-F238E27FC236}">
                <a16:creationId xmlns:a16="http://schemas.microsoft.com/office/drawing/2014/main" id="{1F79647B-AA1B-CEE8-DABD-3AB490F3D011}"/>
              </a:ext>
            </a:extLst>
          </p:cNvPr>
          <p:cNvSpPr txBox="1"/>
          <p:nvPr/>
        </p:nvSpPr>
        <p:spPr>
          <a:xfrm>
            <a:off x="4419600" y="6088559"/>
            <a:ext cx="3840184" cy="769441"/>
          </a:xfrm>
          <a:prstGeom prst="rect">
            <a:avLst/>
          </a:prstGeom>
          <a:noFill/>
        </p:spPr>
        <p:txBody>
          <a:bodyPr wrap="square" rtlCol="0">
            <a:spAutoFit/>
          </a:bodyPr>
          <a:lstStyle/>
          <a:p>
            <a:r>
              <a:rPr lang="en-US" sz="4400" b="1" dirty="0">
                <a:latin typeface="Ayuthaya" pitchFamily="2" charset="-34"/>
                <a:ea typeface="Ayuthaya" pitchFamily="2" charset="-34"/>
                <a:cs typeface="Ayuthaya" pitchFamily="2" charset="-34"/>
              </a:rPr>
              <a:t>Thank you!</a:t>
            </a:r>
          </a:p>
        </p:txBody>
      </p:sp>
      <p:pic>
        <p:nvPicPr>
          <p:cNvPr id="8" name="Picture 7">
            <a:extLst>
              <a:ext uri="{FF2B5EF4-FFF2-40B4-BE49-F238E27FC236}">
                <a16:creationId xmlns:a16="http://schemas.microsoft.com/office/drawing/2014/main" id="{C0ECC136-67F0-4D0A-982C-20A696005A5D}"/>
              </a:ext>
            </a:extLst>
          </p:cNvPr>
          <p:cNvPicPr>
            <a:picLocks noChangeAspect="1"/>
          </p:cNvPicPr>
          <p:nvPr/>
        </p:nvPicPr>
        <p:blipFill>
          <a:blip r:embed="rId4"/>
          <a:stretch>
            <a:fillRect/>
          </a:stretch>
        </p:blipFill>
        <p:spPr>
          <a:xfrm>
            <a:off x="0" y="782392"/>
            <a:ext cx="12192000" cy="5237408"/>
          </a:xfrm>
          <a:prstGeom prst="rect">
            <a:avLst/>
          </a:prstGeom>
        </p:spPr>
      </p:pic>
    </p:spTree>
    <p:extLst>
      <p:ext uri="{BB962C8B-B14F-4D97-AF65-F5344CB8AC3E}">
        <p14:creationId xmlns:p14="http://schemas.microsoft.com/office/powerpoint/2010/main" val="3340181700"/>
      </p:ext>
    </p:extLst>
  </p:cSld>
  <p:clrMapOvr>
    <a:masterClrMapping/>
  </p:clrMapOvr>
</p:sld>
</file>

<file path=ppt/theme/theme1.xml><?xml version="1.0" encoding="utf-8"?>
<a:theme xmlns:a="http://schemas.openxmlformats.org/drawingml/2006/main" name="UAM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AMS – Gra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UAMS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99503</TotalTime>
  <Words>5676</Words>
  <Application>Microsoft Macintosh PowerPoint</Application>
  <PresentationFormat>Widescreen</PresentationFormat>
  <Paragraphs>373</Paragraphs>
  <Slides>42</Slides>
  <Notes>39</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42</vt:i4>
      </vt:variant>
    </vt:vector>
  </HeadingPairs>
  <TitlesOfParts>
    <vt:vector size="55" baseType="lpstr">
      <vt:lpstr>Arial</vt:lpstr>
      <vt:lpstr>Ayuthaya</vt:lpstr>
      <vt:lpstr>BlinkMacSystemFont</vt:lpstr>
      <vt:lpstr>Calibri</vt:lpstr>
      <vt:lpstr>Nunito</vt:lpstr>
      <vt:lpstr>Roboto Mono Web</vt:lpstr>
      <vt:lpstr>UAMS</vt:lpstr>
      <vt:lpstr>UAMS – Gray</vt:lpstr>
      <vt:lpstr>UAMS – Red</vt:lpstr>
      <vt:lpstr>Custom Design</vt:lpstr>
      <vt:lpstr>1_Custom Design</vt:lpstr>
      <vt:lpstr>2_Custom Design</vt:lpstr>
      <vt:lpstr>3_Custom Design</vt:lpstr>
      <vt:lpstr>Arkansas Statewide Epidemiological Outcomes Workgroup   Thrice-Annual Meeting 05/28/2026</vt:lpstr>
      <vt:lpstr>Today’s Agenda</vt:lpstr>
      <vt:lpstr>PowerPoint Presentation</vt:lpstr>
      <vt:lpstr>National Updates   Alison Oliveto, PhD SEOW Team Leader UAMS</vt:lpstr>
      <vt:lpstr>PowerPoint Presentation</vt:lpstr>
      <vt:lpstr>PowerPoint Presentation</vt:lpstr>
      <vt:lpstr>PowerPoint Presentation</vt:lpstr>
      <vt:lpstr>Risk Factors for E-Cigarette Ban Relaxation in Homes With Adolescents </vt:lpstr>
      <vt:lpstr>Risk Factors for E-Cigarette Ban Relaxation in Homes With Adolescents </vt:lpstr>
      <vt:lpstr>Risk Factors for E-Cigarette Ban Relaxation in Homes With Adolescents </vt:lpstr>
      <vt:lpstr>Risk Factors for E-Cigarette Ban Relaxation in Homes With Adolescents </vt:lpstr>
      <vt:lpstr>Risk Factors for E-Cigarette Ban Relaxation in Homes With Adolescents Conclusions</vt:lpstr>
      <vt:lpstr>Risk Factors for E-Cigarette Ban Relaxation in Homes With Adolescents Questions/Future Directions</vt:lpstr>
      <vt:lpstr>Youth’s perception of parental limitation of youth screen time is associated with lower odds of nicotine vaping among US youth: Results from the  2024 National Survey on Drug Use and Health (NSDUH)  </vt:lpstr>
      <vt:lpstr>Youth’s perception of parental limitation of youth screen time is associated with lower odds of nicotine vaping among US youth: Results from the  2024 National Survey on Drug Use and Health (NSDUH)  </vt:lpstr>
      <vt:lpstr>Youth’s perception of parental limitation of youth screen time is associated with lower odds of nicotine vaping among US youth: Results from the  2024 National Survey on Drug Use and Health (NSDUH)  </vt:lpstr>
      <vt:lpstr>Youth’s perception of parental limitation of youth screen time is associated with lower odds of nicotine vaping among US youth: Results from the  2024 National Survey on Drug Use and Health (NSDUH)  </vt:lpstr>
      <vt:lpstr>American Academy of Pediatrics Family Media Use Plan https://www.healthychildren.org/English/fmp/Pages/MediaPlan.aspx#/ </vt:lpstr>
      <vt:lpstr>American Academy of Pediatrics Family Media Use Plan https://www.healthychildren.org/English/fmp/Pages/MediaPlan.aspx#/  </vt:lpstr>
      <vt:lpstr>American Academy of Pediatrics Family Media Use Plan https://www.healthychildren.org/English/fmp/Pages/MediaPlan.aspx#/ </vt:lpstr>
      <vt:lpstr>National Updates Discussion  How do we correct the belief that vaping is harmless? How can parents keep nicotine-free rules without social friction? Which nicotine cessation supports can we scale? </vt:lpstr>
      <vt:lpstr>Evidence for Selected E-Cig Prevention Interventions  Alison Oliveto, PhD SEOW Team Leader</vt:lpstr>
      <vt:lpstr>Catch My Breath</vt:lpstr>
      <vt:lpstr>Catch My Breath - Evidence</vt:lpstr>
      <vt:lpstr>Catch My Breath - Evidence</vt:lpstr>
      <vt:lpstr>Catch My Breath - Evidence</vt:lpstr>
      <vt:lpstr>Catch My Breath - Evidence</vt:lpstr>
      <vt:lpstr>Catch My Breath - Evidence</vt:lpstr>
      <vt:lpstr>CATCH My Breath may delay nicotine vaping onset; no controlled evidence it cuts current 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SEOW: Year in Review</vt:lpstr>
      <vt:lpstr>SEOW: Year in Review</vt:lpstr>
      <vt:lpstr>SEOW: Year in Review</vt:lpstr>
      <vt:lpstr>Future Possible Directions</vt:lpstr>
      <vt:lpstr>PowerPoint Presentation</vt:lpstr>
      <vt:lpstr>PowerPoint Presentation</vt:lpstr>
    </vt:vector>
  </TitlesOfParts>
  <Company>UAMS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Photography</dc:title>
  <dc:creator>sam</dc:creator>
  <cp:lastModifiedBy>Oliveto, Alison</cp:lastModifiedBy>
  <cp:revision>433</cp:revision>
  <cp:lastPrinted>2026-09-27T18:18:32Z</cp:lastPrinted>
  <dcterms:created xsi:type="dcterms:W3CDTF">2012-06-27T20:39:58Z</dcterms:created>
  <dcterms:modified xsi:type="dcterms:W3CDTF">2026-09-28T17:34:56Z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ca390d5-a4f3-448c-8368-24080179bc53_Enabled">
    <vt:lpwstr>true</vt:lpwstr>
  </property>
  <property fmtid="{D5CDD505-2E9C-101B-9397-08002B2CF9AE}" pid="3" name="MSIP_Label_8ca390d5-a4f3-448c-8368-24080179bc53_SetDate">
    <vt:lpwstr>2024-03-22T23:41:58Z</vt:lpwstr>
  </property>
  <property fmtid="{D5CDD505-2E9C-101B-9397-08002B2CF9AE}" pid="4" name="MSIP_Label_8ca390d5-a4f3-448c-8368-24080179bc53_Method">
    <vt:lpwstr>Standard</vt:lpwstr>
  </property>
  <property fmtid="{D5CDD505-2E9C-101B-9397-08002B2CF9AE}" pid="5" name="MSIP_Label_8ca390d5-a4f3-448c-8368-24080179bc53_Name">
    <vt:lpwstr>Low Risk</vt:lpwstr>
  </property>
  <property fmtid="{D5CDD505-2E9C-101B-9397-08002B2CF9AE}" pid="6" name="MSIP_Label_8ca390d5-a4f3-448c-8368-24080179bc53_SiteId">
    <vt:lpwstr>5b703aa0-061f-4ed9-beca-765a39ee1304</vt:lpwstr>
  </property>
  <property fmtid="{D5CDD505-2E9C-101B-9397-08002B2CF9AE}" pid="7" name="MSIP_Label_8ca390d5-a4f3-448c-8368-24080179bc53_ActionId">
    <vt:lpwstr>b00e7a17-73fa-42d0-9dce-8a96df830da4</vt:lpwstr>
  </property>
  <property fmtid="{D5CDD505-2E9C-101B-9397-08002B2CF9AE}" pid="8" name="MSIP_Label_8ca390d5-a4f3-448c-8368-24080179bc53_ContentBits">
    <vt:lpwstr>0</vt:lpwstr>
  </property>
</Properties>
</file>