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80" r:id="rId2"/>
    <p:sldMasterId id="2147483650" r:id="rId3"/>
    <p:sldMasterId id="2147483660" r:id="rId4"/>
    <p:sldMasterId id="2147483669" r:id="rId5"/>
    <p:sldMasterId id="2147483676" r:id="rId6"/>
  </p:sldMasterIdLst>
  <p:notesMasterIdLst>
    <p:notesMasterId r:id="rId31"/>
  </p:notesMasterIdLst>
  <p:handoutMasterIdLst>
    <p:handoutMasterId r:id="rId32"/>
  </p:handoutMasterIdLst>
  <p:sldIdLst>
    <p:sldId id="865" r:id="rId7"/>
    <p:sldId id="819" r:id="rId8"/>
    <p:sldId id="811" r:id="rId9"/>
    <p:sldId id="807" r:id="rId10"/>
    <p:sldId id="809" r:id="rId11"/>
    <p:sldId id="822" r:id="rId12"/>
    <p:sldId id="810" r:id="rId13"/>
    <p:sldId id="821" r:id="rId14"/>
    <p:sldId id="808" r:id="rId15"/>
    <p:sldId id="802" r:id="rId16"/>
    <p:sldId id="820" r:id="rId17"/>
    <p:sldId id="866" r:id="rId18"/>
    <p:sldId id="812" r:id="rId19"/>
    <p:sldId id="867" r:id="rId20"/>
    <p:sldId id="813" r:id="rId21"/>
    <p:sldId id="868" r:id="rId22"/>
    <p:sldId id="814" r:id="rId23"/>
    <p:sldId id="869" r:id="rId24"/>
    <p:sldId id="804" r:id="rId25"/>
    <p:sldId id="870" r:id="rId26"/>
    <p:sldId id="815" r:id="rId27"/>
    <p:sldId id="871" r:id="rId28"/>
    <p:sldId id="805" r:id="rId29"/>
    <p:sldId id="817" r:id="rId30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019"/>
    <a:srgbClr val="02A788"/>
    <a:srgbClr val="EDECEA"/>
    <a:srgbClr val="84B7D5"/>
    <a:srgbClr val="B41F70"/>
    <a:srgbClr val="9BD3CA"/>
    <a:srgbClr val="D4E1F1"/>
    <a:srgbClr val="949599"/>
    <a:srgbClr val="94707E"/>
    <a:srgbClr val="085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3" autoAdjust="0"/>
    <p:restoredTop sz="85494" autoAdjust="0"/>
  </p:normalViewPr>
  <p:slideViewPr>
    <p:cSldViewPr showGuides="1">
      <p:cViewPr varScale="1">
        <p:scale>
          <a:sx n="85" d="100"/>
          <a:sy n="85" d="100"/>
        </p:scale>
        <p:origin x="1088" y="1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13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0D01C4-1BE0-054B-83F3-276CCAD7D7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6A407A-BFCD-3941-B0C8-F8D3DB1973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9A191-CAF5-5840-9B64-C7ED1A61851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23067-C577-C94A-B54C-931FB41EF6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1AE3C-B143-FD4B-9C19-585FB842F6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89757-37C2-B04E-9CFE-0DF8C95B7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23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B32BD-2CA7-4C2E-A2AF-1D86625FFA06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6C4EB-DE73-41E0-AD04-9F317D671C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61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5E890-4856-6CC1-F252-6E853A86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D3870E-D62A-DF9F-F0A9-9F3BAFAFF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7CC74-556C-3E8D-33CB-AF0D373CF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D1FE8-D503-3243-1B11-C7899CDC68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88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I add race: black?, other demographics??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95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Alco-pop question going away (?)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06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top 6 because some substances have 6 possible sources</a:t>
            </a:r>
          </a:p>
          <a:p>
            <a:r>
              <a:rPr lang="en-US" sz="1200" dirty="0"/>
              <a:t>(non-users excluded from numerator and denominator)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735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Takeaway: permissiveness of parents &amp; others 21+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59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78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0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994400" y="1752601"/>
            <a:ext cx="59944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4400" y="2971800"/>
            <a:ext cx="59944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8346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994400" y="1752601"/>
            <a:ext cx="59944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4400" y="2971800"/>
            <a:ext cx="59944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7786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2133601"/>
            <a:ext cx="10160000" cy="609599"/>
          </a:xfrm>
        </p:spPr>
        <p:txBody>
          <a:bodyPr anchor="t">
            <a:noAutofit/>
          </a:bodyPr>
          <a:lstStyle>
            <a:lvl1pPr algn="ctr">
              <a:defRPr sz="4000" baseline="0"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14363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</p:spPr>
        <p:txBody>
          <a:bodyPr anchor="t">
            <a:normAutofit/>
          </a:bodyPr>
          <a:lstStyle>
            <a:lvl1pPr algn="l">
              <a:defRPr sz="3200" baseline="0"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481328"/>
            <a:ext cx="10160000" cy="42367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524000" y="2148841"/>
            <a:ext cx="10160000" cy="356616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latin typeface="Arial"/>
                <a:cs typeface="Arial"/>
              </a:defRPr>
            </a:lvl1pPr>
            <a:lvl2pPr marL="403225" indent="-230188">
              <a:tabLst/>
              <a:defRPr sz="1800">
                <a:latin typeface="Arial"/>
                <a:cs typeface="Arial"/>
              </a:defRPr>
            </a:lvl2pPr>
            <a:lvl3pPr marL="568325" indent="-165100">
              <a:defRPr sz="1800">
                <a:latin typeface="Arial"/>
                <a:cs typeface="Arial"/>
              </a:defRPr>
            </a:lvl3pPr>
            <a:lvl4pPr marL="798513" indent="-230188">
              <a:defRPr sz="1800">
                <a:latin typeface="Arial"/>
                <a:cs typeface="Arial"/>
              </a:defRPr>
            </a:lvl4pPr>
            <a:lvl5pPr marL="971550" indent="-173038"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682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</p:spPr>
        <p:txBody>
          <a:bodyPr anchor="t">
            <a:normAutofit/>
          </a:bodyPr>
          <a:lstStyle>
            <a:lvl1pPr algn="l">
              <a:defRPr sz="3200" baseline="0"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1524000" y="1767841"/>
            <a:ext cx="10160000" cy="356616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latin typeface="Arial"/>
                <a:cs typeface="Arial"/>
              </a:defRPr>
            </a:lvl1pPr>
            <a:lvl2pPr marL="403225" indent="-230188">
              <a:tabLst/>
              <a:defRPr sz="1800">
                <a:latin typeface="Arial"/>
                <a:cs typeface="Arial"/>
              </a:defRPr>
            </a:lvl2pPr>
            <a:lvl3pPr marL="568325" indent="-165100">
              <a:defRPr sz="1800">
                <a:latin typeface="Arial"/>
                <a:cs typeface="Arial"/>
              </a:defRPr>
            </a:lvl3pPr>
            <a:lvl4pPr marL="798513" indent="-230188">
              <a:defRPr sz="1800">
                <a:latin typeface="Arial"/>
                <a:cs typeface="Arial"/>
              </a:defRPr>
            </a:lvl4pPr>
            <a:lvl5pPr marL="971550" indent="-173038"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170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914402"/>
            <a:ext cx="10160000" cy="609599"/>
          </a:xfrm>
        </p:spPr>
        <p:txBody>
          <a:bodyPr anchor="t">
            <a:normAutofit/>
          </a:bodyPr>
          <a:lstStyle>
            <a:lvl1pPr algn="ctr">
              <a:defRPr sz="3200" baseline="0"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09600" y="1752600"/>
            <a:ext cx="5384800" cy="411480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latin typeface="Arial"/>
                <a:cs typeface="Arial"/>
              </a:defRPr>
            </a:lvl1pPr>
            <a:lvl2pPr marL="403225" indent="-230188">
              <a:tabLst/>
              <a:defRPr sz="1800">
                <a:latin typeface="Arial"/>
                <a:cs typeface="Arial"/>
              </a:defRPr>
            </a:lvl2pPr>
            <a:lvl3pPr marL="568325" indent="-165100">
              <a:defRPr sz="1800">
                <a:latin typeface="Arial"/>
                <a:cs typeface="Arial"/>
              </a:defRPr>
            </a:lvl3pPr>
            <a:lvl4pPr marL="798513" indent="-230188">
              <a:defRPr sz="1800">
                <a:latin typeface="Arial"/>
                <a:cs typeface="Arial"/>
              </a:defRPr>
            </a:lvl4pPr>
            <a:lvl5pPr marL="971550" indent="-173038"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6197600" y="1752600"/>
            <a:ext cx="5384800" cy="411480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latin typeface="Arial"/>
                <a:cs typeface="Arial"/>
              </a:defRPr>
            </a:lvl1pPr>
            <a:lvl2pPr marL="403225" indent="-230188">
              <a:tabLst/>
              <a:defRPr sz="1800">
                <a:latin typeface="Arial"/>
                <a:cs typeface="Arial"/>
              </a:defRPr>
            </a:lvl2pPr>
            <a:lvl3pPr marL="568325" indent="-165100">
              <a:defRPr sz="1800">
                <a:latin typeface="Arial"/>
                <a:cs typeface="Arial"/>
              </a:defRPr>
            </a:lvl3pPr>
            <a:lvl4pPr marL="798513" indent="-230188">
              <a:defRPr sz="1800">
                <a:latin typeface="Arial"/>
                <a:cs typeface="Arial"/>
              </a:defRPr>
            </a:lvl4pPr>
            <a:lvl5pPr marL="971550" indent="-173038"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842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>
            <a:normAutofit/>
          </a:bodyPr>
          <a:lstStyle>
            <a:lvl1pPr algn="l">
              <a:defRPr sz="1800" b="1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703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64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3E3DB-6AD5-6840-A47D-C7D46BB30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81E047-9BD3-E04B-8D63-C17312B83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7FCA3-A673-EC45-B343-8598D2032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3D5F-4AA8-E043-ABA6-5ED8B75A025D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79E93-D216-AB42-8D0C-9EE4C865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91F57-3A32-F14A-9D17-A5035BBD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A92F-4BE2-9B4C-AE19-1C47AA9E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3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25A7-529F-4543-84F7-490196B3A80D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AC1EB-9EA5-4146-806D-47C19AE99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3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2133601"/>
            <a:ext cx="10160000" cy="609599"/>
          </a:xfrm>
        </p:spPr>
        <p:txBody>
          <a:bodyPr anchor="t">
            <a:noAutofit/>
          </a:bodyPr>
          <a:lstStyle>
            <a:lvl1pPr algn="ctr">
              <a:defRPr sz="40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12555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481328"/>
            <a:ext cx="10160000" cy="42367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524000" y="2148841"/>
            <a:ext cx="10160000" cy="356616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3977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524000" y="1767841"/>
            <a:ext cx="10160000" cy="356616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3414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914402"/>
            <a:ext cx="10160000" cy="609599"/>
          </a:xfrm>
        </p:spPr>
        <p:txBody>
          <a:bodyPr anchor="t"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09600" y="1752600"/>
            <a:ext cx="5384800" cy="411480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6197600" y="1752600"/>
            <a:ext cx="5384800" cy="411480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988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>
            <a:normAutofit/>
          </a:bodyPr>
          <a:lstStyle>
            <a:lvl1pPr algn="l"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5076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361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2133601"/>
            <a:ext cx="10160000" cy="609599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0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37156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481328"/>
            <a:ext cx="10160000" cy="42367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524000" y="2148841"/>
            <a:ext cx="10160000" cy="3566160"/>
          </a:xfrm>
          <a:prstGeom prst="rect">
            <a:avLst/>
          </a:prstGeo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8849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524000" y="1767841"/>
            <a:ext cx="10160000" cy="3566160"/>
          </a:xfrm>
          <a:prstGeom prst="rect">
            <a:avLst/>
          </a:prstGeo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8779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914402"/>
            <a:ext cx="10160000" cy="6095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09600" y="1752600"/>
            <a:ext cx="5384800" cy="4114800"/>
          </a:xfrm>
          <a:prstGeom prst="rect">
            <a:avLst/>
          </a:prstGeo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6197600" y="1752600"/>
            <a:ext cx="5384800" cy="4114800"/>
          </a:xfrm>
          <a:prstGeom prst="rect">
            <a:avLst/>
          </a:prstGeo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4836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5564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6955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438400" y="4800600"/>
            <a:ext cx="7315200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800" b="1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5367338"/>
            <a:ext cx="73152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2438400" y="60960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tx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tx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79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0211" cy="690372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493F0E7-16B9-4054-8A62-0240149D4B5C}" type="datetimeFigureOut">
              <a:rPr lang="en-US" smtClean="0"/>
              <a:pPr/>
              <a:t>9/27/26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9"/>
            <a:ext cx="1486499" cy="5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6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0"/>
            <a:ext cx="12270211" cy="690372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493F0E7-16B9-4054-8A62-0240149D4B5C}" type="datetimeFigureOut">
              <a:rPr lang="en-US" smtClean="0"/>
              <a:pPr/>
              <a:t>9/27/26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9"/>
            <a:ext cx="1486499" cy="5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44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43D5F-4AA8-E043-ABA6-5ED8B75A025D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0A92F-4BE2-9B4C-AE19-1C47AA9E536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1397"/>
            <a:ext cx="12270211" cy="690372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01600" y="6645276"/>
            <a:ext cx="8128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D0A92F-4BE2-9B4C-AE19-1C47AA9E536C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8"/>
            <a:ext cx="1486502" cy="5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2" r:id="rId3"/>
    <p:sldLayoutId id="2147483654" r:id="rId4"/>
    <p:sldLayoutId id="2147483659" r:id="rId5"/>
    <p:sldLayoutId id="2147483657" r:id="rId6"/>
    <p:sldLayoutId id="2147483682" r:id="rId7"/>
    <p:sldLayoutId id="214748368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89BAC-2917-424A-ACDC-924CB93C1DC3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E8EAE-1272-3C40-B6DE-1D055632DDE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0"/>
            <a:ext cx="12270211" cy="6903720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1600" y="6645276"/>
            <a:ext cx="8128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D0A92F-4BE2-9B4C-AE19-1C47AA9E536C}" type="slidenum">
              <a:rPr lang="en-US" sz="900" smtClean="0">
                <a:solidFill>
                  <a:srgbClr val="80807C"/>
                </a:solidFill>
              </a:rPr>
              <a:pPr/>
              <a:t>‹#›</a:t>
            </a:fld>
            <a:endParaRPr lang="en-US" sz="900" dirty="0">
              <a:solidFill>
                <a:srgbClr val="80807C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9"/>
            <a:ext cx="1486499" cy="5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3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7" r:id="rId5"/>
    <p:sldLayoutId id="2147483668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0"/>
            <a:ext cx="12270211" cy="690372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01600" y="6645276"/>
            <a:ext cx="8128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D0A92F-4BE2-9B4C-AE19-1C47AA9E536C}" type="slidenum">
              <a:rPr lang="en-US" sz="900" smtClean="0">
                <a:solidFill>
                  <a:srgbClr val="80807C"/>
                </a:solidFill>
              </a:rPr>
              <a:pPr/>
              <a:t>‹#›</a:t>
            </a:fld>
            <a:endParaRPr lang="en-US" sz="900" dirty="0">
              <a:solidFill>
                <a:srgbClr val="80807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9"/>
            <a:ext cx="1486499" cy="5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7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01600" y="6569076"/>
            <a:ext cx="8128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D0A92F-4BE2-9B4C-AE19-1C47AA9E536C}" type="slidenum">
              <a:rPr lang="en-US" sz="900" smtClean="0">
                <a:solidFill>
                  <a:srgbClr val="80807C"/>
                </a:solidFill>
              </a:rPr>
              <a:pPr/>
              <a:t>‹#›</a:t>
            </a:fld>
            <a:endParaRPr lang="en-US" sz="900" dirty="0">
              <a:solidFill>
                <a:srgbClr val="80807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8"/>
            <a:ext cx="1486502" cy="5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2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4F849-2F15-974C-B1EB-852C5A4F4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7F2B3E-BF4E-8813-1BAB-E78A55BAD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0"/>
            <a:ext cx="5687693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9AE1AB8-C25C-A4D3-6C4B-9E6B982BA952}"/>
              </a:ext>
            </a:extLst>
          </p:cNvPr>
          <p:cNvSpPr txBox="1">
            <a:spLocks/>
          </p:cNvSpPr>
          <p:nvPr/>
        </p:nvSpPr>
        <p:spPr>
          <a:xfrm>
            <a:off x="2961489" y="2209800"/>
            <a:ext cx="6030111" cy="4114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Deeper APNA Data Dive</a:t>
            </a:r>
          </a:p>
          <a:p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Five-year Trends in Use, Risk, and Sources</a:t>
            </a:r>
            <a:endParaRPr lang="en-US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2780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E41AE-6786-95F2-33ED-D2FFAECFB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228600"/>
            <a:ext cx="11277600" cy="129540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Deeper APNA Data Dive: </a:t>
            </a:r>
            <a:br>
              <a:rPr lang="en-US" dirty="0"/>
            </a:br>
            <a:r>
              <a:rPr lang="en-US" dirty="0"/>
              <a:t>Five-Year Trends in Use, Risk, and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6B966-B424-9C8E-EFAD-9CF9FD5313F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3400" y="1524000"/>
            <a:ext cx="11506200" cy="4800600"/>
          </a:xfrm>
        </p:spPr>
        <p:txBody>
          <a:bodyPr>
            <a:normAutofit/>
          </a:bodyPr>
          <a:lstStyle/>
          <a:p>
            <a:r>
              <a:rPr lang="en-US" sz="2800" dirty="0"/>
              <a:t>State-wide rates of various APNA questions 2021 to 2025</a:t>
            </a:r>
          </a:p>
          <a:p>
            <a:r>
              <a:rPr lang="en-US" sz="2800" dirty="0"/>
              <a:t>Visual trend lines: rates plotted over time</a:t>
            </a:r>
          </a:p>
          <a:p>
            <a:pPr lvl="1"/>
            <a:r>
              <a:rPr lang="en-US" sz="2800" dirty="0"/>
              <a:t>Demographics</a:t>
            </a:r>
          </a:p>
          <a:p>
            <a:pPr lvl="1"/>
            <a:r>
              <a:rPr lang="en-US" sz="2800" dirty="0"/>
              <a:t>Risk Perception &amp; Use:</a:t>
            </a:r>
          </a:p>
          <a:p>
            <a:pPr lvl="2"/>
            <a:r>
              <a:rPr lang="en-US" sz="2800" dirty="0"/>
              <a:t>Alcohol, Nicotine, Marijuana, RX/OTC</a:t>
            </a:r>
          </a:p>
          <a:p>
            <a:pPr lvl="1"/>
            <a:r>
              <a:rPr lang="en-US" sz="2800" dirty="0"/>
              <a:t>Source of substances:</a:t>
            </a:r>
          </a:p>
          <a:p>
            <a:pPr lvl="2"/>
            <a:r>
              <a:rPr lang="en-US" sz="2800" dirty="0"/>
              <a:t>Alcohol, Cigarettes, E-cigarettes, Marijuana, Marijuana vape, RX/OTC</a:t>
            </a:r>
          </a:p>
        </p:txBody>
      </p:sp>
    </p:spTree>
    <p:extLst>
      <p:ext uri="{BB962C8B-B14F-4D97-AF65-F5344CB8AC3E}">
        <p14:creationId xmlns:p14="http://schemas.microsoft.com/office/powerpoint/2010/main" val="404281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30B61-C3DE-EEF5-84E7-65FB847B1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654FFFE-48B8-93A3-44FF-2F28C3E96B11}"/>
              </a:ext>
            </a:extLst>
          </p:cNvPr>
          <p:cNvSpPr txBox="1"/>
          <p:nvPr/>
        </p:nvSpPr>
        <p:spPr>
          <a:xfrm>
            <a:off x="21771" y="0"/>
            <a:ext cx="560614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Demographic trends: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Race: White is steady/high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Living w/ both parents: slight increasing trend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Family history of alcohol problems looks steady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Ethnicity: Hispanic slight increase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Military guardian: only 3 years of data so far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Data caveat: represents APNA respondents, not AR population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F35E69-F521-3C34-3B2A-D676DA647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197" y="152400"/>
            <a:ext cx="6582749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49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06705-CF83-C56F-4048-674D95206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069096-46DC-D146-B1EE-71B62E85D5B0}"/>
              </a:ext>
            </a:extLst>
          </p:cNvPr>
          <p:cNvSpPr txBox="1"/>
          <p:nvPr/>
        </p:nvSpPr>
        <p:spPr>
          <a:xfrm>
            <a:off x="228600" y="320457"/>
            <a:ext cx="431390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Alcohol trends: Perceived Risk &amp; Use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Risk perception: increasing trend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Higher level for weekend than daily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Use: decreasing trend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Alco-pop APNA question going away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6E0940-5FA9-B9FD-F68E-4AE4A74B3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1" y="86895"/>
            <a:ext cx="6705600" cy="66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2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4D2B5-439F-9B25-0D6A-3DD49149B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FFA9DC-26B1-7967-CC89-1E1D2F46AFD8}"/>
              </a:ext>
            </a:extLst>
          </p:cNvPr>
          <p:cNvSpPr txBox="1"/>
          <p:nvPr/>
        </p:nvSpPr>
        <p:spPr>
          <a:xfrm>
            <a:off x="228599" y="320457"/>
            <a:ext cx="530457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Tobacco/Nicotine trends: Perceived Risk &amp; Use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Risk perception steady for cigarettes, increased for e-cigarette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Cigarette use low and flat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Nicotine vaping higher but decreasing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/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BD15A6-85B0-4312-8395-C48792E4A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88873"/>
            <a:ext cx="6657975" cy="664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3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567A0-A03A-B14E-B359-A234569D4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1117AD-7080-C085-5201-165C1DEA5390}"/>
              </a:ext>
            </a:extLst>
          </p:cNvPr>
          <p:cNvSpPr txBox="1"/>
          <p:nvPr/>
        </p:nvSpPr>
        <p:spPr>
          <a:xfrm>
            <a:off x="228600" y="320457"/>
            <a:ext cx="5029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Nicotine Use zoom-in: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Vaping or Either use decreasing trend over past 5 years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Either use just slightly higher than vaping. Vaping drives nicotine/tobacco use.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171B4-EF8A-3403-B57C-770527945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062" y="76201"/>
            <a:ext cx="6824938" cy="681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93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6FA7B-4135-0836-12E5-66F067EEA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52E4C2-F8E6-5FC4-41D6-142F88D59C3C}"/>
              </a:ext>
            </a:extLst>
          </p:cNvPr>
          <p:cNvSpPr txBox="1"/>
          <p:nvPr/>
        </p:nvSpPr>
        <p:spPr>
          <a:xfrm>
            <a:off x="228600" y="320457"/>
            <a:ext cx="502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Marijuana trends: Perceived Risk &amp; Use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Risk perception increasing trend smoking or trying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Higher level for smoking than trying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Use &amp; vaping decreasing trend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A66598-207D-F1D0-F0A9-2AECDF63A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0830"/>
            <a:ext cx="6821261" cy="681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45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EDC60-3475-03E2-8ED2-D585B388C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59D187-78FB-B0AC-869C-080209D9DA9A}"/>
              </a:ext>
            </a:extLst>
          </p:cNvPr>
          <p:cNvSpPr txBox="1"/>
          <p:nvPr/>
        </p:nvSpPr>
        <p:spPr>
          <a:xfrm>
            <a:off x="228600" y="320457"/>
            <a:ext cx="502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Marijuana Use zoom-in: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Smoking, vaping, or either have similar decreasing trend over past 5 years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Either smoke or vape ~half a percentage point higher than only smoked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97DC31-88D5-BA2D-5346-4F928B0AD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21765"/>
            <a:ext cx="6627125" cy="661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31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7DA9A-4AB4-25C7-C045-0E362B3CF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1A71E7-B665-674C-D8C1-346518944112}"/>
              </a:ext>
            </a:extLst>
          </p:cNvPr>
          <p:cNvSpPr txBox="1"/>
          <p:nvPr/>
        </p:nvSpPr>
        <p:spPr>
          <a:xfrm>
            <a:off x="228600" y="320457"/>
            <a:ext cx="43139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RX/OTC trends: Perceived Risk &amp; Use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Risk perception &amp; Use trends fairly flat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33047C-2515-1247-D3A6-FCA832271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43543"/>
            <a:ext cx="6825343" cy="68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83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85B82-7610-3645-D641-AC2601B4E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8E37-6318-8108-5C56-B39CFD0D22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457201"/>
            <a:ext cx="10160000" cy="609599"/>
          </a:xfrm>
        </p:spPr>
        <p:txBody>
          <a:bodyPr/>
          <a:lstStyle/>
          <a:p>
            <a:pPr algn="ctr"/>
            <a:r>
              <a:rPr lang="en-US" dirty="0"/>
              <a:t>Discussion … Questions … Comments …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95197-C252-65F5-4C63-01FAB1AA9F2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16000" y="1371600"/>
            <a:ext cx="10160000" cy="4953000"/>
          </a:xfrm>
        </p:spPr>
        <p:txBody>
          <a:bodyPr>
            <a:normAutofit/>
          </a:bodyPr>
          <a:lstStyle/>
          <a:p>
            <a:r>
              <a:rPr lang="en-US" sz="2400" dirty="0"/>
              <a:t>Discussion for Trends</a:t>
            </a:r>
          </a:p>
          <a:p>
            <a:pPr lvl="1"/>
            <a:r>
              <a:rPr lang="en-US" sz="2400" dirty="0"/>
              <a:t>In general, risk perception increasing, use decreasing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Tobacco/Nicotine use driven by vaping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Marijuana use: divided between smoking and vaping, but currently more smoking</a:t>
            </a:r>
          </a:p>
          <a:p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14621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E51A9-7D9A-94EB-1A3D-5591E7080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824B-AC97-465D-CD5B-C404CE4D3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429" y="304800"/>
            <a:ext cx="10160000" cy="60959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Trends in Sources of substances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245C-2278-2C85-1FA5-9F0968CB4F7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85800" y="990600"/>
            <a:ext cx="11506200" cy="5562600"/>
          </a:xfrm>
        </p:spPr>
        <p:txBody>
          <a:bodyPr>
            <a:normAutofit/>
          </a:bodyPr>
          <a:lstStyle/>
          <a:p>
            <a:r>
              <a:rPr lang="en-US" sz="2800" dirty="0"/>
              <a:t>Source of substance</a:t>
            </a:r>
          </a:p>
          <a:p>
            <a:pPr lvl="1"/>
            <a:r>
              <a:rPr lang="en-US" sz="2800" dirty="0"/>
              <a:t>Alcohol, Cigarettes, E-cigarettes, Marijuana, Marijuana vape, RX/OTC</a:t>
            </a:r>
          </a:p>
          <a:p>
            <a:r>
              <a:rPr lang="en-US" sz="2800" dirty="0"/>
              <a:t>Top 6 sources(by 2025 %) shown in trend line plots</a:t>
            </a:r>
          </a:p>
          <a:p>
            <a:pPr lvl="1"/>
            <a:r>
              <a:rPr lang="en-US" sz="2800" dirty="0"/>
              <a:t>Other sources not plotted are noted</a:t>
            </a:r>
          </a:p>
          <a:p>
            <a:r>
              <a:rPr lang="en-US" sz="2800" dirty="0"/>
              <a:t>Data notes:</a:t>
            </a:r>
          </a:p>
          <a:p>
            <a:pPr lvl="1"/>
            <a:r>
              <a:rPr lang="en-US" sz="2800" dirty="0"/>
              <a:t>Substance source rates based only on users</a:t>
            </a:r>
          </a:p>
          <a:p>
            <a:pPr lvl="1"/>
            <a:r>
              <a:rPr lang="en-US" sz="2800" dirty="0"/>
              <a:t>Source percentages may add up to over 100% since users may check-off more than 1 source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120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517C0-CC19-D229-64C2-C2B0D0A0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3EA92-1313-2A2A-8B8A-AEB6026A13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76200"/>
            <a:ext cx="10160000" cy="609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Alcohol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5D777-AC02-D03C-8895-01E40BA5602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676400" y="685799"/>
            <a:ext cx="9258300" cy="6096001"/>
          </a:xfrm>
        </p:spPr>
        <p:txBody>
          <a:bodyPr>
            <a:normAutofit/>
          </a:bodyPr>
          <a:lstStyle/>
          <a:p>
            <a:r>
              <a:rPr lang="en-US" sz="2400" dirty="0"/>
              <a:t>I bought it myself with a fake ID</a:t>
            </a:r>
          </a:p>
          <a:p>
            <a:r>
              <a:rPr lang="en-US" sz="2400" dirty="0"/>
              <a:t>I bought it myself without a fake ID</a:t>
            </a:r>
          </a:p>
          <a:p>
            <a:r>
              <a:rPr lang="en-US" sz="2400" dirty="0"/>
              <a:t>I got it delivered (Liquor store delivery, etc.)</a:t>
            </a:r>
          </a:p>
          <a:p>
            <a:r>
              <a:rPr lang="en-US" sz="2400" dirty="0"/>
              <a:t>I bought it online</a:t>
            </a:r>
          </a:p>
          <a:p>
            <a:r>
              <a:rPr lang="en-US" sz="2400" dirty="0"/>
              <a:t>I got it from someone I know age 21 or older</a:t>
            </a:r>
          </a:p>
          <a:p>
            <a:r>
              <a:rPr lang="en-US" sz="2400" dirty="0"/>
              <a:t>I got it from someone I know under age 21</a:t>
            </a:r>
          </a:p>
          <a:p>
            <a:r>
              <a:rPr lang="en-US" sz="2400" dirty="0"/>
              <a:t>I got it from my brother or sister</a:t>
            </a:r>
          </a:p>
          <a:p>
            <a:r>
              <a:rPr lang="en-US" sz="2400" dirty="0"/>
              <a:t>I got it from home with my parents' permission</a:t>
            </a:r>
          </a:p>
          <a:p>
            <a:r>
              <a:rPr lang="en-US" sz="2400" dirty="0"/>
              <a:t>I got it from home without my parents' permission</a:t>
            </a:r>
          </a:p>
          <a:p>
            <a:r>
              <a:rPr lang="en-US" sz="2400" dirty="0"/>
              <a:t>I got it from another relative</a:t>
            </a:r>
          </a:p>
          <a:p>
            <a:r>
              <a:rPr lang="en-US" sz="2400" dirty="0"/>
              <a:t>A stranger bought it for me</a:t>
            </a:r>
          </a:p>
          <a:p>
            <a:r>
              <a:rPr lang="en-US" sz="2400" dirty="0"/>
              <a:t>I took it from a store or shop</a:t>
            </a:r>
          </a:p>
          <a:p>
            <a:r>
              <a:rPr lang="en-US" sz="2400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4178004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10EC5-5122-129C-EAB6-8206E3036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61EBE3-7237-2A03-45A2-5D2110DE7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0"/>
            <a:ext cx="6858000" cy="68477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E8F9AC-9C3E-AFB6-66D5-438BC5A83E37}"/>
              </a:ext>
            </a:extLst>
          </p:cNvPr>
          <p:cNvSpPr txBox="1"/>
          <p:nvPr/>
        </p:nvSpPr>
        <p:spPr>
          <a:xfrm>
            <a:off x="533400" y="152400"/>
            <a:ext cx="5029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Alcohol sources: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Primary sources: 21+ known people and parents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Sources not plotted: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Took from shop/store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Delivered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Myself w/ fake 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Myself w/out fake 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Online/Internet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Sibling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Stranger</a:t>
            </a:r>
          </a:p>
        </p:txBody>
      </p:sp>
    </p:spTree>
    <p:extLst>
      <p:ext uri="{BB962C8B-B14F-4D97-AF65-F5344CB8AC3E}">
        <p14:creationId xmlns:p14="http://schemas.microsoft.com/office/powerpoint/2010/main" val="3431892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724CB-AA47-8729-9E0F-BEC4E595E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1CB5-7521-0555-6D18-9B119EB04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76200"/>
            <a:ext cx="10160000" cy="609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Cigarettes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FC28A-9797-3494-8D96-6B1D827AE4E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676400" y="685799"/>
            <a:ext cx="9258300" cy="6096001"/>
          </a:xfrm>
        </p:spPr>
        <p:txBody>
          <a:bodyPr>
            <a:normAutofit/>
          </a:bodyPr>
          <a:lstStyle/>
          <a:p>
            <a:r>
              <a:rPr lang="en-US" sz="2400" dirty="0"/>
              <a:t>I bought them myself with a fake ID</a:t>
            </a:r>
          </a:p>
          <a:p>
            <a:r>
              <a:rPr lang="en-US" sz="2400" dirty="0"/>
              <a:t>I bought them myself without a fake ID</a:t>
            </a:r>
          </a:p>
          <a:p>
            <a:r>
              <a:rPr lang="en-US" sz="2400" dirty="0"/>
              <a:t>I got them from someone I know age 21 or older</a:t>
            </a:r>
          </a:p>
          <a:p>
            <a:r>
              <a:rPr lang="en-US" sz="2400" dirty="0"/>
              <a:t>I got them from someone I know under age 21</a:t>
            </a:r>
          </a:p>
          <a:p>
            <a:r>
              <a:rPr lang="en-US" sz="2400" dirty="0"/>
              <a:t>I got them from my brother or sister</a:t>
            </a:r>
          </a:p>
          <a:p>
            <a:r>
              <a:rPr lang="en-US" sz="2400" dirty="0"/>
              <a:t>I got them from home with my parents' permission</a:t>
            </a:r>
          </a:p>
          <a:p>
            <a:r>
              <a:rPr lang="en-US" sz="2400" dirty="0"/>
              <a:t>I got them from home without my parents' permission</a:t>
            </a:r>
          </a:p>
          <a:p>
            <a:r>
              <a:rPr lang="en-US" sz="2400" dirty="0"/>
              <a:t>I got them from another relative</a:t>
            </a:r>
          </a:p>
          <a:p>
            <a:r>
              <a:rPr lang="en-US" sz="2400" dirty="0"/>
              <a:t>A stranger bought them for me</a:t>
            </a:r>
          </a:p>
          <a:p>
            <a:r>
              <a:rPr lang="en-US" sz="2400" dirty="0"/>
              <a:t>I took them from a store or shop</a:t>
            </a:r>
          </a:p>
          <a:p>
            <a:r>
              <a:rPr lang="en-US" sz="2400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535184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A95CE-037D-16C2-45C9-592209CCB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24CD9F-8CA4-5A7D-158B-9BCCDB289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04800"/>
            <a:ext cx="6400800" cy="6391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4951AB-D624-31FC-A505-93DFFF479491}"/>
              </a:ext>
            </a:extLst>
          </p:cNvPr>
          <p:cNvSpPr txBox="1"/>
          <p:nvPr/>
        </p:nvSpPr>
        <p:spPr>
          <a:xfrm>
            <a:off x="228600" y="320457"/>
            <a:ext cx="5562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Cigarettes sources: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Besides “other way”, someone known(any age), &amp; parents without permission primary sources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Sources not plotted: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Myself w/ fake 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Myself w/out fake 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Parents w/ permission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Stranger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Took from Shop/Store</a:t>
            </a:r>
          </a:p>
        </p:txBody>
      </p:sp>
    </p:spTree>
    <p:extLst>
      <p:ext uri="{BB962C8B-B14F-4D97-AF65-F5344CB8AC3E}">
        <p14:creationId xmlns:p14="http://schemas.microsoft.com/office/powerpoint/2010/main" val="412178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7E3E3-FC74-7198-1083-20026E18B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95EE7-4A8B-920C-E938-263F18A80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76200"/>
            <a:ext cx="10160000" cy="609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E-cigarette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A6F2E-7CEF-D589-4789-3FDE90BDE5E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676400" y="685799"/>
            <a:ext cx="9258300" cy="6096001"/>
          </a:xfrm>
        </p:spPr>
        <p:txBody>
          <a:bodyPr>
            <a:normAutofit/>
          </a:bodyPr>
          <a:lstStyle/>
          <a:p>
            <a:r>
              <a:rPr lang="en-US" sz="2400" dirty="0"/>
              <a:t>I bought them in a store such as a convenience store, supermarket, discount store, or gas station</a:t>
            </a:r>
          </a:p>
          <a:p>
            <a:r>
              <a:rPr lang="en-US" sz="2400" dirty="0"/>
              <a:t>I got them on the Internet</a:t>
            </a:r>
          </a:p>
          <a:p>
            <a:r>
              <a:rPr lang="en-US" sz="2400" dirty="0"/>
              <a:t>I got them at a store that sells electronic cigarettes, such as a "vape shop"</a:t>
            </a:r>
          </a:p>
          <a:p>
            <a:r>
              <a:rPr lang="en-US" sz="2400" dirty="0"/>
              <a:t>I got them from a family member</a:t>
            </a:r>
          </a:p>
          <a:p>
            <a:r>
              <a:rPr lang="en-US" sz="2400" dirty="0"/>
              <a:t>I got them from a friend</a:t>
            </a:r>
          </a:p>
          <a:p>
            <a:r>
              <a:rPr lang="en-US" sz="2400" dirty="0"/>
              <a:t>A stranger got them for me</a:t>
            </a:r>
          </a:p>
          <a:p>
            <a:r>
              <a:rPr lang="en-US" sz="2400" dirty="0"/>
              <a:t>I took them from a store or shop</a:t>
            </a:r>
          </a:p>
          <a:p>
            <a:r>
              <a:rPr lang="en-US" sz="2400" dirty="0"/>
              <a:t>I got them some other way</a:t>
            </a:r>
          </a:p>
        </p:txBody>
      </p:sp>
    </p:spTree>
    <p:extLst>
      <p:ext uri="{BB962C8B-B14F-4D97-AF65-F5344CB8AC3E}">
        <p14:creationId xmlns:p14="http://schemas.microsoft.com/office/powerpoint/2010/main" val="2883072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7478C-9CD2-3E8C-AD3F-0DA9B3F90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527D76-B8DB-8EA8-7349-FA8F753BE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304800"/>
            <a:ext cx="6400800" cy="6391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9F1143-90FB-BAE7-E5E8-1E0AE432A546}"/>
              </a:ext>
            </a:extLst>
          </p:cNvPr>
          <p:cNvSpPr txBox="1"/>
          <p:nvPr/>
        </p:nvSpPr>
        <p:spPr>
          <a:xfrm>
            <a:off x="228600" y="320457"/>
            <a:ext cx="487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E-cigarettes sources: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Friend is way out ahead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2 store sources each around 10%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Sources not plotted: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Online/Internet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Took from Shop/Store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2538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C7B89-C213-4E67-4926-2D152B9FC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0CE2-1D78-96DB-7023-96829CC87C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76200"/>
            <a:ext cx="10160000" cy="609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Marijuana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9C694-CA1E-D559-111D-B9AD53C59C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676400" y="685799"/>
            <a:ext cx="9258300" cy="6096001"/>
          </a:xfrm>
        </p:spPr>
        <p:txBody>
          <a:bodyPr>
            <a:normAutofit/>
          </a:bodyPr>
          <a:lstStyle/>
          <a:p>
            <a:r>
              <a:rPr lang="en-US" sz="2400" dirty="0"/>
              <a:t>I bought it myself</a:t>
            </a:r>
          </a:p>
          <a:p>
            <a:r>
              <a:rPr lang="en-US" sz="2400" dirty="0"/>
              <a:t>I got it from someone at school</a:t>
            </a:r>
          </a:p>
          <a:p>
            <a:r>
              <a:rPr lang="en-US" sz="2400" dirty="0"/>
              <a:t>I got it from someone with a medical marijuana card</a:t>
            </a:r>
          </a:p>
          <a:p>
            <a:r>
              <a:rPr lang="en-US" sz="2400" dirty="0"/>
              <a:t>I got it from my brother or sister</a:t>
            </a:r>
          </a:p>
          <a:p>
            <a:r>
              <a:rPr lang="en-US" sz="2400" dirty="0"/>
              <a:t>I got it from another relative</a:t>
            </a:r>
          </a:p>
          <a:p>
            <a:r>
              <a:rPr lang="en-US" sz="2400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1493827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804693-9148-5613-ECFE-CB80580B1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609600"/>
            <a:ext cx="5972175" cy="5962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885035-8830-275A-C018-08D26E4426DE}"/>
              </a:ext>
            </a:extLst>
          </p:cNvPr>
          <p:cNvSpPr txBox="1"/>
          <p:nvPr/>
        </p:nvSpPr>
        <p:spPr>
          <a:xfrm>
            <a:off x="228600" y="320457"/>
            <a:ext cx="5638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Marijuana sources: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Other way &amp; myself, seems uninformative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Someone w/ MJ card, ‘low’, but over 10% still a notable source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(All sources asked about plotted)</a:t>
            </a:r>
          </a:p>
        </p:txBody>
      </p:sp>
    </p:spTree>
    <p:extLst>
      <p:ext uri="{BB962C8B-B14F-4D97-AF65-F5344CB8AC3E}">
        <p14:creationId xmlns:p14="http://schemas.microsoft.com/office/powerpoint/2010/main" val="961716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FD3F9-02AE-D140-9CE9-95619407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256D-B5B1-0E67-F6D7-F9AB65E8D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76200"/>
            <a:ext cx="10160000" cy="609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Marijuana Vaping Product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44C3-5EE2-66C9-7235-E377D2F4CFB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676400" y="685799"/>
            <a:ext cx="9258300" cy="6096001"/>
          </a:xfrm>
        </p:spPr>
        <p:txBody>
          <a:bodyPr>
            <a:normAutofit/>
          </a:bodyPr>
          <a:lstStyle/>
          <a:p>
            <a:r>
              <a:rPr lang="en-US" sz="2400" dirty="0"/>
              <a:t>I bought it myself</a:t>
            </a:r>
          </a:p>
          <a:p>
            <a:r>
              <a:rPr lang="en-US" sz="2400" dirty="0"/>
              <a:t>I got it from someone at school</a:t>
            </a:r>
          </a:p>
          <a:p>
            <a:r>
              <a:rPr lang="en-US" sz="2400" dirty="0"/>
              <a:t>I got it from someone with a medical marijuana card</a:t>
            </a:r>
          </a:p>
          <a:p>
            <a:r>
              <a:rPr lang="en-US" sz="2400" dirty="0"/>
              <a:t>I got it from my brother or sister</a:t>
            </a:r>
          </a:p>
          <a:p>
            <a:r>
              <a:rPr lang="en-US" sz="2400" dirty="0"/>
              <a:t>I got it from another relative</a:t>
            </a:r>
          </a:p>
          <a:p>
            <a:r>
              <a:rPr lang="en-US" sz="2400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1316410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E294F-BBE2-A2DE-C495-A4F8FF76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411C04-BC3B-DD5D-C043-BA0538B29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609600"/>
            <a:ext cx="5972175" cy="5962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9FBA80-7428-D453-D143-3406734766B7}"/>
              </a:ext>
            </a:extLst>
          </p:cNvPr>
          <p:cNvSpPr txBox="1"/>
          <p:nvPr/>
        </p:nvSpPr>
        <p:spPr>
          <a:xfrm>
            <a:off x="228600" y="320457"/>
            <a:ext cx="5638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Marijuana Vape sources: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Other way &amp; myself, seems uninformative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Also: someone at school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Someone w/ MJ card, ‘low’, but over 10% still a notable source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(All sources asked about plotted)</a:t>
            </a:r>
          </a:p>
        </p:txBody>
      </p:sp>
    </p:spTree>
    <p:extLst>
      <p:ext uri="{BB962C8B-B14F-4D97-AF65-F5344CB8AC3E}">
        <p14:creationId xmlns:p14="http://schemas.microsoft.com/office/powerpoint/2010/main" val="1671962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A0506-C518-CE97-8E7A-6B6D04B0A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1048A-2FE7-AD6F-2D1C-E2760D1EF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76200"/>
            <a:ext cx="10160000" cy="609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RX/OTC 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062C2-F1D7-B855-17EC-613D07A623F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676400" y="685799"/>
            <a:ext cx="9258300" cy="6096001"/>
          </a:xfrm>
        </p:spPr>
        <p:txBody>
          <a:bodyPr>
            <a:normAutofit/>
          </a:bodyPr>
          <a:lstStyle/>
          <a:p>
            <a:r>
              <a:rPr lang="en-US" sz="2400" dirty="0"/>
              <a:t>I bought it or took it from a store or shop </a:t>
            </a:r>
          </a:p>
          <a:p>
            <a:r>
              <a:rPr lang="en-US" sz="2400" dirty="0"/>
              <a:t>I got it from my parents with permission </a:t>
            </a:r>
          </a:p>
          <a:p>
            <a:r>
              <a:rPr lang="en-US" sz="2400" dirty="0"/>
              <a:t>I got it from home without permission </a:t>
            </a:r>
          </a:p>
          <a:p>
            <a:r>
              <a:rPr lang="en-US" sz="2400" dirty="0"/>
              <a:t>I got it from a relative with permission </a:t>
            </a:r>
          </a:p>
          <a:p>
            <a:r>
              <a:rPr lang="en-US" sz="2400" dirty="0"/>
              <a:t>I got it from a relative without permission </a:t>
            </a:r>
          </a:p>
          <a:p>
            <a:r>
              <a:rPr lang="en-US" sz="2400" dirty="0"/>
              <a:t>I got it from a friend's home with permission </a:t>
            </a:r>
          </a:p>
          <a:p>
            <a:r>
              <a:rPr lang="en-US" sz="2400" dirty="0"/>
              <a:t>I got it from a friend's home without permission </a:t>
            </a:r>
          </a:p>
          <a:p>
            <a:r>
              <a:rPr lang="en-US" sz="2400" dirty="0"/>
              <a:t>I got it from a friend while at school </a:t>
            </a:r>
          </a:p>
          <a:p>
            <a:r>
              <a:rPr lang="en-US" sz="2400" dirty="0"/>
              <a:t>I got it from a friend while at a party </a:t>
            </a:r>
          </a:p>
          <a:p>
            <a:r>
              <a:rPr lang="en-US" sz="2400" dirty="0"/>
              <a:t>I got it from a friend, elsewhere </a:t>
            </a:r>
          </a:p>
          <a:p>
            <a:r>
              <a:rPr lang="en-US" sz="2400" dirty="0"/>
              <a:t>I got it from an internet sale</a:t>
            </a:r>
          </a:p>
        </p:txBody>
      </p:sp>
    </p:spTree>
    <p:extLst>
      <p:ext uri="{BB962C8B-B14F-4D97-AF65-F5344CB8AC3E}">
        <p14:creationId xmlns:p14="http://schemas.microsoft.com/office/powerpoint/2010/main" val="1230408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5FABF-FC44-9B05-A76A-BC2E8B66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394337E-75CB-08D5-5CE3-241C85892601}"/>
              </a:ext>
            </a:extLst>
          </p:cNvPr>
          <p:cNvSpPr txBox="1"/>
          <p:nvPr/>
        </p:nvSpPr>
        <p:spPr>
          <a:xfrm>
            <a:off x="228600" y="304800"/>
            <a:ext cx="534799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RX/OTC sources: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Home/parents without and with permission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Also friends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Rising: shop/store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Sources not listed: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Friend, at a party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Friend’s home w/out permission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Online/Internet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Relative w/ permission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Relative w/out permission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BFE71E-6F8A-F56B-1B60-EBCF59F41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594" y="152400"/>
            <a:ext cx="6582749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29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A0B55-3C8C-A8C7-22EE-54826CDD4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168BE-E89C-228D-2368-53E9DB612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000" y="76200"/>
            <a:ext cx="10160000" cy="6095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Discussion … Questions … Comments … Feedback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00BB3-D31D-DA5D-DAB3-EF45BE2DA5A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676400" y="685799"/>
            <a:ext cx="9258300" cy="6096001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Alcohol: </a:t>
            </a:r>
          </a:p>
          <a:p>
            <a:pPr lvl="1"/>
            <a:r>
              <a:rPr lang="en-US" sz="2400" dirty="0"/>
              <a:t>Parents w/ permission &amp; known people over 21</a:t>
            </a:r>
          </a:p>
          <a:p>
            <a:pPr lvl="1"/>
            <a:r>
              <a:rPr lang="en-US" sz="2400" dirty="0"/>
              <a:t>Parents without permission &amp; known people under 21 still over 10</a:t>
            </a:r>
          </a:p>
          <a:p>
            <a:r>
              <a:rPr lang="en-US" sz="2400" dirty="0"/>
              <a:t>Cigarettes:</a:t>
            </a:r>
          </a:p>
          <a:p>
            <a:pPr lvl="1"/>
            <a:r>
              <a:rPr lang="en-US" sz="2400" dirty="0"/>
              <a:t>Other way: non-informative</a:t>
            </a:r>
          </a:p>
          <a:p>
            <a:pPr lvl="1"/>
            <a:r>
              <a:rPr lang="en-US" sz="2400" dirty="0"/>
              <a:t>Parents w/out permission still around 20% </a:t>
            </a:r>
          </a:p>
          <a:p>
            <a:r>
              <a:rPr lang="en-US" sz="2400" dirty="0"/>
              <a:t>E-cigarettes:</a:t>
            </a:r>
          </a:p>
          <a:p>
            <a:pPr lvl="1"/>
            <a:r>
              <a:rPr lang="en-US" sz="2400" dirty="0"/>
              <a:t>Friend is way out ahead, </a:t>
            </a:r>
          </a:p>
          <a:p>
            <a:pPr lvl="1"/>
            <a:r>
              <a:rPr lang="en-US" sz="2400" dirty="0"/>
              <a:t>From a store still around 10%</a:t>
            </a:r>
          </a:p>
          <a:p>
            <a:r>
              <a:rPr lang="en-US" sz="2400" dirty="0"/>
              <a:t>Marijuana &amp; Marijuana vape:</a:t>
            </a:r>
          </a:p>
          <a:p>
            <a:pPr lvl="1"/>
            <a:r>
              <a:rPr lang="en-US" sz="2400" dirty="0"/>
              <a:t>Other way/Myself: non-informative</a:t>
            </a:r>
          </a:p>
          <a:p>
            <a:pPr lvl="1"/>
            <a:r>
              <a:rPr lang="en-US" sz="2400" dirty="0"/>
              <a:t>Someone w/ Medical Marijuana card over 10%</a:t>
            </a:r>
          </a:p>
          <a:p>
            <a:r>
              <a:rPr lang="en-US" sz="2400" dirty="0"/>
              <a:t>RX/OTC:</a:t>
            </a:r>
          </a:p>
          <a:p>
            <a:pPr lvl="1"/>
            <a:r>
              <a:rPr lang="en-US" sz="2400" dirty="0"/>
              <a:t>From home/parents with &amp; without permission</a:t>
            </a:r>
          </a:p>
          <a:p>
            <a:pPr lvl="1"/>
            <a:r>
              <a:rPr lang="en-US" sz="2400" dirty="0"/>
              <a:t>Bought/took from store is rising</a:t>
            </a:r>
          </a:p>
        </p:txBody>
      </p:sp>
    </p:spTree>
    <p:extLst>
      <p:ext uri="{BB962C8B-B14F-4D97-AF65-F5344CB8AC3E}">
        <p14:creationId xmlns:p14="http://schemas.microsoft.com/office/powerpoint/2010/main" val="349805306"/>
      </p:ext>
    </p:extLst>
  </p:cSld>
  <p:clrMapOvr>
    <a:masterClrMapping/>
  </p:clrMapOvr>
</p:sld>
</file>

<file path=ppt/theme/theme1.xml><?xml version="1.0" encoding="utf-8"?>
<a:theme xmlns:a="http://schemas.openxmlformats.org/drawingml/2006/main" name="UAMS – Gra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UAMS – R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139523</TotalTime>
  <Words>1222</Words>
  <Application>Microsoft Macintosh PowerPoint</Application>
  <PresentationFormat>Widescreen</PresentationFormat>
  <Paragraphs>196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UAMS – Gray</vt:lpstr>
      <vt:lpstr>UAMS – Red</vt:lpstr>
      <vt:lpstr>Custom Design</vt:lpstr>
      <vt:lpstr>1_Custom Design</vt:lpstr>
      <vt:lpstr>2_Custom Design</vt:lpstr>
      <vt:lpstr>3_Custom Design</vt:lpstr>
      <vt:lpstr>PowerPoint Presentation</vt:lpstr>
      <vt:lpstr>Deeper APNA Data Dive:  Five-Year Trends in Use, Risk, and 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 … Questions … Comments … Feedback</vt:lpstr>
      <vt:lpstr>Trends in Sources of substances</vt:lpstr>
      <vt:lpstr>Alcohol Sources </vt:lpstr>
      <vt:lpstr>PowerPoint Presentation</vt:lpstr>
      <vt:lpstr>Cigarettes Sources </vt:lpstr>
      <vt:lpstr>PowerPoint Presentation</vt:lpstr>
      <vt:lpstr>E-cigarette Sources </vt:lpstr>
      <vt:lpstr>PowerPoint Presentation</vt:lpstr>
      <vt:lpstr>Marijuana Sources </vt:lpstr>
      <vt:lpstr>PowerPoint Presentation</vt:lpstr>
      <vt:lpstr>Marijuana Vaping Product Sources </vt:lpstr>
      <vt:lpstr>PowerPoint Presentation</vt:lpstr>
      <vt:lpstr>RX/OTC Sources </vt:lpstr>
      <vt:lpstr>PowerPoint Presentation</vt:lpstr>
      <vt:lpstr>Discussion … Questions … Comments … Feedback </vt:lpstr>
    </vt:vector>
  </TitlesOfParts>
  <Company>UAMS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Photography</dc:title>
  <dc:creator>sam</dc:creator>
  <cp:lastModifiedBy>Oliveto, Alison</cp:lastModifiedBy>
  <cp:revision>829</cp:revision>
  <cp:lastPrinted>2020-08-05T04:26:32Z</cp:lastPrinted>
  <dcterms:created xsi:type="dcterms:W3CDTF">2012-06-27T20:39:58Z</dcterms:created>
  <dcterms:modified xsi:type="dcterms:W3CDTF">2026-09-27T18:20:46Z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a390d5-a4f3-448c-8368-24080179bc53_Enabled">
    <vt:lpwstr>true</vt:lpwstr>
  </property>
  <property fmtid="{D5CDD505-2E9C-101B-9397-08002B2CF9AE}" pid="3" name="MSIP_Label_8ca390d5-a4f3-448c-8368-24080179bc53_SetDate">
    <vt:lpwstr>2023-09-15T15:30:12Z</vt:lpwstr>
  </property>
  <property fmtid="{D5CDD505-2E9C-101B-9397-08002B2CF9AE}" pid="4" name="MSIP_Label_8ca390d5-a4f3-448c-8368-24080179bc53_Method">
    <vt:lpwstr>Standard</vt:lpwstr>
  </property>
  <property fmtid="{D5CDD505-2E9C-101B-9397-08002B2CF9AE}" pid="5" name="MSIP_Label_8ca390d5-a4f3-448c-8368-24080179bc53_Name">
    <vt:lpwstr>Low Risk</vt:lpwstr>
  </property>
  <property fmtid="{D5CDD505-2E9C-101B-9397-08002B2CF9AE}" pid="6" name="MSIP_Label_8ca390d5-a4f3-448c-8368-24080179bc53_SiteId">
    <vt:lpwstr>5b703aa0-061f-4ed9-beca-765a39ee1304</vt:lpwstr>
  </property>
  <property fmtid="{D5CDD505-2E9C-101B-9397-08002B2CF9AE}" pid="7" name="MSIP_Label_8ca390d5-a4f3-448c-8368-24080179bc53_ActionId">
    <vt:lpwstr>7cc46432-3963-4610-af4e-ec153678af0c</vt:lpwstr>
  </property>
  <property fmtid="{D5CDD505-2E9C-101B-9397-08002B2CF9AE}" pid="8" name="MSIP_Label_8ca390d5-a4f3-448c-8368-24080179bc53_ContentBits">
    <vt:lpwstr>0</vt:lpwstr>
  </property>
</Properties>
</file>