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80" r:id="rId3"/>
    <p:sldMasterId id="2147483650" r:id="rId4"/>
    <p:sldMasterId id="2147483660" r:id="rId5"/>
    <p:sldMasterId id="2147483669" r:id="rId6"/>
    <p:sldMasterId id="2147483676" r:id="rId7"/>
  </p:sldMasterIdLst>
  <p:notesMasterIdLst>
    <p:notesMasterId r:id="rId42"/>
  </p:notesMasterIdLst>
  <p:handoutMasterIdLst>
    <p:handoutMasterId r:id="rId43"/>
  </p:handoutMasterIdLst>
  <p:sldIdLst>
    <p:sldId id="258" r:id="rId8"/>
    <p:sldId id="548" r:id="rId9"/>
    <p:sldId id="284" r:id="rId10"/>
    <p:sldId id="262" r:id="rId11"/>
    <p:sldId id="261" r:id="rId12"/>
    <p:sldId id="266" r:id="rId13"/>
    <p:sldId id="257" r:id="rId14"/>
    <p:sldId id="541" r:id="rId15"/>
    <p:sldId id="259" r:id="rId16"/>
    <p:sldId id="542" r:id="rId17"/>
    <p:sldId id="549" r:id="rId18"/>
    <p:sldId id="555" r:id="rId19"/>
    <p:sldId id="267" r:id="rId20"/>
    <p:sldId id="268" r:id="rId21"/>
    <p:sldId id="269" r:id="rId22"/>
    <p:sldId id="276" r:id="rId23"/>
    <p:sldId id="270" r:id="rId24"/>
    <p:sldId id="271" r:id="rId25"/>
    <p:sldId id="272" r:id="rId26"/>
    <p:sldId id="283" r:id="rId27"/>
    <p:sldId id="273" r:id="rId28"/>
    <p:sldId id="544" r:id="rId29"/>
    <p:sldId id="513" r:id="rId30"/>
    <p:sldId id="516" r:id="rId31"/>
    <p:sldId id="518" r:id="rId32"/>
    <p:sldId id="547" r:id="rId33"/>
    <p:sldId id="475" r:id="rId34"/>
    <p:sldId id="489" r:id="rId35"/>
    <p:sldId id="523" r:id="rId36"/>
    <p:sldId id="524" r:id="rId37"/>
    <p:sldId id="545" r:id="rId38"/>
    <p:sldId id="553" r:id="rId39"/>
    <p:sldId id="546" r:id="rId40"/>
    <p:sldId id="554" r:id="rId41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30C33"/>
    <a:srgbClr val="80807C"/>
    <a:srgbClr val="790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52836"/>
  </p:normalViewPr>
  <p:slideViewPr>
    <p:cSldViewPr showGuides="1">
      <p:cViewPr varScale="1">
        <p:scale>
          <a:sx n="48" d="100"/>
          <a:sy n="48" d="100"/>
        </p:scale>
        <p:origin x="2904" y="192"/>
      </p:cViewPr>
      <p:guideLst>
        <p:guide orient="horz" pos="2160"/>
        <p:guide pos="3840"/>
      </p:guideLst>
    </p:cSldViewPr>
  </p:slideViewPr>
  <p:notesTextViewPr>
    <p:cViewPr>
      <p:scale>
        <a:sx n="229" d="100"/>
        <a:sy n="229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0D01C4-1BE0-054B-83F3-276CCAD7D7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6A407A-BFCD-3941-B0C8-F8D3DB1973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9A191-CAF5-5840-9B64-C7ED1A61851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23067-C577-C94A-B54C-931FB41EF6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1AE3C-B143-FD4B-9C19-585FB842F6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89757-37C2-B04E-9CFE-0DF8C95B7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23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B32BD-2CA7-4C2E-A2AF-1D86625FFA06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6C4EB-DE73-41E0-AD04-9F317D671C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61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1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992BA-FEB6-A1DD-6B38-71EC4DE95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1B283E-B721-067B-5297-87AB9F5F9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F9C93-E4D8-7068-8CB5-2A8B2AC82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CBB82-AAAC-F4AF-1E5C-3027A9FACF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59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Brief preview of 2025 Annual Profile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5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Compared to U.S. students,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rates of </a:t>
            </a: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lifetime alcohol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lower among Arkansas 10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12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 students, particularly among 12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 students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Arkansas 8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graders rates exceeded the national rates </a:t>
            </a: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students reported lower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 their national counterparts at grades 10 and 12.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8th graders in Arkansas report higher current use than U.S. 8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graders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 alcohol prevention efforts at or before 6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 12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graders for intervention (last ditch effort)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67B5-133C-2848-807C-C36D5174DF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3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Rates for both </a:t>
            </a: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lifetime and current marijuana use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Arkansas 8th, 10th, and 12th graders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below national figures in 2025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rose with grade level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used at half the rate as US across all grades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Line: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 marijuana prevention efforts at or before 6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400" b="1" i="1" kern="1200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67B5-133C-2848-807C-C36D5174DF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05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Rates for both </a:t>
            </a: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lifetime and current marijuana e-cigarette use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Arkansas 8th, 10th, and 12th graders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below national figures in 2025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 with grade level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Line: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 marijuana e-cigarette prevention efforts at or before 6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35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rates of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cigarette and tobacco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exceeded national figures among 8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10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not 12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 students in 2025</a:t>
            </a:r>
          </a:p>
          <a:p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Smokeless tobacco rates are slightly higher than cigarette 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Start nicotine prevention efforts early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00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and lifetime nicotine e-cigarette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rises with grade level.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Lifetime use among Arkansas students in grades 8, 10, and 12 was lower than among their national counterparts in 2025.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use was also lower at grades 10 and 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use among Arkansas 8th graders was comparable to the national figure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Start prevention efforts early</a:t>
            </a:r>
          </a:p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67B5-133C-2848-807C-C36D5174DF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79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Lifetime prevalence of flavored vaping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lower among Arkansas 8th, 10th, and 12th graders than among their national counterparts.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Particularly among 12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graders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flavored vape use </a:t>
            </a: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Arkansas youth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lower at grade 12 and essentially equal at grade 10 to national estimates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8th graders reported slightly higher current use than the national figure.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B67B5-133C-2848-807C-C36D5174DF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85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1D6EE-DD9E-F8CB-D6B2-05C356558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B5DCC4-14C2-AE17-57B1-F3A9A088D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351D0-AE28-32EF-99C6-2F4A23029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8AE19-F129-97B2-4DE5-84A3D7038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36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BA066-0AF2-3877-DB25-05DDEC688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3B7139-918B-5FCF-D239-6831164E6E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47D366-B2CF-B5C4-A7F4-E769EA332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90D51-D912-CD18-7A69-5AB316BB3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39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BRFSS = Behavioral Risk Factor Surveillance System</a:t>
            </a:r>
            <a:endParaRPr lang="en-US" dirty="0"/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Past-month adult alcohol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Arkansas was below the national estimate in every age group examined.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adult alcohol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Arkansas remained stable and consistently below the national estimate from 2019 through 2024</a:t>
            </a:r>
            <a:r>
              <a:rPr lang="en-US" dirty="0">
                <a:effectLst/>
              </a:rPr>
              <a:t> </a:t>
            </a:r>
          </a:p>
          <a:p>
            <a:endParaRPr lang="en-US" dirty="0">
              <a:effectLst/>
            </a:endParaRPr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28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Picture changes when looking at adult problematic alcohol use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Rates of </a:t>
            </a:r>
            <a:r>
              <a:rPr lang="en-US" u="sng" dirty="0"/>
              <a:t>current binging and heavy drinking</a:t>
            </a:r>
            <a:r>
              <a:rPr lang="en-US" u="none" dirty="0"/>
              <a:t> are </a:t>
            </a:r>
            <a:r>
              <a:rPr lang="en-US" dirty="0"/>
              <a:t>much closer to (and sometimes higher than) the national average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</a:p>
          <a:p>
            <a:endParaRPr lang="en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Need to focus efforts on reducing intensity and frequency of alcohol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637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prevalence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smoking among Arkansas and U.S. adults has declined since 2016. 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Despite this, 2024 smoking prevalence in the state was 52 percent higher than that for all U.S. adults.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cigarette use is higher in Arkansas relative to the U.S., with the difference proportionally largest among those aged 26+ group at about 1.4 times the national rate</a:t>
            </a:r>
            <a:r>
              <a:rPr lang="en-US" dirty="0">
                <a:effectLst/>
              </a:rPr>
              <a:t> </a:t>
            </a:r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45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Past-year marijuana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Arkansas was close to the national estimate across all age groups.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Relative to U.S. adults,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 year marijuana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slightly higher among Arkansas adults aged 18 and older and aged 26 and older.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 year marijuana use was slightly lower among Arkansas adults aged 18-25 relative to their national counterparts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 year marijuana use was much higher among both Arkansas and U.S. young adults than among adults 26 and older.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Past-month marijuana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slightly higher among Arkansas adults relative to U.S. adults aged 18 and older and 26 and older.</a:t>
            </a:r>
            <a:r>
              <a:rPr lang="en-US" dirty="0">
                <a:effectLst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with past-year use, prevalence was highest among both Arkansas and U.S. young adults relative to adults aged 26 and older</a:t>
            </a:r>
            <a:r>
              <a:rPr lang="en-US" dirty="0">
                <a:effectLst/>
              </a:rPr>
              <a:t> </a:t>
            </a:r>
          </a:p>
          <a:p>
            <a:endParaRPr lang="en-US" dirty="0">
              <a:effectLst/>
            </a:endParaRP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</a:p>
          <a:p>
            <a:endParaRPr lang="en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Adult marijuana use driven by young adults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72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Past-year prescription pain reliever misuse in Arkansas was indistinguishable from the national estimate in every age group examined in 2023-2024.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Past-year heroin use was rare in both Arkansas and the U.S.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 all age ranges, heroin use was lower among Arkansas adults relative to their national counterparts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63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Past-year opioid use in Arkansas was close to the national estimate across age groups.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Opioid use was higher among Arkansas adults aged 18 and older and aged 26 and older compared with their U.S. counterparts.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Opioid prescription dispensing rates declined substantially in both Arkansas and the United States between 2013 and 2024.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fell from 120.9 prescriptions per 100 persons to 68.8, a decline of 43 percent.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national rate fell from 78.1 to 35.4, a decline of 55 percent.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exceeded the national rate in every year and had the highest dispensing rate in the country in 2024</a:t>
            </a:r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39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Arkansas's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age-adjusted rate of opioid-involved overdose deaths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below the national rate every year from 2019 to 2024.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rates rose in 2021 and stayed near their peaks through 2022.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rates then declined, and the decline was steeper in Arkansas.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2024, Arkansas' opioid-involved death rate was about 60 percent lower than the national rate.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Arkansas's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age-adjusted drug overdose death rate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 been below the national rate every year since 2019.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2024, Arkansas’ drug overdose death rate was about 40 percent lower than the national rate.</a:t>
            </a:r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34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estimates for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past-year cocaine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 lower than national estimates in every age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largest gap was among young adults ages 18–25 (1.6% vs. 2.7%).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Past-year methamphetamine use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 a different pattern in 2023-2024.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at or higher than US rates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Arkansas ranked 11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nation for past-year adult prevalence of methamphetamine use in 2023-2024.</a:t>
            </a:r>
            <a:r>
              <a:rPr lang="en-US" dirty="0">
                <a:effectLst/>
              </a:rPr>
              <a:t> </a:t>
            </a:r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46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4A335-53F2-B3D1-B364-4879F364D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77135-61D6-C3AD-EE97-55753EA1E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C23B75-C75B-0AEA-CE35-104A80D15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53FDA-7222-67CF-9912-0149C97FC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290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47CCA-6AAB-E06D-A8A4-E8634A54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41F97-F94D-1A79-7660-2917EA417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E8CA1D-7C97-3340-C8DE-A830D9E911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AC44C-CDBB-EDF8-685F-CA148ABE3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26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813EA-296C-5867-9DB2-D4A0153E9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A10AC-FA2F-A42A-5820-8FA19235F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05883-AC20-B07B-AEE4-FDB60B325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Rates of </a:t>
            </a:r>
            <a:r>
              <a:rPr lang="en-US" u="sng" dirty="0"/>
              <a:t>current alcohol use </a:t>
            </a:r>
            <a:r>
              <a:rPr lang="en-US" dirty="0"/>
              <a:t>in Arkansas is the same or lower than those on the 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Rates of </a:t>
            </a:r>
            <a:r>
              <a:rPr lang="en-US" u="sng" dirty="0"/>
              <a:t>current alcohol binging</a:t>
            </a:r>
            <a:r>
              <a:rPr lang="en-US" u="none" dirty="0"/>
              <a:t> i</a:t>
            </a:r>
            <a:r>
              <a:rPr lang="en-US" dirty="0"/>
              <a:t>n Arkansas is the same or lower than those on the US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Rates are higher among 18-25 year olds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3B823-F252-622D-1A4F-60AF6E547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78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Past month tobacco and cigarette use is at the same rate or higher for Arkansans than overall national population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Increase in 18-25 year old tobacco use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140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4BC6-0A1D-5735-2677-61022033A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273B8-A0C7-C53E-0BAA-9A0991B48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F48555-04A5-9D8F-0258-ACC139045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Current nicotine vaping is higher among Arkansans the US population for all age groups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Trend cannot be determined with only two data time points but appears to be on the rise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FFE9C-E67E-F078-AD76-34787EC2A5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180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18357-6914-2FA8-EB72-2C674D171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F1D2ED-73B4-69F7-B520-CA62A3528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AA755E-572B-DE4E-D54F-2D088CEDF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Arkansas past year and current marijuana use rates are generally at or below national rates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However, rates have been increasing among younger and older adults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</a:p>
          <a:p>
            <a:endParaRPr lang="en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 efforts on older adults in particular</a:t>
            </a:r>
            <a:endParaRPr lang="en-US" u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1A61E-42A4-2A76-CB13-5EB1E8111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832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Arkansas rates of nonmedical prescription and opioid use at or higher than US rates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Rates appear to be decreasing among young and older adults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111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75BD5-324A-5C35-02DD-8CDB5BE8C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D10403-8441-E3FD-4E8E-820F028C2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55D5B-E7CB-2CBD-1FAA-C2C00EB20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Rates of illicit drug use are at or below national rates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Marijuana use seems to be the driving force among young adults</a:t>
            </a:r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C0278-B538-8274-F725-687BC3A0E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502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8F33D-3F28-A1F2-4679-D957085E4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697F0-6AEB-DBED-59DA-0592A1327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E0E7D-51F1-9234-A57E-F5147C03D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Arkansas rates of methamphetamine use are at or higher than national rates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Significant decrease among younger and older adults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Arkansas has dropped from 11</a:t>
            </a:r>
            <a:r>
              <a:rPr lang="en-US" baseline="30000" dirty="0"/>
              <a:t>th</a:t>
            </a:r>
            <a:r>
              <a:rPr lang="en-US" dirty="0"/>
              <a:t> in country to 20</a:t>
            </a:r>
            <a:r>
              <a:rPr lang="en-US" baseline="30000" dirty="0"/>
              <a:t>th </a:t>
            </a:r>
            <a:r>
              <a:rPr lang="en-US" baseline="0" dirty="0"/>
              <a:t>for methamphetamine use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 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3BFD-4164-4F1C-A655-252A55BFC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669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79367-33A3-44E7-5EB3-2D84941D5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07C168-C928-EB95-ED26-D23813ACD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14256B-D247-73B1-A0BA-58F11C8F5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CF757-C0CF-9EE4-81A4-D82BEC979A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462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19051-1BB3-0FF4-194C-EB4D29B43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2DD7CB-F2F5-F780-A30E-725C76123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8966C3-4018-3C70-97A8-2241D74CB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DAF9E-1166-8A09-6B90-CA07DBB55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521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08EC1-C457-8B55-1393-8754940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17A371-F2EF-6685-E974-F72CC53CB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9985F5-5608-B786-CE14-399044710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84AC5-3873-8FB8-52F7-96CBED69F4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119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AB4A0-E3D4-82EF-823A-ACB450FD5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2C1548-830C-3C18-1C83-938402C1E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5D5759-344A-B992-2D8D-6392289E2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FF6D4-F8CE-1316-BF46-3788F7312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6C4EB-DE73-41E0-AD04-9F317D671CC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96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94400" y="1752601"/>
            <a:ext cx="59944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400" baseline="0">
                <a:solidFill>
                  <a:srgbClr val="A30C33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4400" y="2971800"/>
            <a:ext cx="59944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A30C33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994400" y="1752601"/>
            <a:ext cx="59944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4400" y="2971800"/>
            <a:ext cx="59944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8346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5994400" y="1752601"/>
            <a:ext cx="59944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4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4400" y="2971800"/>
            <a:ext cx="59944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77869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2133601"/>
            <a:ext cx="10160000" cy="609599"/>
          </a:xfrm>
        </p:spPr>
        <p:txBody>
          <a:bodyPr anchor="t">
            <a:noAutofit/>
          </a:bodyPr>
          <a:lstStyle>
            <a:lvl1pPr algn="ctr">
              <a:defRPr sz="40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1436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481328"/>
            <a:ext cx="10160000" cy="42367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524000" y="2148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6825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1524000" y="1767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17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914402"/>
            <a:ext cx="10160000" cy="609599"/>
          </a:xfrm>
        </p:spPr>
        <p:txBody>
          <a:bodyPr anchor="t">
            <a:normAutofit/>
          </a:bodyPr>
          <a:lstStyle>
            <a:lvl1pPr algn="ctr">
              <a:defRPr sz="3200" baseline="0"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09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6197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latin typeface="Arial"/>
                <a:cs typeface="Arial"/>
              </a:defRPr>
            </a:lvl1pPr>
            <a:lvl2pPr marL="403225" indent="-230188">
              <a:tabLst/>
              <a:defRPr sz="1800">
                <a:latin typeface="Arial"/>
                <a:cs typeface="Arial"/>
              </a:defRPr>
            </a:lvl2pPr>
            <a:lvl3pPr marL="568325" indent="-165100">
              <a:defRPr sz="1800">
                <a:latin typeface="Arial"/>
                <a:cs typeface="Arial"/>
              </a:defRPr>
            </a:lvl3pPr>
            <a:lvl4pPr marL="798513" indent="-230188">
              <a:defRPr sz="1800">
                <a:latin typeface="Arial"/>
                <a:cs typeface="Arial"/>
              </a:defRPr>
            </a:lvl4pPr>
            <a:lvl5pPr marL="971550" indent="-173038"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842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1800" b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703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6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3E3DB-6AD5-6840-A47D-C7D46BB30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81E047-9BD3-E04B-8D63-C17312B83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7FCA3-A673-EC45-B343-8598D2032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3D5F-4AA8-E043-ABA6-5ED8B75A025D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79E93-D216-AB42-8D0C-9EE4C865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91F57-3A32-F14A-9D17-A5035BBD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A92F-4BE2-9B4C-AE19-1C47AA9E5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3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08E1-7DB9-FA28-12A5-514328664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34AD1-0375-5E09-31ED-E0B2AF4AA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36CC-B18B-19D6-8D34-C500B5C9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88052-9D8C-FE43-9212-D39190D45519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76E4E-728A-52B2-BF1C-3AAA819D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E1E57-B629-62F7-8138-830FA3462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5114-F684-CD42-AA1C-BD927B024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02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2133601"/>
            <a:ext cx="10160000" cy="609599"/>
          </a:xfrm>
        </p:spPr>
        <p:txBody>
          <a:bodyPr anchor="t">
            <a:noAutofit/>
          </a:bodyPr>
          <a:lstStyle>
            <a:lvl1pPr algn="ctr">
              <a:defRPr sz="40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12555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481328"/>
            <a:ext cx="10160000" cy="42367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524000" y="2148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3977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524000" y="1767841"/>
            <a:ext cx="10160000" cy="356616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414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914402"/>
            <a:ext cx="10160000" cy="609599"/>
          </a:xfrm>
        </p:spPr>
        <p:txBody>
          <a:bodyPr anchor="t"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09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6197600" y="1752600"/>
            <a:ext cx="5384800" cy="4114800"/>
          </a:xfr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988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>
            <a:normAutofit/>
          </a:bodyPr>
          <a:lstStyle>
            <a:lvl1pPr algn="l"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5076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361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2133601"/>
            <a:ext cx="10160000" cy="609599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0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37156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481328"/>
            <a:ext cx="10160000" cy="42367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524000" y="2148841"/>
            <a:ext cx="10160000" cy="356616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8849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914402"/>
            <a:ext cx="10160000" cy="6095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524000" y="1767841"/>
            <a:ext cx="10160000" cy="356616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8779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016000" y="914402"/>
            <a:ext cx="10160000" cy="6095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09600" y="1752600"/>
            <a:ext cx="5384800" cy="411480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6197600" y="1752600"/>
            <a:ext cx="5384800" cy="4114800"/>
          </a:xfrm>
          <a:prstGeom prst="rect">
            <a:avLst/>
          </a:prstGeom>
        </p:spPr>
        <p:txBody>
          <a:bodyPr/>
          <a:lstStyle>
            <a:lvl1pPr marL="173038" indent="-173038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4836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55641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9557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438400" y="4800600"/>
            <a:ext cx="7315200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800" b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5367338"/>
            <a:ext cx="73152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2438400" y="609600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403225" indent="-230188"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2pPr>
            <a:lvl3pPr marL="568325" indent="-165100">
              <a:defRPr sz="1800">
                <a:solidFill>
                  <a:schemeClr val="tx1"/>
                </a:solidFill>
                <a:latin typeface="Arial"/>
                <a:cs typeface="Arial"/>
              </a:defRPr>
            </a:lvl3pPr>
            <a:lvl4pPr marL="798513" indent="-230188">
              <a:defRPr sz="1800">
                <a:solidFill>
                  <a:schemeClr val="tx1"/>
                </a:solidFill>
                <a:latin typeface="Arial"/>
                <a:cs typeface="Arial"/>
              </a:defRPr>
            </a:lvl4pPr>
            <a:lvl5pPr marL="971550" indent="-173038">
              <a:defRPr sz="18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9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6.jpe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0"/>
            <a:ext cx="12270211" cy="6903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8"/>
            <a:ext cx="1486502" cy="52922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493F0E7-16B9-4054-8A62-0240149D4B5C}" type="datetimeFigureOut">
              <a:rPr lang="en-US" smtClean="0"/>
              <a:pPr/>
              <a:t>9/27/26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0211" cy="690372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493F0E7-16B9-4054-8A62-0240149D4B5C}" type="datetimeFigureOut">
              <a:rPr lang="en-US" smtClean="0"/>
              <a:pPr/>
              <a:t>9/27/26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6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0"/>
            <a:ext cx="12270211" cy="690372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493F0E7-16B9-4054-8A62-0240149D4B5C}" type="datetimeFigureOut">
              <a:rPr lang="en-US" smtClean="0"/>
              <a:pPr/>
              <a:t>9/27/26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44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43D5F-4AA8-E043-ABA6-5ED8B75A025D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0A92F-4BE2-9B4C-AE19-1C47AA9E536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1397"/>
            <a:ext cx="12270211" cy="6903720"/>
          </a:xfrm>
          <a:prstGeom prst="rect">
            <a:avLst/>
          </a:prstGeom>
        </p:spPr>
      </p:pic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01600" y="66452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8"/>
            <a:ext cx="1486502" cy="5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5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2" r:id="rId3"/>
    <p:sldLayoutId id="2147483654" r:id="rId4"/>
    <p:sldLayoutId id="2147483659" r:id="rId5"/>
    <p:sldLayoutId id="2147483657" r:id="rId6"/>
    <p:sldLayoutId id="2147483682" r:id="rId7"/>
    <p:sldLayoutId id="214748368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89BAC-2917-424A-ACDC-924CB93C1DC3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E8EAE-1272-3C40-B6DE-1D055632DDE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0"/>
            <a:ext cx="12270211" cy="6903720"/>
          </a:xfrm>
          <a:prstGeom prst="rect">
            <a:avLst/>
          </a:prstGeom>
        </p:spPr>
      </p:pic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1600" y="66452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>
                <a:solidFill>
                  <a:srgbClr val="80807C"/>
                </a:solidFill>
              </a:rPr>
              <a:pPr/>
              <a:t>‹#›</a:t>
            </a:fld>
            <a:endParaRPr lang="en-US" sz="900" dirty="0">
              <a:solidFill>
                <a:srgbClr val="80807C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3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7" r:id="rId5"/>
    <p:sldLayoutId id="2147483668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" y="0"/>
            <a:ext cx="12270211" cy="690372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01600" y="66452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>
                <a:solidFill>
                  <a:srgbClr val="80807C"/>
                </a:solidFill>
              </a:rPr>
              <a:pPr/>
              <a:t>‹#›</a:t>
            </a:fld>
            <a:endParaRPr lang="en-US" sz="900" dirty="0">
              <a:solidFill>
                <a:srgbClr val="80807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9"/>
            <a:ext cx="1486499" cy="5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7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01600" y="6569076"/>
            <a:ext cx="812800" cy="2889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6D0A92F-4BE2-9B4C-AE19-1C47AA9E536C}" type="slidenum">
              <a:rPr lang="en-US" sz="900" smtClean="0">
                <a:solidFill>
                  <a:srgbClr val="80807C"/>
                </a:solidFill>
              </a:rPr>
              <a:pPr/>
              <a:t>‹#›</a:t>
            </a:fld>
            <a:endParaRPr lang="en-US" sz="900" dirty="0">
              <a:solidFill>
                <a:srgbClr val="80807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6053328"/>
            <a:ext cx="1486502" cy="5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2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g"/><Relationship Id="rId4" Type="http://schemas.openxmlformats.org/officeDocument/2006/relationships/image" Target="../media/image18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g"/><Relationship Id="rId4" Type="http://schemas.openxmlformats.org/officeDocument/2006/relationships/image" Target="../media/image21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g"/><Relationship Id="rId4" Type="http://schemas.openxmlformats.org/officeDocument/2006/relationships/image" Target="../media/image23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g"/><Relationship Id="rId4" Type="http://schemas.openxmlformats.org/officeDocument/2006/relationships/image" Target="../media/image2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g"/><Relationship Id="rId4" Type="http://schemas.openxmlformats.org/officeDocument/2006/relationships/image" Target="../media/image27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jp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tiff"/><Relationship Id="rId4" Type="http://schemas.openxmlformats.org/officeDocument/2006/relationships/image" Target="../media/image36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tiff"/><Relationship Id="rId4" Type="http://schemas.openxmlformats.org/officeDocument/2006/relationships/image" Target="../media/image40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8E2907-4726-8749-85A9-D2F6E2917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0A8242-EF71-CD43-B385-AA601369DEF1}"/>
              </a:ext>
            </a:extLst>
          </p:cNvPr>
          <p:cNvSpPr txBox="1"/>
          <p:nvPr/>
        </p:nvSpPr>
        <p:spPr>
          <a:xfrm>
            <a:off x="5334000" y="4745330"/>
            <a:ext cx="5562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Ronald G. Thompson, Jr., Ph.D., MSW, LCSW</a:t>
            </a:r>
          </a:p>
          <a:p>
            <a:pPr algn="ctr"/>
            <a:r>
              <a:rPr lang="en-US" sz="2200" b="1" dirty="0"/>
              <a:t>Associate Professor, Department of Psychiatry</a:t>
            </a:r>
          </a:p>
          <a:p>
            <a:pPr algn="ctr"/>
            <a:r>
              <a:rPr lang="en-US" sz="2200" b="1" dirty="0"/>
              <a:t>University of Arkansas for Medical Sciences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1305AA-E147-3EB2-DE7D-603B3CFC9ED8}"/>
              </a:ext>
            </a:extLst>
          </p:cNvPr>
          <p:cNvSpPr txBox="1">
            <a:spLocks/>
          </p:cNvSpPr>
          <p:nvPr/>
        </p:nvSpPr>
        <p:spPr>
          <a:xfrm>
            <a:off x="5334000" y="206750"/>
            <a:ext cx="6324600" cy="1386292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 baseline="0">
                <a:solidFill>
                  <a:srgbClr val="A30C33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4400" b="1" dirty="0">
                <a:solidFill>
                  <a:schemeClr val="tx1"/>
                </a:solidFill>
                <a:latin typeface="+mj-lt"/>
              </a:rPr>
              <a:t>Substance Use </a:t>
            </a:r>
            <a:br>
              <a:rPr lang="en-US" sz="4400" b="1" dirty="0">
                <a:latin typeface="+mj-lt"/>
              </a:rPr>
            </a:br>
            <a:r>
              <a:rPr lang="en-US" sz="4400" b="1" dirty="0">
                <a:latin typeface="+mj-lt"/>
              </a:rPr>
              <a:t>Arkansas vs. United States</a:t>
            </a:r>
          </a:p>
        </p:txBody>
      </p:sp>
      <p:pic>
        <p:nvPicPr>
          <p:cNvPr id="9" name="Picture 8" descr="Map of Arkansas state, USA — Stock Photo © md3d #179880954">
            <a:extLst>
              <a:ext uri="{FF2B5EF4-FFF2-40B4-BE49-F238E27FC236}">
                <a16:creationId xmlns:a16="http://schemas.microsoft.com/office/drawing/2014/main" id="{C166EBDB-484C-52BF-C641-631324707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614892"/>
            <a:ext cx="5562600" cy="317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3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4B249-1C48-00AB-E3FA-B13D2FBC5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05A8E2-363D-E9B9-3C8F-7BABF2C2F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DE9738A5-047D-4CE4-A04B-E58BE158F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14402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D2ADFCD-240F-B203-9299-60987F221B1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104900" y="2057400"/>
            <a:ext cx="9982200" cy="3566160"/>
          </a:xfrm>
        </p:spPr>
        <p:txBody>
          <a:bodyPr>
            <a:normAutofit/>
          </a:bodyPr>
          <a:lstStyle/>
          <a:p>
            <a:r>
              <a:rPr lang="en-US" sz="2400" b="1" dirty="0"/>
              <a:t>2025 Arkansas State Epidemiological Profile of Substance Use </a:t>
            </a:r>
          </a:p>
          <a:p>
            <a:pPr marL="0" indent="0">
              <a:buNone/>
            </a:pPr>
            <a:endParaRPr lang="en-US" sz="800" b="1" dirty="0"/>
          </a:p>
          <a:p>
            <a:pPr lvl="3"/>
            <a:r>
              <a:rPr lang="en-US" sz="2400" b="1" dirty="0"/>
              <a:t>Youth Substance Use</a:t>
            </a:r>
          </a:p>
          <a:p>
            <a:pPr lvl="3"/>
            <a:r>
              <a:rPr lang="en-US" sz="2400" b="1" dirty="0"/>
              <a:t>Adult Substance Use</a:t>
            </a:r>
          </a:p>
          <a:p>
            <a:pPr lvl="1"/>
            <a:endParaRPr lang="en-US" sz="2400" b="1" dirty="0"/>
          </a:p>
          <a:p>
            <a:r>
              <a:rPr lang="en-US" sz="2400" b="1" dirty="0"/>
              <a:t>National Survey on Drug Use and Health (NSDUH) </a:t>
            </a:r>
          </a:p>
          <a:p>
            <a:endParaRPr lang="en-US" sz="800" b="1" dirty="0"/>
          </a:p>
          <a:p>
            <a:pPr lvl="3"/>
            <a:r>
              <a:rPr lang="en-US" sz="2400" b="1" dirty="0"/>
              <a:t>2021-2024 Trends </a:t>
            </a:r>
          </a:p>
        </p:txBody>
      </p:sp>
    </p:spTree>
    <p:extLst>
      <p:ext uri="{BB962C8B-B14F-4D97-AF65-F5344CB8AC3E}">
        <p14:creationId xmlns:p14="http://schemas.microsoft.com/office/powerpoint/2010/main" val="343747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0E797-E385-5AE7-5564-E3AA0F31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A2E04-A83F-252F-F425-7E6CBF233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54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A30C33"/>
                </a:solidFill>
              </a:rPr>
              <a:t>Youth Substance Use </a:t>
            </a:r>
            <a:br>
              <a:rPr lang="en-US" b="1" dirty="0"/>
            </a:br>
            <a:r>
              <a:rPr lang="en-US" b="1" dirty="0"/>
              <a:t>2025 </a:t>
            </a:r>
            <a:br>
              <a:rPr lang="en-US" b="1" dirty="0"/>
            </a:br>
            <a:r>
              <a:rPr lang="en-US" b="1" dirty="0"/>
              <a:t>Arkansas vs</a:t>
            </a:r>
            <a:r>
              <a:rPr lang="en-US" b="1"/>
              <a:t>. United </a:t>
            </a:r>
            <a:r>
              <a:rPr lang="en-US" b="1" dirty="0"/>
              <a:t>States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692E84-09E1-F42B-B2E7-4AE8518E6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75B2A3-EA2A-893D-CAC1-EB0216B61FD0}"/>
              </a:ext>
            </a:extLst>
          </p:cNvPr>
          <p:cNvSpPr txBox="1"/>
          <p:nvPr/>
        </p:nvSpPr>
        <p:spPr>
          <a:xfrm>
            <a:off x="2771192" y="4375090"/>
            <a:ext cx="66496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A30C33"/>
                </a:solidFill>
              </a:rPr>
              <a:t>2025 Arkansas State Epidemiological Profile of Substance Use</a:t>
            </a:r>
          </a:p>
        </p:txBody>
      </p:sp>
    </p:spTree>
    <p:extLst>
      <p:ext uri="{BB962C8B-B14F-4D97-AF65-F5344CB8AC3E}">
        <p14:creationId xmlns:p14="http://schemas.microsoft.com/office/powerpoint/2010/main" val="3313382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69D54-0746-1528-9431-EC42E2637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Youth Alcohol Use</a:t>
            </a:r>
          </a:p>
        </p:txBody>
      </p:sp>
      <p:pic>
        <p:nvPicPr>
          <p:cNvPr id="4" name="Content Placeholder 3" descr="A graph with blue and purple squares&#10;&#10;AI-generated content may be incorrect.">
            <a:extLst>
              <a:ext uri="{FF2B5EF4-FFF2-40B4-BE49-F238E27FC236}">
                <a16:creationId xmlns:a16="http://schemas.microsoft.com/office/drawing/2014/main" id="{F051466B-E96D-2E23-F7A8-8FCE942D0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6" y="1383641"/>
            <a:ext cx="10827327" cy="4701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1D1BB5-7BF6-B73B-94AE-30540EED7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07093F-E48F-5E73-737A-46F71A37B8DF}"/>
              </a:ext>
            </a:extLst>
          </p:cNvPr>
          <p:cNvSpPr txBox="1"/>
          <p:nvPr/>
        </p:nvSpPr>
        <p:spPr>
          <a:xfrm>
            <a:off x="4874382" y="6214030"/>
            <a:ext cx="244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APNA and MTF </a:t>
            </a:r>
          </a:p>
        </p:txBody>
      </p:sp>
    </p:spTree>
    <p:extLst>
      <p:ext uri="{BB962C8B-B14F-4D97-AF65-F5344CB8AC3E}">
        <p14:creationId xmlns:p14="http://schemas.microsoft.com/office/powerpoint/2010/main" val="2474443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9799F-9154-E3F0-CAA6-DD8A13A06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Youth Marijuana Use</a:t>
            </a:r>
          </a:p>
        </p:txBody>
      </p:sp>
      <p:pic>
        <p:nvPicPr>
          <p:cNvPr id="4" name="Content Placeholder 3" descr="A graph with blue and purple bars&#10;&#10;AI-generated content may be incorrect.">
            <a:extLst>
              <a:ext uri="{FF2B5EF4-FFF2-40B4-BE49-F238E27FC236}">
                <a16:creationId xmlns:a16="http://schemas.microsoft.com/office/drawing/2014/main" id="{D7CAFF70-5A98-3144-A9B0-2E816CB345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0" y="1417638"/>
            <a:ext cx="10612580" cy="47287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37695A-B0AA-F851-B4A7-1230CEA45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2023A9-E55F-05AC-3231-4997CC378E81}"/>
              </a:ext>
            </a:extLst>
          </p:cNvPr>
          <p:cNvSpPr txBox="1"/>
          <p:nvPr/>
        </p:nvSpPr>
        <p:spPr>
          <a:xfrm>
            <a:off x="4874382" y="6214030"/>
            <a:ext cx="244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APNA and MTF </a:t>
            </a:r>
          </a:p>
        </p:txBody>
      </p:sp>
    </p:spTree>
    <p:extLst>
      <p:ext uri="{BB962C8B-B14F-4D97-AF65-F5344CB8AC3E}">
        <p14:creationId xmlns:p14="http://schemas.microsoft.com/office/powerpoint/2010/main" val="122543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3FFD6-9D83-6D8F-BA63-188A68D6D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Youth Marijuana E-Cigarette Use </a:t>
            </a:r>
          </a:p>
        </p:txBody>
      </p:sp>
      <p:pic>
        <p:nvPicPr>
          <p:cNvPr id="4" name="Content Placeholder 3" descr="A black background with colorful bars&#10;&#10;AI-generated content may be incorrect.">
            <a:extLst>
              <a:ext uri="{FF2B5EF4-FFF2-40B4-BE49-F238E27FC236}">
                <a16:creationId xmlns:a16="http://schemas.microsoft.com/office/drawing/2014/main" id="{29F1DB94-DA97-B11D-461E-D34DC0D07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2290"/>
            <a:ext cx="10515600" cy="47567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685197-073A-840F-F079-223ED4B93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1C020E-C796-A0C0-5944-91E43D283E73}"/>
              </a:ext>
            </a:extLst>
          </p:cNvPr>
          <p:cNvSpPr txBox="1"/>
          <p:nvPr/>
        </p:nvSpPr>
        <p:spPr>
          <a:xfrm>
            <a:off x="4874382" y="6214030"/>
            <a:ext cx="244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APNA and MTF </a:t>
            </a:r>
          </a:p>
        </p:txBody>
      </p:sp>
    </p:spTree>
    <p:extLst>
      <p:ext uri="{BB962C8B-B14F-4D97-AF65-F5344CB8AC3E}">
        <p14:creationId xmlns:p14="http://schemas.microsoft.com/office/powerpoint/2010/main" val="1229626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7262B-60CB-8AC1-BA1B-272F1C6FF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Youth Cigarette and Smokeless Tobacco Use</a:t>
            </a:r>
          </a:p>
        </p:txBody>
      </p:sp>
      <p:pic>
        <p:nvPicPr>
          <p:cNvPr id="5" name="Picture 4" descr="A graph with blue and purple squares&#10;&#10;AI-generated content may be incorrect.">
            <a:extLst>
              <a:ext uri="{FF2B5EF4-FFF2-40B4-BE49-F238E27FC236}">
                <a16:creationId xmlns:a16="http://schemas.microsoft.com/office/drawing/2014/main" id="{469732E6-BAD8-2024-99C7-743A700345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28" y="1271906"/>
            <a:ext cx="10679544" cy="48021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CB5545-D6EA-6B36-A23D-867A13045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F44C7F-4AFD-244D-73D8-72640C61CEE1}"/>
              </a:ext>
            </a:extLst>
          </p:cNvPr>
          <p:cNvSpPr txBox="1"/>
          <p:nvPr/>
        </p:nvSpPr>
        <p:spPr>
          <a:xfrm>
            <a:off x="4874382" y="6214030"/>
            <a:ext cx="244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APNA and MTF </a:t>
            </a:r>
          </a:p>
        </p:txBody>
      </p:sp>
    </p:spTree>
    <p:extLst>
      <p:ext uri="{BB962C8B-B14F-4D97-AF65-F5344CB8AC3E}">
        <p14:creationId xmlns:p14="http://schemas.microsoft.com/office/powerpoint/2010/main" val="3972350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8AA0-2C8B-8349-E8E9-311C5059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Youth Nicotine E- Cigarette Use</a:t>
            </a:r>
          </a:p>
        </p:txBody>
      </p:sp>
      <p:pic>
        <p:nvPicPr>
          <p:cNvPr id="4" name="Content Placeholder 3" descr="A black screen with colorful bars&#10;&#10;AI-generated content may be incorrect.">
            <a:extLst>
              <a:ext uri="{FF2B5EF4-FFF2-40B4-BE49-F238E27FC236}">
                <a16:creationId xmlns:a16="http://schemas.microsoft.com/office/drawing/2014/main" id="{5A92AC14-C222-0D40-4417-9CB7FE4F3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3771"/>
            <a:ext cx="10515600" cy="48021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4145DF-B838-AA04-012F-3C9E5E4AD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47B354-DA25-374D-7463-EE051C3C3FFC}"/>
              </a:ext>
            </a:extLst>
          </p:cNvPr>
          <p:cNvSpPr txBox="1"/>
          <p:nvPr/>
        </p:nvSpPr>
        <p:spPr>
          <a:xfrm>
            <a:off x="4874382" y="6214030"/>
            <a:ext cx="244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APNA and MTF </a:t>
            </a:r>
          </a:p>
        </p:txBody>
      </p:sp>
    </p:spTree>
    <p:extLst>
      <p:ext uri="{BB962C8B-B14F-4D97-AF65-F5344CB8AC3E}">
        <p14:creationId xmlns:p14="http://schemas.microsoft.com/office/powerpoint/2010/main" val="4151481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8143-4F12-2902-35BC-24E8E1C3B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Youth Flavored E-Cigarette Use</a:t>
            </a:r>
          </a:p>
        </p:txBody>
      </p:sp>
      <p:pic>
        <p:nvPicPr>
          <p:cNvPr id="4" name="Content Placeholder 3" descr="A graph with blue and purple squares&#10;&#10;AI-generated content may be incorrect.">
            <a:extLst>
              <a:ext uri="{FF2B5EF4-FFF2-40B4-BE49-F238E27FC236}">
                <a16:creationId xmlns:a16="http://schemas.microsoft.com/office/drawing/2014/main" id="{3098A3B5-28C2-6281-1824-E11F1198B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1426"/>
            <a:ext cx="10515600" cy="48021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95ADDB-14DC-1A73-2DCD-B8C3DAD6F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EABCD0-F7BB-0A17-2E42-ED463A27952C}"/>
              </a:ext>
            </a:extLst>
          </p:cNvPr>
          <p:cNvSpPr txBox="1"/>
          <p:nvPr/>
        </p:nvSpPr>
        <p:spPr>
          <a:xfrm>
            <a:off x="4874382" y="6214030"/>
            <a:ext cx="244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APNA and MTF </a:t>
            </a:r>
          </a:p>
        </p:txBody>
      </p:sp>
    </p:spTree>
    <p:extLst>
      <p:ext uri="{BB962C8B-B14F-4D97-AF65-F5344CB8AC3E}">
        <p14:creationId xmlns:p14="http://schemas.microsoft.com/office/powerpoint/2010/main" val="266663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D1F0F-40BE-0C7E-DDDC-CBAA2F213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62BE630-B98C-8BB0-BD37-127AE1C05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2398E8FB-EBE9-454C-126F-3DDEAAD4C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00" y="457200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Summary: Youth Substance Use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CACC279-0FDF-2419-20BA-1FF4444CC5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3100" y="1295400"/>
            <a:ext cx="10845800" cy="3566160"/>
          </a:xfrm>
        </p:spPr>
        <p:txBody>
          <a:bodyPr>
            <a:noAutofit/>
          </a:bodyPr>
          <a:lstStyle/>
          <a:p>
            <a:r>
              <a:rPr lang="en-US" sz="2200" dirty="0"/>
              <a:t>Arkansas youth report lower use than national counterparts for most substances</a:t>
            </a:r>
          </a:p>
          <a:p>
            <a:r>
              <a:rPr lang="en-US" sz="2200" dirty="0"/>
              <a:t>Cigarette and smokeless tobacco have improved substantially since 2019. </a:t>
            </a:r>
          </a:p>
          <a:p>
            <a:r>
              <a:rPr lang="en-US" sz="2200" dirty="0"/>
              <a:t>Vaping has displaced smoking as the dominant form of nicotine use</a:t>
            </a:r>
          </a:p>
          <a:p>
            <a:endParaRPr lang="en-US" sz="2200" dirty="0"/>
          </a:p>
          <a:p>
            <a:r>
              <a:rPr lang="en-US" sz="2200" dirty="0"/>
              <a:t>Start young and maintain prevention efforts in systematic and developmentally-appropriate way</a:t>
            </a:r>
          </a:p>
          <a:p>
            <a:r>
              <a:rPr lang="en-US" sz="2200" dirty="0"/>
              <a:t>Target specific grade levels (developmental levels)</a:t>
            </a:r>
          </a:p>
          <a:p>
            <a:r>
              <a:rPr lang="en-US" sz="2200" dirty="0"/>
              <a:t>Tailor to individual risk profile and/or specific personality traits (impulsivity, sensation seeking, anxiety sensitivity, hopelessness)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49300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54EAB35-D680-F6A8-FC07-F3AE84B6B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72896"/>
              </p:ext>
            </p:extLst>
          </p:nvPr>
        </p:nvGraphicFramePr>
        <p:xfrm>
          <a:off x="1104900" y="533401"/>
          <a:ext cx="9982200" cy="5256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1524702929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410398729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888862717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4109511519"/>
                    </a:ext>
                  </a:extLst>
                </a:gridCol>
              </a:tblGrid>
              <a:tr h="4737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Targeted Trait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A30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Substance Use Motivation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A30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Typical Substance Profile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A30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Targeted Intervention Strategy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A30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258031"/>
                  </a:ext>
                </a:extLst>
              </a:tr>
              <a:tr h="9436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Sensation Seeking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Enhancement (seeking high-intensity or novel euphoric feelings)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Early alcohol initiation, binge drinking, and stimulant/illicit drug use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Cognitive behavioral tools to identify safe, high-stimulus alternatives; learning to manage risk-taking impulses.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977738"/>
                  </a:ext>
                </a:extLst>
              </a:tr>
              <a:tr h="11785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Impulsivity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Lack of behavioral control (acting without thinking about consequences)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Broad polysubstance use, early-onset cannabis use, and severe behavioral issues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Mindfulness and cognitive exercises designed to pause reward-seeking behavior and improve executive decision-making.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630977"/>
                  </a:ext>
                </a:extLst>
              </a:tr>
              <a:tr h="11785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Anxiety Sensitivity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Coping with physical fear (using substances to dull bodily panic)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Anxiolytics, alcohol, or sedative misuse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Psychoeducation on physical panic loops, helping youth reframe physical anxiety symptoms as non-threatening.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626467"/>
                  </a:ext>
                </a:extLst>
              </a:tr>
              <a:tr h="11785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solidFill>
                            <a:schemeClr val="tx1"/>
                          </a:solidFill>
                          <a:effectLst/>
                        </a:rPr>
                        <a:t>Hopelessness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Coping with emotional pain (using substances to self-medicate low mood)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Opioid misuse, severe prescription drug dependency, and alcohol abuse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 dirty="0">
                          <a:effectLst/>
                        </a:rPr>
                        <a:t>Cognitive restructuring to identify and challenge negative thinking patterns, depressive cognitive biases, and low self-worth.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69776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8F6338E-01B6-1F59-029E-2F7F5FA00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41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1C54-6571-ACB7-1FB7-47CB34884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96D8F0F-0F07-2353-7824-B04E6F37B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DB4EE08C-64AA-0D0E-ED03-E6B8B5DA6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00" y="457200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Discussion Questions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CC03BCC-BB4A-4D6D-41E5-E8948902379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66800" y="1295400"/>
            <a:ext cx="9829800" cy="356616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What explains Arkansas having half the rates for both </a:t>
            </a:r>
            <a:r>
              <a:rPr lang="en-US" sz="2000" b="1" u="sng" dirty="0"/>
              <a:t>lifetime and current marijuana use </a:t>
            </a:r>
            <a:r>
              <a:rPr lang="en-US" sz="2000" b="1" dirty="0"/>
              <a:t>as US? What are we doing right?</a:t>
            </a: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FFFF00"/>
              </a:highligh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Why do rates of current cigarette and tobacco use drop below national average in 12</a:t>
            </a:r>
            <a:r>
              <a:rPr lang="en-US" sz="2000" b="1" baseline="30000" dirty="0"/>
              <a:t>th</a:t>
            </a:r>
            <a:r>
              <a:rPr lang="en-US" sz="2000" b="1" dirty="0"/>
              <a:t> grade? What are we doing right?</a:t>
            </a:r>
          </a:p>
          <a:p>
            <a:pPr marL="342900" indent="-342900">
              <a:buFont typeface="+mj-lt"/>
              <a:buAutoNum type="arabicPeriod"/>
            </a:pPr>
            <a:endParaRPr lang="en-US" sz="2000" b="1" dirty="0">
              <a:highlight>
                <a:srgbClr val="FFFF00"/>
              </a:highlight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What are we missing with 8</a:t>
            </a:r>
            <a:r>
              <a:rPr lang="en-US" sz="2000" b="1" baseline="30000" dirty="0"/>
              <a:t>th</a:t>
            </a:r>
            <a:r>
              <a:rPr lang="en-US" sz="2000" b="1" dirty="0"/>
              <a:t> graders in terms of prevention for nicotine e-cigarette use to delay initiation? Developmental stage? School transitions?</a:t>
            </a:r>
          </a:p>
          <a:p>
            <a:pPr marL="342900" indent="-342900">
              <a:buFont typeface="+mj-lt"/>
              <a:buAutoNum type="arabicPeriod"/>
            </a:pPr>
            <a:endParaRPr lang="en-US" sz="2000" b="1" dirty="0"/>
          </a:p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What explains the decrease in current flavored vaping in 12</a:t>
            </a:r>
            <a:r>
              <a:rPr lang="en-US" sz="2000" b="1" baseline="30000" dirty="0"/>
              <a:t>th</a:t>
            </a:r>
            <a:r>
              <a:rPr lang="en-US" sz="2000" b="1" dirty="0"/>
              <a:t> grade?</a:t>
            </a:r>
          </a:p>
          <a:p>
            <a:pPr marL="342900" indent="-342900">
              <a:buFont typeface="+mj-lt"/>
              <a:buAutoNum type="arabicPeriod"/>
            </a:pPr>
            <a:endParaRPr lang="en-US" sz="2000" b="1" dirty="0"/>
          </a:p>
          <a:p>
            <a:pPr marL="342900" indent="-342900">
              <a:buFont typeface="+mj-lt"/>
              <a:buAutoNum type="arabicPeriod"/>
            </a:pPr>
            <a:r>
              <a:rPr lang="en-US" sz="2000" b="1" dirty="0"/>
              <a:t>How to achieve parental involvement (fathers in particular) in prevention efforts?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66832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A04F-DC0A-8C33-42B6-B87953D8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00"/>
            <a:ext cx="10515600" cy="1325563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A30C33"/>
                </a:solidFill>
              </a:rPr>
              <a:t>Adult Substance Use </a:t>
            </a:r>
            <a:br>
              <a:rPr lang="en-US" sz="5400" b="1" dirty="0"/>
            </a:br>
            <a:r>
              <a:rPr lang="en-US" sz="5400" b="1" dirty="0"/>
              <a:t>2023 – 2024  </a:t>
            </a:r>
            <a:br>
              <a:rPr lang="en-US" sz="5400" b="1" dirty="0"/>
            </a:br>
            <a:r>
              <a:rPr lang="en-US" sz="5400" b="1" dirty="0"/>
              <a:t>Arkansas vs. United States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B8CF7A-52E2-5D7B-AA55-61A545B2B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920B13-3E59-4804-C6CE-B4BB72FEA32C}"/>
              </a:ext>
            </a:extLst>
          </p:cNvPr>
          <p:cNvSpPr txBox="1"/>
          <p:nvPr/>
        </p:nvSpPr>
        <p:spPr>
          <a:xfrm>
            <a:off x="2771192" y="4303050"/>
            <a:ext cx="66496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A30C33"/>
                </a:solidFill>
              </a:rPr>
              <a:t>2025 Arkansas State Epidemiological Profile of Substance Use</a:t>
            </a:r>
          </a:p>
        </p:txBody>
      </p:sp>
    </p:spTree>
    <p:extLst>
      <p:ext uri="{BB962C8B-B14F-4D97-AF65-F5344CB8AC3E}">
        <p14:creationId xmlns:p14="http://schemas.microsoft.com/office/powerpoint/2010/main" val="1736592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BF07-E466-ABCA-F3F6-D24BEDFA9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Adult Alcohol Use</a:t>
            </a:r>
          </a:p>
        </p:txBody>
      </p:sp>
      <p:pic>
        <p:nvPicPr>
          <p:cNvPr id="4" name="Picture 3" descr="A graph with different colored rectangles&#10;&#10;AI-generated content may be incorrect.">
            <a:extLst>
              <a:ext uri="{FF2B5EF4-FFF2-40B4-BE49-F238E27FC236}">
                <a16:creationId xmlns:a16="http://schemas.microsoft.com/office/drawing/2014/main" id="{103B894F-F871-9FD4-AC1B-48EC829B1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5257800" cy="4057073"/>
          </a:xfrm>
          <a:prstGeom prst="rect">
            <a:avLst/>
          </a:prstGeom>
        </p:spPr>
      </p:pic>
      <p:pic>
        <p:nvPicPr>
          <p:cNvPr id="5" name="Picture 4" descr="A line graph with dots and lines&#10;&#10;AI-generated content may be incorrect.">
            <a:extLst>
              <a:ext uri="{FF2B5EF4-FFF2-40B4-BE49-F238E27FC236}">
                <a16:creationId xmlns:a16="http://schemas.microsoft.com/office/drawing/2014/main" id="{33E2D1AE-8206-6F7D-182A-459A910374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52600"/>
            <a:ext cx="5257800" cy="40570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A17EC3-FC12-2F6B-7E41-C4D32C65D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DCE0EF-1E66-7676-5435-AE2F3F81CD17}"/>
              </a:ext>
            </a:extLst>
          </p:cNvPr>
          <p:cNvSpPr txBox="1"/>
          <p:nvPr/>
        </p:nvSpPr>
        <p:spPr>
          <a:xfrm>
            <a:off x="4038600" y="5867400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NSDUH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772C40-88ED-20AD-2E59-D852E8F73947}"/>
              </a:ext>
            </a:extLst>
          </p:cNvPr>
          <p:cNvSpPr txBox="1"/>
          <p:nvPr/>
        </p:nvSpPr>
        <p:spPr>
          <a:xfrm>
            <a:off x="6934200" y="5867400"/>
            <a:ext cx="1528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BRFSS</a:t>
            </a:r>
          </a:p>
        </p:txBody>
      </p:sp>
    </p:spTree>
    <p:extLst>
      <p:ext uri="{BB962C8B-B14F-4D97-AF65-F5344CB8AC3E}">
        <p14:creationId xmlns:p14="http://schemas.microsoft.com/office/powerpoint/2010/main" val="4284655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3822-89AB-F47A-A586-7D9E3BAFE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Adult Alcohol Binging and Heavy Drinking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BCE6D6-D181-9C79-2865-2B547D0DA0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17638"/>
            <a:ext cx="10515600" cy="46917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A02593-9E07-40D4-BB1E-B1DF3C4F1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95AD1F-EF0B-0CAD-8375-5300C44B218E}"/>
              </a:ext>
            </a:extLst>
          </p:cNvPr>
          <p:cNvSpPr txBox="1"/>
          <p:nvPr/>
        </p:nvSpPr>
        <p:spPr>
          <a:xfrm>
            <a:off x="5331943" y="6152479"/>
            <a:ext cx="1528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BRFSS</a:t>
            </a:r>
          </a:p>
        </p:txBody>
      </p:sp>
    </p:spTree>
    <p:extLst>
      <p:ext uri="{BB962C8B-B14F-4D97-AF65-F5344CB8AC3E}">
        <p14:creationId xmlns:p14="http://schemas.microsoft.com/office/powerpoint/2010/main" val="2702623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18AB-D4DA-230C-0FFF-1E2EDA47C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31" y="124294"/>
            <a:ext cx="10972800" cy="1143000"/>
          </a:xfrm>
        </p:spPr>
        <p:txBody>
          <a:bodyPr/>
          <a:lstStyle/>
          <a:p>
            <a:pPr algn="ctr"/>
            <a:r>
              <a:rPr lang="en-US" b="1" dirty="0"/>
              <a:t>Adult Cigarette Use</a:t>
            </a:r>
          </a:p>
        </p:txBody>
      </p:sp>
      <p:pic>
        <p:nvPicPr>
          <p:cNvPr id="4" name="Picture 3" descr="A graph with dots and lines&#10;&#10;AI-generated content may be incorrect.">
            <a:extLst>
              <a:ext uri="{FF2B5EF4-FFF2-40B4-BE49-F238E27FC236}">
                <a16:creationId xmlns:a16="http://schemas.microsoft.com/office/drawing/2014/main" id="{55A6B2F2-578B-154C-B7E0-6061DDC07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1" y="1371600"/>
            <a:ext cx="5257800" cy="4555421"/>
          </a:xfrm>
          <a:prstGeom prst="rect">
            <a:avLst/>
          </a:prstGeom>
        </p:spPr>
      </p:pic>
      <p:pic>
        <p:nvPicPr>
          <p:cNvPr id="5" name="Picture 4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3985B2D9-A599-2309-EC4E-BCDB250E94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331" y="1207673"/>
            <a:ext cx="5257800" cy="47193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AF4FEB-84EF-1E90-CD12-27CB0AD170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E36E8F-B322-CAA5-1FB8-E37D04C0815A}"/>
              </a:ext>
            </a:extLst>
          </p:cNvPr>
          <p:cNvSpPr txBox="1"/>
          <p:nvPr/>
        </p:nvSpPr>
        <p:spPr>
          <a:xfrm>
            <a:off x="4577220" y="6031327"/>
            <a:ext cx="1528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BRFSS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19A0F7-FAAB-B9EB-B210-4A7ACADCD3C9}"/>
              </a:ext>
            </a:extLst>
          </p:cNvPr>
          <p:cNvSpPr txBox="1"/>
          <p:nvPr/>
        </p:nvSpPr>
        <p:spPr>
          <a:xfrm>
            <a:off x="6608472" y="6031327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NSDUH </a:t>
            </a:r>
          </a:p>
        </p:txBody>
      </p:sp>
    </p:spTree>
    <p:extLst>
      <p:ext uri="{BB962C8B-B14F-4D97-AF65-F5344CB8AC3E}">
        <p14:creationId xmlns:p14="http://schemas.microsoft.com/office/powerpoint/2010/main" val="568038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5912-D1CC-40BB-ABC0-916B50359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Adult Marijuana Use</a:t>
            </a:r>
          </a:p>
        </p:txBody>
      </p:sp>
      <p:pic>
        <p:nvPicPr>
          <p:cNvPr id="4" name="Picture 3" descr="A graph with different colored rectangles&#10;&#10;AI-generated content may be incorrect.">
            <a:extLst>
              <a:ext uri="{FF2B5EF4-FFF2-40B4-BE49-F238E27FC236}">
                <a16:creationId xmlns:a16="http://schemas.microsoft.com/office/drawing/2014/main" id="{BEFC5387-4EEA-E0D4-36D8-3C245DB3FA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0327"/>
            <a:ext cx="4617346" cy="4057073"/>
          </a:xfrm>
          <a:prstGeom prst="rect">
            <a:avLst/>
          </a:prstGeom>
        </p:spPr>
      </p:pic>
      <p:pic>
        <p:nvPicPr>
          <p:cNvPr id="5" name="Picture 4" descr="A graph with different colored rectangles&#10;&#10;AI-generated content may be incorrect.">
            <a:extLst>
              <a:ext uri="{FF2B5EF4-FFF2-40B4-BE49-F238E27FC236}">
                <a16:creationId xmlns:a16="http://schemas.microsoft.com/office/drawing/2014/main" id="{9F4D07BA-3609-BFC6-71A6-077B1A225C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10327"/>
            <a:ext cx="5257799" cy="39808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013605-D677-F456-E345-36E1E7E866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FC7045-54D0-D68C-E134-6097A2DE8674}"/>
              </a:ext>
            </a:extLst>
          </p:cNvPr>
          <p:cNvSpPr txBox="1"/>
          <p:nvPr/>
        </p:nvSpPr>
        <p:spPr>
          <a:xfrm>
            <a:off x="5243875" y="6056868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NSDUH </a:t>
            </a:r>
          </a:p>
        </p:txBody>
      </p:sp>
    </p:spTree>
    <p:extLst>
      <p:ext uri="{BB962C8B-B14F-4D97-AF65-F5344CB8AC3E}">
        <p14:creationId xmlns:p14="http://schemas.microsoft.com/office/powerpoint/2010/main" val="807768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AB2C4-3806-BEFB-16F2-D2720E05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Adult Rx Pain Reliever &amp; Heroin Use</a:t>
            </a:r>
          </a:p>
        </p:txBody>
      </p:sp>
      <p:pic>
        <p:nvPicPr>
          <p:cNvPr id="4" name="Content Placeholder 3" descr="A colorful rectangles on a black background&#10;&#10;AI-generated content may be incorrect.">
            <a:extLst>
              <a:ext uri="{FF2B5EF4-FFF2-40B4-BE49-F238E27FC236}">
                <a16:creationId xmlns:a16="http://schemas.microsoft.com/office/drawing/2014/main" id="{9007B0BF-F224-F497-BDFA-06F1A8253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9"/>
            <a:ext cx="5257800" cy="4176712"/>
          </a:xfrm>
          <a:prstGeom prst="rect">
            <a:avLst/>
          </a:prstGeom>
        </p:spPr>
      </p:pic>
      <p:pic>
        <p:nvPicPr>
          <p:cNvPr id="5" name="Picture 4" descr="A group of squares on a black background&#10;&#10;AI-generated content may be incorrect.">
            <a:extLst>
              <a:ext uri="{FF2B5EF4-FFF2-40B4-BE49-F238E27FC236}">
                <a16:creationId xmlns:a16="http://schemas.microsoft.com/office/drawing/2014/main" id="{A13D11EE-2F31-FD9D-9ED7-AE91770A18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9"/>
            <a:ext cx="5257800" cy="4176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7E7E57-9B99-5980-51F9-50541C0232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B308C3-EB8F-493B-B131-25FE1603572B}"/>
              </a:ext>
            </a:extLst>
          </p:cNvPr>
          <p:cNvSpPr txBox="1"/>
          <p:nvPr/>
        </p:nvSpPr>
        <p:spPr>
          <a:xfrm>
            <a:off x="5243875" y="6056868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NSDUH </a:t>
            </a:r>
          </a:p>
        </p:txBody>
      </p:sp>
    </p:spTree>
    <p:extLst>
      <p:ext uri="{BB962C8B-B14F-4D97-AF65-F5344CB8AC3E}">
        <p14:creationId xmlns:p14="http://schemas.microsoft.com/office/powerpoint/2010/main" val="1134518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95ADA-0268-4D2D-A5B1-0B2DDB7D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Adult Opioid Use &amp; Prescription Dispensing</a:t>
            </a:r>
          </a:p>
        </p:txBody>
      </p:sp>
      <p:pic>
        <p:nvPicPr>
          <p:cNvPr id="4" name="Picture 3" descr="A graph with different colored rectangles&#10;&#10;AI-generated content may be incorrect.">
            <a:extLst>
              <a:ext uri="{FF2B5EF4-FFF2-40B4-BE49-F238E27FC236}">
                <a16:creationId xmlns:a16="http://schemas.microsoft.com/office/drawing/2014/main" id="{97814288-D91B-B115-9CEF-9044E5400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257800" cy="4176712"/>
          </a:xfrm>
          <a:prstGeom prst="rect">
            <a:avLst/>
          </a:prstGeom>
        </p:spPr>
      </p:pic>
      <p:pic>
        <p:nvPicPr>
          <p:cNvPr id="5" name="Picture 4" descr="A line graph with dots and lines&#10;&#10;AI-generated content may be incorrect.">
            <a:extLst>
              <a:ext uri="{FF2B5EF4-FFF2-40B4-BE49-F238E27FC236}">
                <a16:creationId xmlns:a16="http://schemas.microsoft.com/office/drawing/2014/main" id="{C44D8CA4-D953-4B92-816D-ED819B0623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084" y="1690687"/>
            <a:ext cx="4738715" cy="41767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292B9B-FB85-7B9F-9F56-CA30403B8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347B3E-F890-7704-FCCC-A728CC161894}"/>
              </a:ext>
            </a:extLst>
          </p:cNvPr>
          <p:cNvSpPr txBox="1"/>
          <p:nvPr/>
        </p:nvSpPr>
        <p:spPr>
          <a:xfrm>
            <a:off x="4038600" y="5955784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NSDUH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C574F-F5E5-F714-4D5F-3622B3EF1617}"/>
              </a:ext>
            </a:extLst>
          </p:cNvPr>
          <p:cNvSpPr txBox="1"/>
          <p:nvPr/>
        </p:nvSpPr>
        <p:spPr>
          <a:xfrm>
            <a:off x="7425801" y="5955784"/>
            <a:ext cx="1390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CDC </a:t>
            </a:r>
          </a:p>
        </p:txBody>
      </p:sp>
    </p:spTree>
    <p:extLst>
      <p:ext uri="{BB962C8B-B14F-4D97-AF65-F5344CB8AC3E}">
        <p14:creationId xmlns:p14="http://schemas.microsoft.com/office/powerpoint/2010/main" val="986800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184DA-6803-22A8-07D0-2AC9CBFA6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Drug Overdose Deaths</a:t>
            </a:r>
          </a:p>
        </p:txBody>
      </p:sp>
      <p:pic>
        <p:nvPicPr>
          <p:cNvPr id="4" name="Picture 3" descr="A diagram of a graph&#10;&#10;AI-generated content may be incorrect.">
            <a:extLst>
              <a:ext uri="{FF2B5EF4-FFF2-40B4-BE49-F238E27FC236}">
                <a16:creationId xmlns:a16="http://schemas.microsoft.com/office/drawing/2014/main" id="{03F0F5D0-1551-D30A-6D29-AD9F20046E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690689"/>
            <a:ext cx="5257800" cy="4176712"/>
          </a:xfrm>
          <a:prstGeom prst="rect">
            <a:avLst/>
          </a:prstGeom>
        </p:spPr>
      </p:pic>
      <p:pic>
        <p:nvPicPr>
          <p:cNvPr id="5" name="Picture 4" descr="A line graph with dots and lines&#10;&#10;AI-generated content may be incorrect.">
            <a:extLst>
              <a:ext uri="{FF2B5EF4-FFF2-40B4-BE49-F238E27FC236}">
                <a16:creationId xmlns:a16="http://schemas.microsoft.com/office/drawing/2014/main" id="{A2127C88-E706-2ED2-E79D-FE78520467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9"/>
            <a:ext cx="5257801" cy="4176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4F2F8B-A587-AB01-AAE2-5BD7353B02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B4E915-35A1-C36A-2D87-060A69C7CBE2}"/>
              </a:ext>
            </a:extLst>
          </p:cNvPr>
          <p:cNvSpPr txBox="1"/>
          <p:nvPr/>
        </p:nvSpPr>
        <p:spPr>
          <a:xfrm>
            <a:off x="3383655" y="5872665"/>
            <a:ext cx="2712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CDC, CDC Wonder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E8EF3A-581F-1BDA-2BA2-38F52885C8FE}"/>
              </a:ext>
            </a:extLst>
          </p:cNvPr>
          <p:cNvSpPr txBox="1"/>
          <p:nvPr/>
        </p:nvSpPr>
        <p:spPr>
          <a:xfrm>
            <a:off x="6381028" y="5867400"/>
            <a:ext cx="243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NCHS FastStats </a:t>
            </a:r>
          </a:p>
        </p:txBody>
      </p:sp>
    </p:spTree>
    <p:extLst>
      <p:ext uri="{BB962C8B-B14F-4D97-AF65-F5344CB8AC3E}">
        <p14:creationId xmlns:p14="http://schemas.microsoft.com/office/powerpoint/2010/main" val="358290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4D076-E682-F4E2-CA52-C28A42531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Adult Cocaine &amp; Methamphetamine Use</a:t>
            </a:r>
          </a:p>
        </p:txBody>
      </p:sp>
      <p:pic>
        <p:nvPicPr>
          <p:cNvPr id="4" name="Picture 3" descr="A group of squares on a black background&#10;&#10;AI-generated content may be incorrect.">
            <a:extLst>
              <a:ext uri="{FF2B5EF4-FFF2-40B4-BE49-F238E27FC236}">
                <a16:creationId xmlns:a16="http://schemas.microsoft.com/office/drawing/2014/main" id="{E99D59E4-1B30-A2C3-706E-23975EC88E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0200"/>
            <a:ext cx="10515600" cy="41767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A361C1-011A-67DC-6050-B8B9E08B4F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7AE910-497A-E192-F631-AE1487BF901C}"/>
              </a:ext>
            </a:extLst>
          </p:cNvPr>
          <p:cNvSpPr txBox="1"/>
          <p:nvPr/>
        </p:nvSpPr>
        <p:spPr>
          <a:xfrm>
            <a:off x="5243875" y="6056868"/>
            <a:ext cx="1704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Source: NSDUH </a:t>
            </a:r>
          </a:p>
        </p:txBody>
      </p:sp>
    </p:spTree>
    <p:extLst>
      <p:ext uri="{BB962C8B-B14F-4D97-AF65-F5344CB8AC3E}">
        <p14:creationId xmlns:p14="http://schemas.microsoft.com/office/powerpoint/2010/main" val="2510993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E416F-619A-9D94-491A-91C1AFCF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5FD2324-BC7C-C0BE-4A04-66EBF6F63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4FF13E3-8C92-26D3-74C2-023402723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14402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Summary: Adult Substance Use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B6A8654-CD58-15BB-144E-B055B38E49B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767841"/>
            <a:ext cx="10845800" cy="3566160"/>
          </a:xfrm>
        </p:spPr>
        <p:txBody>
          <a:bodyPr>
            <a:normAutofit/>
          </a:bodyPr>
          <a:lstStyle/>
          <a:p>
            <a:r>
              <a:rPr lang="en-US" sz="2200" b="1" dirty="0"/>
              <a:t>Arkansas adults are less likely than adults nationally to drink at all, but among those who do drink, consumption frequency and intensity is problematic</a:t>
            </a:r>
          </a:p>
          <a:p>
            <a:endParaRPr lang="en-US" sz="2200" b="1" dirty="0"/>
          </a:p>
          <a:p>
            <a:r>
              <a:rPr lang="en-US" sz="2200" b="1" dirty="0"/>
              <a:t>Among adults, the state remains a national outlier on three indicators: </a:t>
            </a:r>
          </a:p>
          <a:p>
            <a:pPr lvl="1"/>
            <a:r>
              <a:rPr lang="en-US" sz="2200" b="1" dirty="0"/>
              <a:t>the highest opioid dispensing rate in the country</a:t>
            </a:r>
          </a:p>
          <a:p>
            <a:pPr lvl="1"/>
            <a:r>
              <a:rPr lang="en-US" sz="2200" b="1" dirty="0"/>
              <a:t>the third highest adult smoking prevalence </a:t>
            </a:r>
          </a:p>
          <a:p>
            <a:pPr lvl="1"/>
            <a:r>
              <a:rPr lang="en-US" sz="2200" b="1" dirty="0"/>
              <a:t>11th nationally for methamphetamine use</a:t>
            </a:r>
          </a:p>
          <a:p>
            <a:pPr lvl="1"/>
            <a:endParaRPr lang="en-US" sz="2200" b="1" dirty="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67185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998F1-B7EA-EC78-68EE-5BAE26D6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C66972-FAD3-D99B-81CF-0E3359697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F60E77-AA3F-0E54-0302-86F9C491A391}"/>
              </a:ext>
            </a:extLst>
          </p:cNvPr>
          <p:cNvSpPr txBox="1"/>
          <p:nvPr/>
        </p:nvSpPr>
        <p:spPr>
          <a:xfrm>
            <a:off x="1524000" y="1143000"/>
            <a:ext cx="9144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5400" b="1" dirty="0">
                <a:solidFill>
                  <a:srgbClr val="A30C33"/>
                </a:solidFill>
                <a:latin typeface="+mj-lt"/>
              </a:rPr>
              <a:t>National Survey on Drug Use and Health (NSDUH) </a:t>
            </a:r>
          </a:p>
          <a:p>
            <a:pPr algn="ctr"/>
            <a:endParaRPr lang="en-US" altLang="en-US" sz="5400" b="1" dirty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altLang="en-US" sz="5400" b="1" dirty="0">
                <a:solidFill>
                  <a:srgbClr val="000000"/>
                </a:solidFill>
                <a:latin typeface="+mj-lt"/>
              </a:rPr>
              <a:t>2021 – 2024 Trends</a:t>
            </a:r>
            <a:br>
              <a:rPr lang="en-US" altLang="en-US" sz="5400" dirty="0">
                <a:solidFill>
                  <a:srgbClr val="000000"/>
                </a:solidFill>
                <a:latin typeface="+mj-lt"/>
              </a:rPr>
            </a:br>
            <a:br>
              <a:rPr lang="en-US" sz="5400" b="0" u="none" strike="noStrike" dirty="0">
                <a:solidFill>
                  <a:srgbClr val="000000"/>
                </a:solidFill>
                <a:effectLst/>
                <a:latin typeface="+mj-lt"/>
                <a:cs typeface="Arial" panose="020B0604020202020204" pitchFamily="34" charset="0"/>
              </a:rPr>
            </a:br>
            <a:br>
              <a:rPr lang="en-US" sz="5400" b="0" u="none" strike="noStrike" dirty="0">
                <a:solidFill>
                  <a:srgbClr val="000000"/>
                </a:solidFill>
                <a:effectLst/>
                <a:latin typeface="+mj-lt"/>
                <a:cs typeface="Arial" panose="020B0604020202020204" pitchFamily="34" charset="0"/>
              </a:rPr>
            </a:br>
            <a:endParaRPr lang="en-US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3220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07800-1FC8-3653-5ACD-7569502D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E24B88-3F62-C749-10B8-5C337D42D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6" name="Picture 5" descr="A group of dots with different colors&#10;&#10;AI-generated content may be incorrect.">
            <a:extLst>
              <a:ext uri="{FF2B5EF4-FFF2-40B4-BE49-F238E27FC236}">
                <a16:creationId xmlns:a16="http://schemas.microsoft.com/office/drawing/2014/main" id="{372C0D36-AEF8-8442-ED8D-4E56D7C0AE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5816600" cy="3663950"/>
          </a:xfrm>
          <a:prstGeom prst="rect">
            <a:avLst/>
          </a:prstGeom>
        </p:spPr>
      </p:pic>
      <p:pic>
        <p:nvPicPr>
          <p:cNvPr id="8" name="Picture 7" descr="A group of dots and lines&#10;&#10;AI-generated content may be incorrect.">
            <a:extLst>
              <a:ext uri="{FF2B5EF4-FFF2-40B4-BE49-F238E27FC236}">
                <a16:creationId xmlns:a16="http://schemas.microsoft.com/office/drawing/2014/main" id="{60A6ECA8-ED21-DD7A-4EF3-5DB5D3CB61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1447800"/>
            <a:ext cx="5816600" cy="36639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322994-ABD3-41E8-8182-024D239A070C}"/>
              </a:ext>
            </a:extLst>
          </p:cNvPr>
          <p:cNvSpPr txBox="1"/>
          <p:nvPr/>
        </p:nvSpPr>
        <p:spPr>
          <a:xfrm>
            <a:off x="4901054" y="457200"/>
            <a:ext cx="29486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Alcohol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1FF28F-206B-8922-BC32-5B103BF0F84D}"/>
              </a:ext>
            </a:extLst>
          </p:cNvPr>
          <p:cNvSpPr txBox="1"/>
          <p:nvPr/>
        </p:nvSpPr>
        <p:spPr>
          <a:xfrm>
            <a:off x="11161948" y="308599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21.8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64E73-C8EB-6632-5BDA-C443AC552B82}"/>
              </a:ext>
            </a:extLst>
          </p:cNvPr>
          <p:cNvSpPr txBox="1"/>
          <p:nvPr/>
        </p:nvSpPr>
        <p:spPr>
          <a:xfrm>
            <a:off x="5155105" y="245779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43.3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A4B3F1-FFF6-C367-8DEA-259D28E07D95}"/>
              </a:ext>
            </a:extLst>
          </p:cNvPr>
          <p:cNvSpPr txBox="1"/>
          <p:nvPr/>
        </p:nvSpPr>
        <p:spPr>
          <a:xfrm>
            <a:off x="3905224" y="2441829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43.7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929B2-F33B-09B0-4F36-877C7BDC681F}"/>
              </a:ext>
            </a:extLst>
          </p:cNvPr>
          <p:cNvSpPr txBox="1"/>
          <p:nvPr/>
        </p:nvSpPr>
        <p:spPr>
          <a:xfrm>
            <a:off x="3586829" y="2497631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42.4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99F75B-2F18-5BB9-B939-CA2B74DA8B3E}"/>
              </a:ext>
            </a:extLst>
          </p:cNvPr>
          <p:cNvSpPr txBox="1"/>
          <p:nvPr/>
        </p:nvSpPr>
        <p:spPr>
          <a:xfrm>
            <a:off x="2415190" y="248973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42.5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E01723-EF43-1581-03EA-675D0F5108D2}"/>
              </a:ext>
            </a:extLst>
          </p:cNvPr>
          <p:cNvSpPr txBox="1"/>
          <p:nvPr/>
        </p:nvSpPr>
        <p:spPr>
          <a:xfrm>
            <a:off x="2052916" y="3759749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6.1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AAB260-B985-1F8A-04C9-41F41BAB66BD}"/>
              </a:ext>
            </a:extLst>
          </p:cNvPr>
          <p:cNvSpPr txBox="1"/>
          <p:nvPr/>
        </p:nvSpPr>
        <p:spPr>
          <a:xfrm>
            <a:off x="914400" y="36576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7.3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D1282-D300-6FAF-1B32-832C2566C96B}"/>
              </a:ext>
            </a:extLst>
          </p:cNvPr>
          <p:cNvSpPr txBox="1"/>
          <p:nvPr/>
        </p:nvSpPr>
        <p:spPr>
          <a:xfrm>
            <a:off x="8127532" y="3629593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4.1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3462A4-BCAC-6221-182B-FC337DE90F9D}"/>
              </a:ext>
            </a:extLst>
          </p:cNvPr>
          <p:cNvSpPr txBox="1"/>
          <p:nvPr/>
        </p:nvSpPr>
        <p:spPr>
          <a:xfrm>
            <a:off x="7010400" y="37730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FF0593-23D1-294E-9D1F-2B1D3BE9DDC5}"/>
              </a:ext>
            </a:extLst>
          </p:cNvPr>
          <p:cNvSpPr txBox="1"/>
          <p:nvPr/>
        </p:nvSpPr>
        <p:spPr>
          <a:xfrm>
            <a:off x="8458072" y="3068069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26.5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E4D389-F471-7A7F-53A1-0B58D1DB415A}"/>
              </a:ext>
            </a:extLst>
          </p:cNvPr>
          <p:cNvSpPr txBox="1"/>
          <p:nvPr/>
        </p:nvSpPr>
        <p:spPr>
          <a:xfrm>
            <a:off x="9601200" y="3164359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24.9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7529F9-9FC3-35C2-6779-4BE8F1EB512F}"/>
              </a:ext>
            </a:extLst>
          </p:cNvPr>
          <p:cNvSpPr txBox="1"/>
          <p:nvPr/>
        </p:nvSpPr>
        <p:spPr>
          <a:xfrm>
            <a:off x="9967246" y="3298901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20.0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B191B1-F666-A084-686E-84FB784FBE9C}"/>
              </a:ext>
            </a:extLst>
          </p:cNvPr>
          <p:cNvSpPr txBox="1"/>
          <p:nvPr/>
        </p:nvSpPr>
        <p:spPr>
          <a:xfrm>
            <a:off x="11133012" y="3363815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18.9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FDB88B-324C-AD63-2E3E-C1029860A92D}"/>
              </a:ext>
            </a:extLst>
          </p:cNvPr>
          <p:cNvSpPr txBox="1"/>
          <p:nvPr/>
        </p:nvSpPr>
        <p:spPr>
          <a:xfrm>
            <a:off x="9967246" y="3100426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22.5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732EC5-3CC2-F0FE-2CAD-734F8FAF63D5}"/>
              </a:ext>
            </a:extLst>
          </p:cNvPr>
          <p:cNvSpPr txBox="1"/>
          <p:nvPr/>
        </p:nvSpPr>
        <p:spPr>
          <a:xfrm>
            <a:off x="8458072" y="290195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29.7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BA9C52-41C1-02FD-15B9-057E3B8C33B9}"/>
              </a:ext>
            </a:extLst>
          </p:cNvPr>
          <p:cNvSpPr txBox="1"/>
          <p:nvPr/>
        </p:nvSpPr>
        <p:spPr>
          <a:xfrm>
            <a:off x="5155105" y="2174013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51.5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41FFCE-4F95-E331-946F-F3B6A829FF21}"/>
              </a:ext>
            </a:extLst>
          </p:cNvPr>
          <p:cNvSpPr txBox="1"/>
          <p:nvPr/>
        </p:nvSpPr>
        <p:spPr>
          <a:xfrm>
            <a:off x="3892724" y="2144033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52.5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F41ED8-9323-F3F9-458A-562155A5ABB7}"/>
              </a:ext>
            </a:extLst>
          </p:cNvPr>
          <p:cNvSpPr txBox="1"/>
          <p:nvPr/>
        </p:nvSpPr>
        <p:spPr>
          <a:xfrm>
            <a:off x="3586829" y="2289429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48.5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304338-8FC5-BDC5-E25B-D052713587D6}"/>
              </a:ext>
            </a:extLst>
          </p:cNvPr>
          <p:cNvSpPr txBox="1"/>
          <p:nvPr/>
        </p:nvSpPr>
        <p:spPr>
          <a:xfrm>
            <a:off x="2415190" y="2148327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50.6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2FCCA5-8E8E-59DF-00EB-6ED7FAFD275D}"/>
              </a:ext>
            </a:extLst>
          </p:cNvPr>
          <p:cNvSpPr txBox="1"/>
          <p:nvPr/>
        </p:nvSpPr>
        <p:spPr>
          <a:xfrm>
            <a:off x="9609456" y="290195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27.7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353C60-45CF-2FB9-6E5E-556CA657C51B}"/>
              </a:ext>
            </a:extLst>
          </p:cNvPr>
          <p:cNvSpPr txBox="1"/>
          <p:nvPr/>
        </p:nvSpPr>
        <p:spPr>
          <a:xfrm>
            <a:off x="8145874" y="377433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3625BD-4CA4-BE3C-75F7-CBB29B467CCC}"/>
              </a:ext>
            </a:extLst>
          </p:cNvPr>
          <p:cNvSpPr txBox="1"/>
          <p:nvPr/>
        </p:nvSpPr>
        <p:spPr>
          <a:xfrm>
            <a:off x="7010400" y="362517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035D7C-814F-F054-23E7-954E34D81EB4}"/>
              </a:ext>
            </a:extLst>
          </p:cNvPr>
          <p:cNvSpPr txBox="1"/>
          <p:nvPr/>
        </p:nvSpPr>
        <p:spPr>
          <a:xfrm>
            <a:off x="2039913" y="354218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6.8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7D46FE-1BCD-D709-F36F-D17F3B0B2D71}"/>
              </a:ext>
            </a:extLst>
          </p:cNvPr>
          <p:cNvSpPr txBox="1"/>
          <p:nvPr/>
        </p:nvSpPr>
        <p:spPr>
          <a:xfrm>
            <a:off x="914400" y="37730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7.0</a:t>
            </a:r>
          </a:p>
        </p:txBody>
      </p:sp>
    </p:spTree>
    <p:extLst>
      <p:ext uri="{BB962C8B-B14F-4D97-AF65-F5344CB8AC3E}">
        <p14:creationId xmlns:p14="http://schemas.microsoft.com/office/powerpoint/2010/main" val="1980127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678081-CB1D-021F-DC54-0BC169CD7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004C06-53D2-2904-5D1E-28017A5C0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7" name="Picture 6" descr="A group of dots and lines&#10;&#10;AI-generated content may be incorrect.">
            <a:extLst>
              <a:ext uri="{FF2B5EF4-FFF2-40B4-BE49-F238E27FC236}">
                <a16:creationId xmlns:a16="http://schemas.microsoft.com/office/drawing/2014/main" id="{219E9114-963A-2C4B-A7FA-E8E6C99E9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46250"/>
            <a:ext cx="5816600" cy="3365500"/>
          </a:xfrm>
          <a:prstGeom prst="rect">
            <a:avLst/>
          </a:prstGeom>
        </p:spPr>
      </p:pic>
      <p:pic>
        <p:nvPicPr>
          <p:cNvPr id="9" name="Picture 8" descr="A group of dots and lines&#10;&#10;AI-generated content may be incorrect.">
            <a:extLst>
              <a:ext uri="{FF2B5EF4-FFF2-40B4-BE49-F238E27FC236}">
                <a16:creationId xmlns:a16="http://schemas.microsoft.com/office/drawing/2014/main" id="{EA695CA9-BBC2-30AE-636C-8839098C55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1746250"/>
            <a:ext cx="5816600" cy="3365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DEAE66-4A8F-27F2-37F1-1D773286D7F0}"/>
              </a:ext>
            </a:extLst>
          </p:cNvPr>
          <p:cNvSpPr txBox="1"/>
          <p:nvPr/>
        </p:nvSpPr>
        <p:spPr>
          <a:xfrm>
            <a:off x="3662097" y="457200"/>
            <a:ext cx="5426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Tobacco/Cigarette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B3AFCC-EE22-04ED-895C-56F2B14FED16}"/>
              </a:ext>
            </a:extLst>
          </p:cNvPr>
          <p:cNvSpPr txBox="1"/>
          <p:nvPr/>
        </p:nvSpPr>
        <p:spPr>
          <a:xfrm>
            <a:off x="2322421" y="336122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16.4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954646-0AC3-03BC-C3DA-FF1220A5F0BB}"/>
              </a:ext>
            </a:extLst>
          </p:cNvPr>
          <p:cNvSpPr txBox="1"/>
          <p:nvPr/>
        </p:nvSpPr>
        <p:spPr>
          <a:xfrm>
            <a:off x="11049000" y="3313584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21.9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E4395F-EEC7-D57C-FCA6-E52290C57BCF}"/>
              </a:ext>
            </a:extLst>
          </p:cNvPr>
          <p:cNvSpPr txBox="1"/>
          <p:nvPr/>
        </p:nvSpPr>
        <p:spPr>
          <a:xfrm>
            <a:off x="5029200" y="318611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27.7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C714B-BFD9-E774-82DF-89B8C16B785D}"/>
              </a:ext>
            </a:extLst>
          </p:cNvPr>
          <p:cNvSpPr txBox="1"/>
          <p:nvPr/>
        </p:nvSpPr>
        <p:spPr>
          <a:xfrm>
            <a:off x="3839897" y="3082752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29.8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B5527C-89FB-77AB-7B4C-0F34DDAA56D6}"/>
              </a:ext>
            </a:extLst>
          </p:cNvPr>
          <p:cNvSpPr txBox="1"/>
          <p:nvPr/>
        </p:nvSpPr>
        <p:spPr>
          <a:xfrm>
            <a:off x="3483202" y="319816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20.1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3EA413-59CC-CD4F-0362-C467F02AA4DD}"/>
              </a:ext>
            </a:extLst>
          </p:cNvPr>
          <p:cNvSpPr txBox="1"/>
          <p:nvPr/>
        </p:nvSpPr>
        <p:spPr>
          <a:xfrm>
            <a:off x="2337895" y="3576083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15.7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8765A-83F1-196E-A3FD-AA0E88186EAF}"/>
              </a:ext>
            </a:extLst>
          </p:cNvPr>
          <p:cNvSpPr txBox="1"/>
          <p:nvPr/>
        </p:nvSpPr>
        <p:spPr>
          <a:xfrm>
            <a:off x="1981200" y="3806915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FA235C-F81E-9823-7917-49CCED2D1744}"/>
              </a:ext>
            </a:extLst>
          </p:cNvPr>
          <p:cNvSpPr txBox="1"/>
          <p:nvPr/>
        </p:nvSpPr>
        <p:spPr>
          <a:xfrm>
            <a:off x="838200" y="38100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BD8BD4-9B90-59D5-8BA2-27471C64EE95}"/>
              </a:ext>
            </a:extLst>
          </p:cNvPr>
          <p:cNvSpPr txBox="1"/>
          <p:nvPr/>
        </p:nvSpPr>
        <p:spPr>
          <a:xfrm>
            <a:off x="9805393" y="3229835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24.4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D94EE1-AF22-25DA-6AF7-8970C2C83BF5}"/>
              </a:ext>
            </a:extLst>
          </p:cNvPr>
          <p:cNvSpPr txBox="1"/>
          <p:nvPr/>
        </p:nvSpPr>
        <p:spPr>
          <a:xfrm>
            <a:off x="9448698" y="3460667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12.7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8F58D0-7495-6645-7725-2BED7574436A}"/>
              </a:ext>
            </a:extLst>
          </p:cNvPr>
          <p:cNvSpPr txBox="1"/>
          <p:nvPr/>
        </p:nvSpPr>
        <p:spPr>
          <a:xfrm>
            <a:off x="8332295" y="3576083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11.3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BD7369-3261-728E-F085-45D3916F409D}"/>
              </a:ext>
            </a:extLst>
          </p:cNvPr>
          <p:cNvSpPr txBox="1"/>
          <p:nvPr/>
        </p:nvSpPr>
        <p:spPr>
          <a:xfrm>
            <a:off x="7975600" y="381279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F33756-A4F8-75E8-F3B6-D686249D90E8}"/>
              </a:ext>
            </a:extLst>
          </p:cNvPr>
          <p:cNvSpPr txBox="1"/>
          <p:nvPr/>
        </p:nvSpPr>
        <p:spPr>
          <a:xfrm>
            <a:off x="6830410" y="3806915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4FE1F0-38F2-5490-8EEA-DF1D7B417146}"/>
              </a:ext>
            </a:extLst>
          </p:cNvPr>
          <p:cNvSpPr txBox="1"/>
          <p:nvPr/>
        </p:nvSpPr>
        <p:spPr>
          <a:xfrm>
            <a:off x="6830410" y="391028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0E6C0C-C149-1E0F-D949-CE1EE36293B6}"/>
              </a:ext>
            </a:extLst>
          </p:cNvPr>
          <p:cNvSpPr txBox="1"/>
          <p:nvPr/>
        </p:nvSpPr>
        <p:spPr>
          <a:xfrm>
            <a:off x="3483202" y="353019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15.0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16D32D-029B-B965-A5C8-93A9577CF848}"/>
              </a:ext>
            </a:extLst>
          </p:cNvPr>
          <p:cNvSpPr txBox="1"/>
          <p:nvPr/>
        </p:nvSpPr>
        <p:spPr>
          <a:xfrm>
            <a:off x="5014955" y="345623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19.2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4DCA96-A2A3-E167-38FD-0291EF10B755}"/>
              </a:ext>
            </a:extLst>
          </p:cNvPr>
          <p:cNvSpPr txBox="1"/>
          <p:nvPr/>
        </p:nvSpPr>
        <p:spPr>
          <a:xfrm>
            <a:off x="3833757" y="3340814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21.4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FAB3F9-7366-6D96-77C1-4B67116E9FDF}"/>
              </a:ext>
            </a:extLst>
          </p:cNvPr>
          <p:cNvSpPr txBox="1"/>
          <p:nvPr/>
        </p:nvSpPr>
        <p:spPr>
          <a:xfrm>
            <a:off x="1983789" y="391028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C7193E-6DCB-5A2D-7F39-C14678A3F7D5}"/>
              </a:ext>
            </a:extLst>
          </p:cNvPr>
          <p:cNvSpPr txBox="1"/>
          <p:nvPr/>
        </p:nvSpPr>
        <p:spPr>
          <a:xfrm>
            <a:off x="836010" y="391028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2.4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E389E5-4D5D-530E-06D0-B4E94D451639}"/>
              </a:ext>
            </a:extLst>
          </p:cNvPr>
          <p:cNvSpPr txBox="1"/>
          <p:nvPr/>
        </p:nvSpPr>
        <p:spPr>
          <a:xfrm>
            <a:off x="7987154" y="391028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167859-6286-575B-4B28-D5BD8322F01F}"/>
              </a:ext>
            </a:extLst>
          </p:cNvPr>
          <p:cNvSpPr txBox="1"/>
          <p:nvPr/>
        </p:nvSpPr>
        <p:spPr>
          <a:xfrm>
            <a:off x="11049000" y="3544143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15.3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DDA485-4A75-B232-C322-20EF33C533C9}"/>
              </a:ext>
            </a:extLst>
          </p:cNvPr>
          <p:cNvSpPr txBox="1"/>
          <p:nvPr/>
        </p:nvSpPr>
        <p:spPr>
          <a:xfrm>
            <a:off x="9805393" y="345623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17.5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2B95E28-C286-3039-CE1C-8D74D16BFC6C}"/>
              </a:ext>
            </a:extLst>
          </p:cNvPr>
          <p:cNvSpPr txBox="1"/>
          <p:nvPr/>
        </p:nvSpPr>
        <p:spPr>
          <a:xfrm>
            <a:off x="9447603" y="3755323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10.1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D8C75A-6CB3-3962-3C81-6237500DE613}"/>
              </a:ext>
            </a:extLst>
          </p:cNvPr>
          <p:cNvSpPr txBox="1"/>
          <p:nvPr/>
        </p:nvSpPr>
        <p:spPr>
          <a:xfrm>
            <a:off x="8332295" y="3679449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11.3</a:t>
            </a:r>
          </a:p>
        </p:txBody>
      </p:sp>
    </p:spTree>
    <p:extLst>
      <p:ext uri="{BB962C8B-B14F-4D97-AF65-F5344CB8AC3E}">
        <p14:creationId xmlns:p14="http://schemas.microsoft.com/office/powerpoint/2010/main" val="2093503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E3D46-21E2-B314-2885-A03FC5F41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FB7320-F8CF-6A49-2DD2-9F214CE9B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AC25FE-9504-252B-CA3F-438C9B3C9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B28341-46DF-E2F3-C003-A563AEEEE234}"/>
              </a:ext>
            </a:extLst>
          </p:cNvPr>
          <p:cNvSpPr txBox="1"/>
          <p:nvPr/>
        </p:nvSpPr>
        <p:spPr>
          <a:xfrm>
            <a:off x="3729573" y="457200"/>
            <a:ext cx="38713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Nicotine Vaping</a:t>
            </a:r>
          </a:p>
        </p:txBody>
      </p:sp>
      <p:pic>
        <p:nvPicPr>
          <p:cNvPr id="5" name="Picture 4" descr="A group of dots on a black background&#10;&#10;AI-generated content may be incorrect.">
            <a:extLst>
              <a:ext uri="{FF2B5EF4-FFF2-40B4-BE49-F238E27FC236}">
                <a16:creationId xmlns:a16="http://schemas.microsoft.com/office/drawing/2014/main" id="{D62A8306-874E-1CFB-B4BB-48542F537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1752600"/>
            <a:ext cx="6438900" cy="388620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D12201-D8DC-0E2E-A183-5F8C6B87E6C0}"/>
              </a:ext>
            </a:extLst>
          </p:cNvPr>
          <p:cNvSpPr txBox="1"/>
          <p:nvPr/>
        </p:nvSpPr>
        <p:spPr>
          <a:xfrm>
            <a:off x="3546263" y="411157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6.8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6D861B-E749-FC6F-1A5A-ACDAC805E692}"/>
              </a:ext>
            </a:extLst>
          </p:cNvPr>
          <p:cNvSpPr txBox="1"/>
          <p:nvPr/>
        </p:nvSpPr>
        <p:spPr>
          <a:xfrm>
            <a:off x="3546790" y="39254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9.1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B9DD59-A655-5E1B-20BF-49A421947152}"/>
              </a:ext>
            </a:extLst>
          </p:cNvPr>
          <p:cNvSpPr txBox="1"/>
          <p:nvPr/>
        </p:nvSpPr>
        <p:spPr>
          <a:xfrm>
            <a:off x="4448930" y="39254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9.2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12C191-99A4-A1C2-FDC5-50371F385C9C}"/>
              </a:ext>
            </a:extLst>
          </p:cNvPr>
          <p:cNvSpPr txBox="1"/>
          <p:nvPr/>
        </p:nvSpPr>
        <p:spPr>
          <a:xfrm>
            <a:off x="6096000" y="3050605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30.2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8CD6B2-032B-D2CC-B35C-D00B52266342}"/>
              </a:ext>
            </a:extLst>
          </p:cNvPr>
          <p:cNvSpPr txBox="1"/>
          <p:nvPr/>
        </p:nvSpPr>
        <p:spPr>
          <a:xfrm>
            <a:off x="5105400" y="310440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29.4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C36165-76AB-4DB6-EB2F-2AC6738D9F51}"/>
              </a:ext>
            </a:extLst>
          </p:cNvPr>
          <p:cNvSpPr txBox="1"/>
          <p:nvPr/>
        </p:nvSpPr>
        <p:spPr>
          <a:xfrm>
            <a:off x="6781800" y="39254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9.2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ACA6A2-E6B4-EC3F-7142-D712DDA0100E}"/>
              </a:ext>
            </a:extLst>
          </p:cNvPr>
          <p:cNvSpPr txBox="1"/>
          <p:nvPr/>
        </p:nvSpPr>
        <p:spPr>
          <a:xfrm>
            <a:off x="7772400" y="381000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11.2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0676CC-B043-4EB5-264F-175FE58B7E46}"/>
              </a:ext>
            </a:extLst>
          </p:cNvPr>
          <p:cNvSpPr txBox="1"/>
          <p:nvPr/>
        </p:nvSpPr>
        <p:spPr>
          <a:xfrm>
            <a:off x="4449457" y="4111570"/>
            <a:ext cx="3577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6.4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14A070-BE15-9AB6-DDD7-4901A350004F}"/>
              </a:ext>
            </a:extLst>
          </p:cNvPr>
          <p:cNvSpPr txBox="1"/>
          <p:nvPr/>
        </p:nvSpPr>
        <p:spPr>
          <a:xfrm>
            <a:off x="5105400" y="3355781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24.0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1F82A5-CE74-AEB3-65E6-DE8B685EEC15}"/>
              </a:ext>
            </a:extLst>
          </p:cNvPr>
          <p:cNvSpPr txBox="1"/>
          <p:nvPr/>
        </p:nvSpPr>
        <p:spPr>
          <a:xfrm>
            <a:off x="6096000" y="336634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23.9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4E0BBA-6DBC-9BB2-FF20-3972593EC94C}"/>
              </a:ext>
            </a:extLst>
          </p:cNvPr>
          <p:cNvSpPr txBox="1"/>
          <p:nvPr/>
        </p:nvSpPr>
        <p:spPr>
          <a:xfrm>
            <a:off x="6781800" y="411157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6.8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78F292-A4C5-C458-D90D-7D404F46A0E3}"/>
              </a:ext>
            </a:extLst>
          </p:cNvPr>
          <p:cNvSpPr txBox="1"/>
          <p:nvPr/>
        </p:nvSpPr>
        <p:spPr>
          <a:xfrm>
            <a:off x="7772400" y="4072353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7.6</a:t>
            </a:r>
          </a:p>
        </p:txBody>
      </p:sp>
    </p:spTree>
    <p:extLst>
      <p:ext uri="{BB962C8B-B14F-4D97-AF65-F5344CB8AC3E}">
        <p14:creationId xmlns:p14="http://schemas.microsoft.com/office/powerpoint/2010/main" val="579951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3396-BB42-E714-BABF-6F25A9F26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D1EA0F-BA0D-18CF-6F2B-92E4E0E35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8" name="Picture 7" descr="A group of dots and lines&#10;&#10;AI-generated content may be incorrect.">
            <a:extLst>
              <a:ext uri="{FF2B5EF4-FFF2-40B4-BE49-F238E27FC236}">
                <a16:creationId xmlns:a16="http://schemas.microsoft.com/office/drawing/2014/main" id="{24979758-5D09-CF75-E038-8669738DB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46250"/>
            <a:ext cx="5816600" cy="3365500"/>
          </a:xfrm>
          <a:prstGeom prst="rect">
            <a:avLst/>
          </a:prstGeom>
        </p:spPr>
      </p:pic>
      <p:pic>
        <p:nvPicPr>
          <p:cNvPr id="10" name="Picture 9" descr="A group of dots and lines&#10;&#10;AI-generated content may be incorrect.">
            <a:extLst>
              <a:ext uri="{FF2B5EF4-FFF2-40B4-BE49-F238E27FC236}">
                <a16:creationId xmlns:a16="http://schemas.microsoft.com/office/drawing/2014/main" id="{AE0EDA28-BAA3-8206-1D4F-EA3C60A46F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1746250"/>
            <a:ext cx="5816600" cy="3365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2D6EB4-D812-E49C-DF43-7D2CA88D623D}"/>
              </a:ext>
            </a:extLst>
          </p:cNvPr>
          <p:cNvSpPr txBox="1"/>
          <p:nvPr/>
        </p:nvSpPr>
        <p:spPr>
          <a:xfrm>
            <a:off x="4506940" y="457200"/>
            <a:ext cx="37369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Marijuana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7FC3AC-C2A2-4B43-5B39-8DFAE8073F75}"/>
              </a:ext>
            </a:extLst>
          </p:cNvPr>
          <p:cNvSpPr txBox="1"/>
          <p:nvPr/>
        </p:nvSpPr>
        <p:spPr>
          <a:xfrm>
            <a:off x="914400" y="342900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11.2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6432C6-BE54-7681-ECE9-4E7E8B4C5EFC}"/>
              </a:ext>
            </a:extLst>
          </p:cNvPr>
          <p:cNvSpPr txBox="1"/>
          <p:nvPr/>
        </p:nvSpPr>
        <p:spPr>
          <a:xfrm>
            <a:off x="875126" y="3652659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11.2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E9D1C2-B713-C2D6-587D-2B16379215AE}"/>
              </a:ext>
            </a:extLst>
          </p:cNvPr>
          <p:cNvSpPr txBox="1"/>
          <p:nvPr/>
        </p:nvSpPr>
        <p:spPr>
          <a:xfrm>
            <a:off x="2057400" y="3421827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12.9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2F348-220F-5AC4-C52B-6402C302F06D}"/>
              </a:ext>
            </a:extLst>
          </p:cNvPr>
          <p:cNvSpPr txBox="1"/>
          <p:nvPr/>
        </p:nvSpPr>
        <p:spPr>
          <a:xfrm>
            <a:off x="2055796" y="3673687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10.8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499911-33B4-128E-D298-5A9509F64AFC}"/>
              </a:ext>
            </a:extLst>
          </p:cNvPr>
          <p:cNvSpPr txBox="1"/>
          <p:nvPr/>
        </p:nvSpPr>
        <p:spPr>
          <a:xfrm>
            <a:off x="2362200" y="2578351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37.3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1BF4AE-7320-2076-F6C6-BB523263C189}"/>
              </a:ext>
            </a:extLst>
          </p:cNvPr>
          <p:cNvSpPr txBox="1"/>
          <p:nvPr/>
        </p:nvSpPr>
        <p:spPr>
          <a:xfrm>
            <a:off x="2362200" y="286513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30.3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4500B0-2464-143B-582C-4889CCAD330B}"/>
              </a:ext>
            </a:extLst>
          </p:cNvPr>
          <p:cNvSpPr txBox="1"/>
          <p:nvPr/>
        </p:nvSpPr>
        <p:spPr>
          <a:xfrm>
            <a:off x="3581400" y="2792981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33.2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63B427-3061-0171-3DD6-3E2BBC0B02A8}"/>
              </a:ext>
            </a:extLst>
          </p:cNvPr>
          <p:cNvSpPr txBox="1"/>
          <p:nvPr/>
        </p:nvSpPr>
        <p:spPr>
          <a:xfrm>
            <a:off x="3581400" y="263429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35.8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193DC-E84C-F873-DCFF-5C99158F00FF}"/>
              </a:ext>
            </a:extLst>
          </p:cNvPr>
          <p:cNvSpPr txBox="1"/>
          <p:nvPr/>
        </p:nvSpPr>
        <p:spPr>
          <a:xfrm>
            <a:off x="3895276" y="3269323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19.0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9F4EDA-3804-E878-E029-F893148D634F}"/>
              </a:ext>
            </a:extLst>
          </p:cNvPr>
          <p:cNvSpPr txBox="1"/>
          <p:nvPr/>
        </p:nvSpPr>
        <p:spPr>
          <a:xfrm>
            <a:off x="5257800" y="324812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21.2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0FD922-AC88-62E4-8F60-F8045E4A431B}"/>
              </a:ext>
            </a:extLst>
          </p:cNvPr>
          <p:cNvSpPr txBox="1"/>
          <p:nvPr/>
        </p:nvSpPr>
        <p:spPr>
          <a:xfrm>
            <a:off x="3893672" y="3451355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15.5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6417FE-CD60-CEFE-1E2C-6BD0B3A95CBC}"/>
              </a:ext>
            </a:extLst>
          </p:cNvPr>
          <p:cNvSpPr txBox="1"/>
          <p:nvPr/>
        </p:nvSpPr>
        <p:spPr>
          <a:xfrm>
            <a:off x="5257800" y="309701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23.3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7D07E7-605F-DBB9-0C0B-C001641E976B}"/>
              </a:ext>
            </a:extLst>
          </p:cNvPr>
          <p:cNvSpPr txBox="1"/>
          <p:nvPr/>
        </p:nvSpPr>
        <p:spPr>
          <a:xfrm>
            <a:off x="6912218" y="3500155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6.3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F8D1CF-C7A2-1783-83C5-C63DC9A99E2E}"/>
              </a:ext>
            </a:extLst>
          </p:cNvPr>
          <p:cNvSpPr txBox="1"/>
          <p:nvPr/>
        </p:nvSpPr>
        <p:spPr>
          <a:xfrm>
            <a:off x="8382000" y="244780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25.3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045FF9-B769-EF26-7687-434C0F569802}"/>
              </a:ext>
            </a:extLst>
          </p:cNvPr>
          <p:cNvSpPr txBox="1"/>
          <p:nvPr/>
        </p:nvSpPr>
        <p:spPr>
          <a:xfrm>
            <a:off x="9906000" y="313920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13.3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A3379A-ADAF-B7C9-A341-F35DE16A3671}"/>
              </a:ext>
            </a:extLst>
          </p:cNvPr>
          <p:cNvSpPr txBox="1"/>
          <p:nvPr/>
        </p:nvSpPr>
        <p:spPr>
          <a:xfrm>
            <a:off x="8122853" y="3685417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6.0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6BF133-7E14-66EA-CA14-B8B8F44C5F0D}"/>
              </a:ext>
            </a:extLst>
          </p:cNvPr>
          <p:cNvSpPr txBox="1"/>
          <p:nvPr/>
        </p:nvSpPr>
        <p:spPr>
          <a:xfrm>
            <a:off x="9517752" y="2439271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24.7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97FC89-F2BC-169B-1920-F70B6C05C8A5}"/>
              </a:ext>
            </a:extLst>
          </p:cNvPr>
          <p:cNvSpPr txBox="1"/>
          <p:nvPr/>
        </p:nvSpPr>
        <p:spPr>
          <a:xfrm>
            <a:off x="11125200" y="315603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15.0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A8C006-2149-29C9-1C3D-A660408241EB}"/>
              </a:ext>
            </a:extLst>
          </p:cNvPr>
          <p:cNvSpPr txBox="1"/>
          <p:nvPr/>
        </p:nvSpPr>
        <p:spPr>
          <a:xfrm>
            <a:off x="8065855" y="3500155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6.5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1F3840-E7E5-B5CB-BCFF-B116D7E98AEF}"/>
              </a:ext>
            </a:extLst>
          </p:cNvPr>
          <p:cNvSpPr txBox="1"/>
          <p:nvPr/>
        </p:nvSpPr>
        <p:spPr>
          <a:xfrm>
            <a:off x="8382000" y="2743145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20.5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C46C32-9DDA-3905-7915-B17A4107195E}"/>
              </a:ext>
            </a:extLst>
          </p:cNvPr>
          <p:cNvSpPr txBox="1"/>
          <p:nvPr/>
        </p:nvSpPr>
        <p:spPr>
          <a:xfrm>
            <a:off x="9517752" y="2645967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23.3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D3140C-F0C4-D58F-A54D-170D41D8BFCF}"/>
              </a:ext>
            </a:extLst>
          </p:cNvPr>
          <p:cNvSpPr txBox="1"/>
          <p:nvPr/>
        </p:nvSpPr>
        <p:spPr>
          <a:xfrm>
            <a:off x="9906000" y="3345904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10.3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D68027-1161-36B3-419B-2F98FCDE7470}"/>
              </a:ext>
            </a:extLst>
          </p:cNvPr>
          <p:cNvSpPr txBox="1"/>
          <p:nvPr/>
        </p:nvSpPr>
        <p:spPr>
          <a:xfrm>
            <a:off x="11125200" y="2926867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17.3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1540B2-60DB-A45B-8147-38A749B2E3C5}"/>
              </a:ext>
            </a:extLst>
          </p:cNvPr>
          <p:cNvSpPr txBox="1"/>
          <p:nvPr/>
        </p:nvSpPr>
        <p:spPr>
          <a:xfrm>
            <a:off x="6912218" y="3659832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6.2</a:t>
            </a:r>
          </a:p>
        </p:txBody>
      </p:sp>
    </p:spTree>
    <p:extLst>
      <p:ext uri="{BB962C8B-B14F-4D97-AF65-F5344CB8AC3E}">
        <p14:creationId xmlns:p14="http://schemas.microsoft.com/office/powerpoint/2010/main" val="1402931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7F3447-01B2-3729-0070-5319B1221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B3087C-8422-9A5A-373A-E5A873475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15" name="Picture 14" descr="A group of dots and lines&#10;&#10;AI-generated content may be incorrect.">
            <a:extLst>
              <a:ext uri="{FF2B5EF4-FFF2-40B4-BE49-F238E27FC236}">
                <a16:creationId xmlns:a16="http://schemas.microsoft.com/office/drawing/2014/main" id="{03656B9E-D632-23C0-10CB-491BF5495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46250"/>
            <a:ext cx="5727700" cy="3365500"/>
          </a:xfrm>
          <a:prstGeom prst="rect">
            <a:avLst/>
          </a:prstGeom>
          <a:noFill/>
        </p:spPr>
      </p:pic>
      <p:pic>
        <p:nvPicPr>
          <p:cNvPr id="17" name="Picture 16" descr="A group of dots and lines&#10;&#10;AI-generated content may be incorrect.">
            <a:extLst>
              <a:ext uri="{FF2B5EF4-FFF2-40B4-BE49-F238E27FC236}">
                <a16:creationId xmlns:a16="http://schemas.microsoft.com/office/drawing/2014/main" id="{8F5CB1E2-4FE2-BDF3-BFD0-EFF0BFB69A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752600"/>
            <a:ext cx="5727700" cy="3365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6E76BC-38F8-E9E7-F3C7-F7C9F5623C85}"/>
              </a:ext>
            </a:extLst>
          </p:cNvPr>
          <p:cNvSpPr txBox="1"/>
          <p:nvPr/>
        </p:nvSpPr>
        <p:spPr>
          <a:xfrm>
            <a:off x="3054686" y="457200"/>
            <a:ext cx="66414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Nonmedical Rx/Opioid 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FB7795-DD99-83B2-108C-21D7ED0BEA14}"/>
              </a:ext>
            </a:extLst>
          </p:cNvPr>
          <p:cNvSpPr txBox="1"/>
          <p:nvPr/>
        </p:nvSpPr>
        <p:spPr>
          <a:xfrm>
            <a:off x="6910676" y="3124344"/>
            <a:ext cx="3305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4DDF29-3C83-DDE3-55D5-12BC4E7F056E}"/>
              </a:ext>
            </a:extLst>
          </p:cNvPr>
          <p:cNvSpPr txBox="1"/>
          <p:nvPr/>
        </p:nvSpPr>
        <p:spPr>
          <a:xfrm>
            <a:off x="11125200" y="2692457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3.4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613765-7EF1-C529-89CC-42D23146F7F1}"/>
              </a:ext>
            </a:extLst>
          </p:cNvPr>
          <p:cNvSpPr txBox="1"/>
          <p:nvPr/>
        </p:nvSpPr>
        <p:spPr>
          <a:xfrm>
            <a:off x="5181600" y="28248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8A8D73-0914-3376-7B90-62570C5F2B28}"/>
              </a:ext>
            </a:extLst>
          </p:cNvPr>
          <p:cNvSpPr txBox="1"/>
          <p:nvPr/>
        </p:nvSpPr>
        <p:spPr>
          <a:xfrm>
            <a:off x="3971636" y="245883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4.2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E9EDFB-3F9C-CACD-3AFB-E976906C3C7E}"/>
              </a:ext>
            </a:extLst>
          </p:cNvPr>
          <p:cNvSpPr txBox="1"/>
          <p:nvPr/>
        </p:nvSpPr>
        <p:spPr>
          <a:xfrm>
            <a:off x="3623609" y="297368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7E25E7-F887-60D4-CCDD-53D7BD56DB60}"/>
              </a:ext>
            </a:extLst>
          </p:cNvPr>
          <p:cNvSpPr txBox="1"/>
          <p:nvPr/>
        </p:nvSpPr>
        <p:spPr>
          <a:xfrm>
            <a:off x="2491390" y="294471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3.1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BE1BF3-F7AA-04BC-4971-99242F35C696}"/>
              </a:ext>
            </a:extLst>
          </p:cNvPr>
          <p:cNvSpPr txBox="1"/>
          <p:nvPr/>
        </p:nvSpPr>
        <p:spPr>
          <a:xfrm>
            <a:off x="2133600" y="343535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799BC6-B813-E8EF-E9D2-5BA7EA52183D}"/>
              </a:ext>
            </a:extLst>
          </p:cNvPr>
          <p:cNvSpPr txBox="1"/>
          <p:nvPr/>
        </p:nvSpPr>
        <p:spPr>
          <a:xfrm>
            <a:off x="990600" y="3204518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C84993-AD22-EC35-D7C0-89C107595E05}"/>
              </a:ext>
            </a:extLst>
          </p:cNvPr>
          <p:cNvSpPr txBox="1"/>
          <p:nvPr/>
        </p:nvSpPr>
        <p:spPr>
          <a:xfrm>
            <a:off x="9886470" y="2419887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4.2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B77CAA-A360-27F6-A967-2E391BA8357E}"/>
              </a:ext>
            </a:extLst>
          </p:cNvPr>
          <p:cNvSpPr txBox="1"/>
          <p:nvPr/>
        </p:nvSpPr>
        <p:spPr>
          <a:xfrm>
            <a:off x="9528680" y="3204518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2.4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A33F2B-34B6-2A69-F07C-479E3196E18C}"/>
              </a:ext>
            </a:extLst>
          </p:cNvPr>
          <p:cNvSpPr txBox="1"/>
          <p:nvPr/>
        </p:nvSpPr>
        <p:spPr>
          <a:xfrm>
            <a:off x="8416262" y="285827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3.2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6CECCB-B376-540A-0F06-BE1048DEB6D6}"/>
              </a:ext>
            </a:extLst>
          </p:cNvPr>
          <p:cNvSpPr txBox="1"/>
          <p:nvPr/>
        </p:nvSpPr>
        <p:spPr>
          <a:xfrm>
            <a:off x="8077200" y="3444315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EC9E15-D039-7066-8BBE-AA321157CEBA}"/>
              </a:ext>
            </a:extLst>
          </p:cNvPr>
          <p:cNvSpPr txBox="1"/>
          <p:nvPr/>
        </p:nvSpPr>
        <p:spPr>
          <a:xfrm>
            <a:off x="6913515" y="335517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732A84-7F49-B441-8545-688875A77D7E}"/>
              </a:ext>
            </a:extLst>
          </p:cNvPr>
          <p:cNvSpPr txBox="1"/>
          <p:nvPr/>
        </p:nvSpPr>
        <p:spPr>
          <a:xfrm>
            <a:off x="5158390" y="29959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2.9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2A813C-FDF4-4050-81B4-00F70FBA2627}"/>
              </a:ext>
            </a:extLst>
          </p:cNvPr>
          <p:cNvSpPr txBox="1"/>
          <p:nvPr/>
        </p:nvSpPr>
        <p:spPr>
          <a:xfrm>
            <a:off x="3949997" y="28248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67EC18-3EF7-FA31-B575-69F3A423F389}"/>
              </a:ext>
            </a:extLst>
          </p:cNvPr>
          <p:cNvSpPr txBox="1"/>
          <p:nvPr/>
        </p:nvSpPr>
        <p:spPr>
          <a:xfrm>
            <a:off x="3623609" y="317902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2.5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041E8D-8098-9773-2F1C-70F773A3A05E}"/>
              </a:ext>
            </a:extLst>
          </p:cNvPr>
          <p:cNvSpPr txBox="1"/>
          <p:nvPr/>
        </p:nvSpPr>
        <p:spPr>
          <a:xfrm>
            <a:off x="2491390" y="276508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1B7DD3-7F62-3F82-CB27-6B1236FE7E5D}"/>
              </a:ext>
            </a:extLst>
          </p:cNvPr>
          <p:cNvSpPr txBox="1"/>
          <p:nvPr/>
        </p:nvSpPr>
        <p:spPr>
          <a:xfrm>
            <a:off x="2133600" y="323976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2F6EC2-885A-91B6-A618-A86086B459AB}"/>
              </a:ext>
            </a:extLst>
          </p:cNvPr>
          <p:cNvSpPr txBox="1"/>
          <p:nvPr/>
        </p:nvSpPr>
        <p:spPr>
          <a:xfrm>
            <a:off x="994284" y="34290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7F7FB3-5CEA-4ED7-EDAF-2A98CC946F22}"/>
              </a:ext>
            </a:extLst>
          </p:cNvPr>
          <p:cNvSpPr txBox="1"/>
          <p:nvPr/>
        </p:nvSpPr>
        <p:spPr>
          <a:xfrm>
            <a:off x="8071919" y="3254915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939B3B-0B4A-D181-BA18-969F4F6101EE}"/>
              </a:ext>
            </a:extLst>
          </p:cNvPr>
          <p:cNvSpPr txBox="1"/>
          <p:nvPr/>
        </p:nvSpPr>
        <p:spPr>
          <a:xfrm>
            <a:off x="9537277" y="297368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7FCA81-1173-6057-EC89-C41D77086EF5}"/>
              </a:ext>
            </a:extLst>
          </p:cNvPr>
          <p:cNvSpPr txBox="1"/>
          <p:nvPr/>
        </p:nvSpPr>
        <p:spPr>
          <a:xfrm>
            <a:off x="8410981" y="2692457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D4F88A-5495-C49E-8157-45AB44AC5AB9}"/>
              </a:ext>
            </a:extLst>
          </p:cNvPr>
          <p:cNvSpPr txBox="1"/>
          <p:nvPr/>
        </p:nvSpPr>
        <p:spPr>
          <a:xfrm>
            <a:off x="11119919" y="28805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BDD711-AE76-C1BB-C7A3-6957386DF26A}"/>
              </a:ext>
            </a:extLst>
          </p:cNvPr>
          <p:cNvSpPr txBox="1"/>
          <p:nvPr/>
        </p:nvSpPr>
        <p:spPr>
          <a:xfrm>
            <a:off x="9914591" y="274285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3.4</a:t>
            </a:r>
          </a:p>
        </p:txBody>
      </p:sp>
    </p:spTree>
    <p:extLst>
      <p:ext uri="{BB962C8B-B14F-4D97-AF65-F5344CB8AC3E}">
        <p14:creationId xmlns:p14="http://schemas.microsoft.com/office/powerpoint/2010/main" val="1953865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617E0-D1ED-4CD1-545D-CD1C030ED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E582C1C-93D8-920C-6736-2084BED55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9" name="Picture 8" descr="A group of stars in different directions&#10;&#10;AI-generated content may be incorrect.">
            <a:extLst>
              <a:ext uri="{FF2B5EF4-FFF2-40B4-BE49-F238E27FC236}">
                <a16:creationId xmlns:a16="http://schemas.microsoft.com/office/drawing/2014/main" id="{AE1C9D6D-C7ED-2AF2-7E9C-455ABB6C8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1752600"/>
            <a:ext cx="5816600" cy="3365500"/>
          </a:xfrm>
          <a:prstGeom prst="rect">
            <a:avLst/>
          </a:prstGeom>
        </p:spPr>
      </p:pic>
      <p:pic>
        <p:nvPicPr>
          <p:cNvPr id="12" name="Picture 11" descr="A group of dots and lines&#10;&#10;AI-generated content may be incorrect.">
            <a:extLst>
              <a:ext uri="{FF2B5EF4-FFF2-40B4-BE49-F238E27FC236}">
                <a16:creationId xmlns:a16="http://schemas.microsoft.com/office/drawing/2014/main" id="{361C332C-9E87-627F-5DA5-E1D23C36C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46250"/>
            <a:ext cx="5753100" cy="3365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B7166A-30AA-D48D-CAE3-9F541B87E64A}"/>
              </a:ext>
            </a:extLst>
          </p:cNvPr>
          <p:cNvSpPr txBox="1"/>
          <p:nvPr/>
        </p:nvSpPr>
        <p:spPr>
          <a:xfrm>
            <a:off x="4586290" y="457200"/>
            <a:ext cx="35782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Illicit Drug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6949EF-4233-6EB8-9C41-ABD44FE5711E}"/>
              </a:ext>
            </a:extLst>
          </p:cNvPr>
          <p:cNvSpPr txBox="1"/>
          <p:nvPr/>
        </p:nvSpPr>
        <p:spPr>
          <a:xfrm>
            <a:off x="3976428" y="3377734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14.8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644BEC-3B70-FFE8-D0D8-C0DA8AEE0E2A}"/>
              </a:ext>
            </a:extLst>
          </p:cNvPr>
          <p:cNvSpPr txBox="1"/>
          <p:nvPr/>
        </p:nvSpPr>
        <p:spPr>
          <a:xfrm>
            <a:off x="1006713" y="37916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5.9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4CFE11-4DB4-5D10-BD4A-4B2A1A691F81}"/>
              </a:ext>
            </a:extLst>
          </p:cNvPr>
          <p:cNvSpPr txBox="1"/>
          <p:nvPr/>
        </p:nvSpPr>
        <p:spPr>
          <a:xfrm>
            <a:off x="6967946" y="3560768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82BE5D-A7D4-883E-606C-0401BA15C48E}"/>
              </a:ext>
            </a:extLst>
          </p:cNvPr>
          <p:cNvSpPr txBox="1"/>
          <p:nvPr/>
        </p:nvSpPr>
        <p:spPr>
          <a:xfrm>
            <a:off x="8100282" y="368823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42D0D8-5A9F-F52A-907C-1E172E1571D2}"/>
              </a:ext>
            </a:extLst>
          </p:cNvPr>
          <p:cNvSpPr txBox="1"/>
          <p:nvPr/>
        </p:nvSpPr>
        <p:spPr>
          <a:xfrm>
            <a:off x="8458072" y="331358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4.0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5A2789-B0F5-5095-7712-B5B469C05809}"/>
              </a:ext>
            </a:extLst>
          </p:cNvPr>
          <p:cNvSpPr txBox="1"/>
          <p:nvPr/>
        </p:nvSpPr>
        <p:spPr>
          <a:xfrm>
            <a:off x="9614647" y="3732947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2.2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89AB75-1F11-E4BE-2AC8-0E2104222A36}"/>
              </a:ext>
            </a:extLst>
          </p:cNvPr>
          <p:cNvSpPr txBox="1"/>
          <p:nvPr/>
        </p:nvSpPr>
        <p:spPr>
          <a:xfrm>
            <a:off x="9982200" y="3209272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3.7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4FCB3C-4A83-D776-CDE3-943C954C2CFA}"/>
              </a:ext>
            </a:extLst>
          </p:cNvPr>
          <p:cNvSpPr txBox="1"/>
          <p:nvPr/>
        </p:nvSpPr>
        <p:spPr>
          <a:xfrm>
            <a:off x="11201400" y="35052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2.9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C5F35-80D7-EF0F-CAC1-1F1CE7EB3F2F}"/>
              </a:ext>
            </a:extLst>
          </p:cNvPr>
          <p:cNvSpPr txBox="1"/>
          <p:nvPr/>
        </p:nvSpPr>
        <p:spPr>
          <a:xfrm>
            <a:off x="2112480" y="35052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8.2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137EFB-F82B-E26F-5F51-5A5B018714C1}"/>
              </a:ext>
            </a:extLst>
          </p:cNvPr>
          <p:cNvSpPr txBox="1"/>
          <p:nvPr/>
        </p:nvSpPr>
        <p:spPr>
          <a:xfrm>
            <a:off x="2461546" y="319816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21.5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E7C50F-2975-C522-3C77-6FAF0BEEB5CD}"/>
              </a:ext>
            </a:extLst>
          </p:cNvPr>
          <p:cNvSpPr txBox="1"/>
          <p:nvPr/>
        </p:nvSpPr>
        <p:spPr>
          <a:xfrm>
            <a:off x="3581400" y="3209272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24.6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C9A3BC-FE8A-6306-0D27-16D18F448ED6}"/>
              </a:ext>
            </a:extLst>
          </p:cNvPr>
          <p:cNvSpPr txBox="1"/>
          <p:nvPr/>
        </p:nvSpPr>
        <p:spPr>
          <a:xfrm>
            <a:off x="3974251" y="3599602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12.0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0188C2-E78E-3145-446E-6BEC3DB6C80A}"/>
              </a:ext>
            </a:extLst>
          </p:cNvPr>
          <p:cNvSpPr txBox="1"/>
          <p:nvPr/>
        </p:nvSpPr>
        <p:spPr>
          <a:xfrm>
            <a:off x="5234590" y="3262318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18.2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16B74E-D569-DA7F-B57D-2698175F07E1}"/>
              </a:ext>
            </a:extLst>
          </p:cNvPr>
          <p:cNvSpPr txBox="1"/>
          <p:nvPr/>
        </p:nvSpPr>
        <p:spPr>
          <a:xfrm>
            <a:off x="1009200" y="364929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7.4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BDADC7-D4A0-82F3-A2AB-6631DE807F44}"/>
              </a:ext>
            </a:extLst>
          </p:cNvPr>
          <p:cNvSpPr txBox="1"/>
          <p:nvPr/>
        </p:nvSpPr>
        <p:spPr>
          <a:xfrm>
            <a:off x="6961286" y="3715018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5CDEA8-F522-6B68-5AFC-A17DD87A77AE}"/>
              </a:ext>
            </a:extLst>
          </p:cNvPr>
          <p:cNvSpPr txBox="1"/>
          <p:nvPr/>
        </p:nvSpPr>
        <p:spPr>
          <a:xfrm>
            <a:off x="8106942" y="3483351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2.3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3FA185-167B-C9C7-80C5-C195514F4B4A}"/>
              </a:ext>
            </a:extLst>
          </p:cNvPr>
          <p:cNvSpPr txBox="1"/>
          <p:nvPr/>
        </p:nvSpPr>
        <p:spPr>
          <a:xfrm>
            <a:off x="8464732" y="3143817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4.3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69CDFE-3CDF-F78D-C2CC-18888D534812}"/>
              </a:ext>
            </a:extLst>
          </p:cNvPr>
          <p:cNvSpPr txBox="1"/>
          <p:nvPr/>
        </p:nvSpPr>
        <p:spPr>
          <a:xfrm>
            <a:off x="9636596" y="3341377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DBE72A-0AF0-DFBA-35D3-058CCB8915F3}"/>
              </a:ext>
            </a:extLst>
          </p:cNvPr>
          <p:cNvSpPr txBox="1"/>
          <p:nvPr/>
        </p:nvSpPr>
        <p:spPr>
          <a:xfrm>
            <a:off x="11188081" y="3311513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05BC27-6F84-3B1D-234E-B0E97AE83E60}"/>
              </a:ext>
            </a:extLst>
          </p:cNvPr>
          <p:cNvSpPr txBox="1"/>
          <p:nvPr/>
        </p:nvSpPr>
        <p:spPr>
          <a:xfrm>
            <a:off x="2130119" y="3715018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7.4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916FD1-7030-E243-A274-E732149405C1}"/>
              </a:ext>
            </a:extLst>
          </p:cNvPr>
          <p:cNvSpPr txBox="1"/>
          <p:nvPr/>
        </p:nvSpPr>
        <p:spPr>
          <a:xfrm>
            <a:off x="2461546" y="2973215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26.6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3D6794-4394-B1AC-5DA9-380003F8A8AF}"/>
              </a:ext>
            </a:extLst>
          </p:cNvPr>
          <p:cNvSpPr txBox="1"/>
          <p:nvPr/>
        </p:nvSpPr>
        <p:spPr>
          <a:xfrm>
            <a:off x="3594847" y="2902240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25.8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27CA0A-FF6B-C3BB-324E-0F183D24314E}"/>
              </a:ext>
            </a:extLst>
          </p:cNvPr>
          <p:cNvSpPr txBox="1"/>
          <p:nvPr/>
        </p:nvSpPr>
        <p:spPr>
          <a:xfrm>
            <a:off x="5241250" y="3483351"/>
            <a:ext cx="3882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16.5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460981-4231-E09E-6377-CA025EF0A0D0}"/>
              </a:ext>
            </a:extLst>
          </p:cNvPr>
          <p:cNvSpPr txBox="1"/>
          <p:nvPr/>
        </p:nvSpPr>
        <p:spPr>
          <a:xfrm>
            <a:off x="9992713" y="349273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3.4</a:t>
            </a:r>
          </a:p>
        </p:txBody>
      </p:sp>
    </p:spTree>
    <p:extLst>
      <p:ext uri="{BB962C8B-B14F-4D97-AF65-F5344CB8AC3E}">
        <p14:creationId xmlns:p14="http://schemas.microsoft.com/office/powerpoint/2010/main" val="1057265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F6932-4F42-1765-9BE3-87D633DE1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BE35DCA-7985-0AF3-0A9A-B2D4947F8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pic>
        <p:nvPicPr>
          <p:cNvPr id="6" name="Picture 5" descr="A group of dots and lines&#10;&#10;AI-generated content may be incorrect.">
            <a:extLst>
              <a:ext uri="{FF2B5EF4-FFF2-40B4-BE49-F238E27FC236}">
                <a16:creationId xmlns:a16="http://schemas.microsoft.com/office/drawing/2014/main" id="{A247878A-5E45-6E2D-38EF-D1AD0BD8B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0" y="1864270"/>
            <a:ext cx="5842000" cy="3365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3307D1-571B-32E2-18E1-0204AC7CDBBD}"/>
              </a:ext>
            </a:extLst>
          </p:cNvPr>
          <p:cNvSpPr txBox="1"/>
          <p:nvPr/>
        </p:nvSpPr>
        <p:spPr>
          <a:xfrm>
            <a:off x="3227458" y="457200"/>
            <a:ext cx="57370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Methamphetamine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2FDF05-5787-DF73-DDAB-7D37CA07B163}"/>
              </a:ext>
            </a:extLst>
          </p:cNvPr>
          <p:cNvSpPr txBox="1"/>
          <p:nvPr/>
        </p:nvSpPr>
        <p:spPr>
          <a:xfrm>
            <a:off x="4982780" y="4002882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0.2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BCFCBA-6EE5-47AB-64CC-F385247BE61C}"/>
              </a:ext>
            </a:extLst>
          </p:cNvPr>
          <p:cNvSpPr txBox="1"/>
          <p:nvPr/>
        </p:nvSpPr>
        <p:spPr>
          <a:xfrm>
            <a:off x="8001000" y="316931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354D0D-19CE-18D5-0D2F-A1EEE5615A16}"/>
              </a:ext>
            </a:extLst>
          </p:cNvPr>
          <p:cNvSpPr txBox="1"/>
          <p:nvPr/>
        </p:nvSpPr>
        <p:spPr>
          <a:xfrm>
            <a:off x="3805119" y="388620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0.1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4727C6-8009-B8E5-398D-844487C47B09}"/>
              </a:ext>
            </a:extLst>
          </p:cNvPr>
          <p:cNvSpPr txBox="1"/>
          <p:nvPr/>
        </p:nvSpPr>
        <p:spPr>
          <a:xfrm>
            <a:off x="6821744" y="2576489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2.1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87EFF7-35C4-92BB-92A1-11FC96B8F039}"/>
              </a:ext>
            </a:extLst>
          </p:cNvPr>
          <p:cNvSpPr txBox="1"/>
          <p:nvPr/>
        </p:nvSpPr>
        <p:spPr>
          <a:xfrm>
            <a:off x="6492844" y="3852010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0.4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76E32B-12F6-F8A0-6A81-B5CC4330391D}"/>
              </a:ext>
            </a:extLst>
          </p:cNvPr>
          <p:cNvSpPr txBox="1"/>
          <p:nvPr/>
        </p:nvSpPr>
        <p:spPr>
          <a:xfrm>
            <a:off x="5285984" y="3351664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1.0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97D6D1-A1B2-3C74-1C39-6518335828D9}"/>
              </a:ext>
            </a:extLst>
          </p:cNvPr>
          <p:cNvSpPr txBox="1"/>
          <p:nvPr/>
        </p:nvSpPr>
        <p:spPr>
          <a:xfrm>
            <a:off x="4982780" y="3865185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accent5"/>
                </a:solidFill>
              </a:rPr>
              <a:t>0.2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7149C8-7CF4-12ED-7011-B0026218CF1F}"/>
              </a:ext>
            </a:extLst>
          </p:cNvPr>
          <p:cNvSpPr txBox="1"/>
          <p:nvPr/>
        </p:nvSpPr>
        <p:spPr>
          <a:xfrm>
            <a:off x="3805119" y="400161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0.1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E5BA7A-E8FC-5FB0-24FA-5BD3304671F3}"/>
              </a:ext>
            </a:extLst>
          </p:cNvPr>
          <p:cNvSpPr txBox="1"/>
          <p:nvPr/>
        </p:nvSpPr>
        <p:spPr>
          <a:xfrm>
            <a:off x="6492844" y="3967426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0.4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59132-F576-6241-3223-2FA69C496625}"/>
              </a:ext>
            </a:extLst>
          </p:cNvPr>
          <p:cNvSpPr txBox="1"/>
          <p:nvPr/>
        </p:nvSpPr>
        <p:spPr>
          <a:xfrm>
            <a:off x="5280703" y="3742332"/>
            <a:ext cx="3577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0.5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4045A2-C28A-DFA9-B587-2E9DC8A761F5}"/>
              </a:ext>
            </a:extLst>
          </p:cNvPr>
          <p:cNvSpPr txBox="1"/>
          <p:nvPr/>
        </p:nvSpPr>
        <p:spPr>
          <a:xfrm>
            <a:off x="6821744" y="3265369"/>
            <a:ext cx="330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3FE6D-2A16-C9A9-DE30-537ED81C5E10}"/>
              </a:ext>
            </a:extLst>
          </p:cNvPr>
          <p:cNvSpPr txBox="1"/>
          <p:nvPr/>
        </p:nvSpPr>
        <p:spPr>
          <a:xfrm>
            <a:off x="8001000" y="3377467"/>
            <a:ext cx="3577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7030A0"/>
                </a:solidFill>
              </a:rPr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37532418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E2E9-56B3-8D6A-D286-0AF4C4BFD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7ECFB13-B505-0FED-0D27-7E96C9DE9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C60E8764-C8CE-7161-462C-8443EE2F9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14402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Summary: NSDUH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EA861F0-3E79-27FF-70C4-4ACC74410F1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767841"/>
            <a:ext cx="10845800" cy="3566160"/>
          </a:xfrm>
        </p:spPr>
        <p:txBody>
          <a:bodyPr>
            <a:normAutofit/>
          </a:bodyPr>
          <a:lstStyle/>
          <a:p>
            <a:r>
              <a:rPr lang="en-US" sz="2400" b="1" dirty="0"/>
              <a:t>Arkansas is fairing better than than the US overall in terms of substance use </a:t>
            </a:r>
            <a:r>
              <a:rPr lang="en-US" sz="2400" b="1" u="sng" dirty="0"/>
              <a:t>except</a:t>
            </a:r>
            <a:r>
              <a:rPr lang="en-US" sz="2400" b="1" dirty="0"/>
              <a:t> for problematic alcohol use, nicotine and tobacco use, vaping, and marijuana</a:t>
            </a:r>
          </a:p>
          <a:p>
            <a:endParaRPr lang="en-US" sz="2400" b="1" dirty="0"/>
          </a:p>
          <a:p>
            <a:r>
              <a:rPr lang="en-US" sz="2400" b="1" dirty="0"/>
              <a:t>Large reductions in opioid and methamphetamine use noted</a:t>
            </a:r>
          </a:p>
        </p:txBody>
      </p:sp>
    </p:spTree>
    <p:extLst>
      <p:ext uri="{BB962C8B-B14F-4D97-AF65-F5344CB8AC3E}">
        <p14:creationId xmlns:p14="http://schemas.microsoft.com/office/powerpoint/2010/main" val="3866617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0798-9EDA-0DEA-A476-26BD57805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4D5E46-45AC-CD48-3BCC-67F0DB034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7EC1682-4A52-9791-B604-C3A709ADC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00" y="914400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B911AC8-F0D5-EC28-8035-D2454D484EB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3100" y="1752600"/>
            <a:ext cx="10845800" cy="3566160"/>
          </a:xfrm>
        </p:spPr>
        <p:txBody>
          <a:bodyPr>
            <a:normAutofit/>
          </a:bodyPr>
          <a:lstStyle/>
          <a:p>
            <a:endParaRPr lang="en-US" sz="2200" b="1" dirty="0"/>
          </a:p>
          <a:p>
            <a:r>
              <a:rPr lang="en-US" sz="2200" b="1" dirty="0"/>
              <a:t>Holding our own in AR</a:t>
            </a:r>
          </a:p>
          <a:p>
            <a:r>
              <a:rPr lang="en-US" sz="2200" b="1" dirty="0"/>
              <a:t>Start young</a:t>
            </a:r>
          </a:p>
          <a:p>
            <a:r>
              <a:rPr lang="en-US" sz="2200" b="1" dirty="0"/>
              <a:t>Target and tailor and individualize</a:t>
            </a:r>
          </a:p>
          <a:p>
            <a:r>
              <a:rPr lang="en-US" sz="2200" b="1" dirty="0"/>
              <a:t>Utilize technology </a:t>
            </a:r>
          </a:p>
        </p:txBody>
      </p:sp>
    </p:spTree>
    <p:extLst>
      <p:ext uri="{BB962C8B-B14F-4D97-AF65-F5344CB8AC3E}">
        <p14:creationId xmlns:p14="http://schemas.microsoft.com/office/powerpoint/2010/main" val="1446804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FAECE-89F5-4D21-5D37-EF0210C6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D1DC1B2-ECDD-8307-D743-A4B196F0D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929B0595-072E-306D-CAFD-CD5517B13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14402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Discussion Questions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6F037A6-CC92-B1E2-84EE-B9A7C772A9C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767841"/>
            <a:ext cx="10845800" cy="3566160"/>
          </a:xfrm>
        </p:spPr>
        <p:txBody>
          <a:bodyPr>
            <a:noAutofit/>
          </a:bodyPr>
          <a:lstStyle/>
          <a:p>
            <a:r>
              <a:rPr lang="en-US" sz="2200" b="1" dirty="0"/>
              <a:t>What prevention efforts are ongoing across the State? </a:t>
            </a:r>
          </a:p>
          <a:p>
            <a:pPr marL="0" indent="0">
              <a:buNone/>
            </a:pPr>
            <a:endParaRPr lang="en-US" sz="2200" b="1" dirty="0"/>
          </a:p>
          <a:p>
            <a:r>
              <a:rPr lang="en-US" sz="2200" b="1" dirty="0"/>
              <a:t>What types (media campaigns, interventions) and at what levels (state/district/school/class/individual)?</a:t>
            </a:r>
          </a:p>
          <a:p>
            <a:endParaRPr lang="en-US" sz="2200" b="1" dirty="0"/>
          </a:p>
          <a:p>
            <a:r>
              <a:rPr lang="en-US" sz="2200" b="1" dirty="0"/>
              <a:t>Who keeps track of their implementation and evaluation? 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46798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B042C-0F48-9498-F03D-F884009E8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80128D2-F243-4385-EFEF-AF59C0FD6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862" y="5867400"/>
            <a:ext cx="3452338" cy="10668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F6E52AFB-C7A7-72A1-2A6C-A9567F91A4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00" y="2286000"/>
            <a:ext cx="10845800" cy="609599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THANK YOU MUCH</a:t>
            </a:r>
          </a:p>
        </p:txBody>
      </p:sp>
    </p:spTree>
    <p:extLst>
      <p:ext uri="{BB962C8B-B14F-4D97-AF65-F5344CB8AC3E}">
        <p14:creationId xmlns:p14="http://schemas.microsoft.com/office/powerpoint/2010/main" val="3892270780"/>
      </p:ext>
    </p:extLst>
  </p:cSld>
  <p:clrMapOvr>
    <a:masterClrMapping/>
  </p:clrMapOvr>
</p:sld>
</file>

<file path=ppt/theme/theme1.xml><?xml version="1.0" encoding="utf-8"?>
<a:theme xmlns:a="http://schemas.openxmlformats.org/drawingml/2006/main" name="UA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AMS – Gra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UAMS – R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93882</TotalTime>
  <Words>2167</Words>
  <Application>Microsoft Macintosh PowerPoint</Application>
  <PresentationFormat>Widescreen</PresentationFormat>
  <Paragraphs>494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Aptos</vt:lpstr>
      <vt:lpstr>Arial</vt:lpstr>
      <vt:lpstr>Calibri</vt:lpstr>
      <vt:lpstr>UAMS</vt:lpstr>
      <vt:lpstr>UAMS – Gray</vt:lpstr>
      <vt:lpstr>UAMS – Red</vt:lpstr>
      <vt:lpstr>Custom Design</vt:lpstr>
      <vt:lpstr>1_Custom Design</vt:lpstr>
      <vt:lpstr>2_Custom Design</vt:lpstr>
      <vt:lpstr>3_Custom Design</vt:lpstr>
      <vt:lpstr>PowerPoint Presentation</vt:lpstr>
      <vt:lpstr>Overview</vt:lpstr>
      <vt:lpstr>Youth Substance Use  2025  Arkansas vs. United States</vt:lpstr>
      <vt:lpstr>Youth Alcohol Use</vt:lpstr>
      <vt:lpstr>Youth Marijuana Use</vt:lpstr>
      <vt:lpstr>Youth Marijuana E-Cigarette Use </vt:lpstr>
      <vt:lpstr>Youth Cigarette and Smokeless Tobacco Use</vt:lpstr>
      <vt:lpstr>Youth Nicotine E- Cigarette Use</vt:lpstr>
      <vt:lpstr>Youth Flavored E-Cigarette Use</vt:lpstr>
      <vt:lpstr>Summary: Youth Substance Use</vt:lpstr>
      <vt:lpstr>PowerPoint Presentation</vt:lpstr>
      <vt:lpstr>Discussion Questions</vt:lpstr>
      <vt:lpstr>Adult Substance Use  2023 – 2024   Arkansas vs. United States</vt:lpstr>
      <vt:lpstr>Adult Alcohol Use</vt:lpstr>
      <vt:lpstr>Adult Alcohol Binging and Heavy Drinking</vt:lpstr>
      <vt:lpstr>Adult Cigarette Use</vt:lpstr>
      <vt:lpstr>Adult Marijuana Use</vt:lpstr>
      <vt:lpstr>Adult Rx Pain Reliever &amp; Heroin Use</vt:lpstr>
      <vt:lpstr>Adult Opioid Use &amp; Prescription Dispensing</vt:lpstr>
      <vt:lpstr>Drug Overdose Deaths</vt:lpstr>
      <vt:lpstr>Adult Cocaine &amp; Methamphetamine Use</vt:lpstr>
      <vt:lpstr>Summary: Adult Substance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 NSDUH</vt:lpstr>
      <vt:lpstr>Conclusions</vt:lpstr>
      <vt:lpstr>Discussion Questions</vt:lpstr>
      <vt:lpstr>THANK YOU MUCH</vt:lpstr>
    </vt:vector>
  </TitlesOfParts>
  <Company>UAMS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Photography</dc:title>
  <dc:creator>sam</dc:creator>
  <cp:lastModifiedBy>Oliveto, Alison</cp:lastModifiedBy>
  <cp:revision>495</cp:revision>
  <cp:lastPrinted>2026-09-27T18:19:15Z</cp:lastPrinted>
  <dcterms:created xsi:type="dcterms:W3CDTF">2012-06-27T20:39:58Z</dcterms:created>
  <dcterms:modified xsi:type="dcterms:W3CDTF">2026-09-28T17:21:14Z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a390d5-a4f3-448c-8368-24080179bc53_Enabled">
    <vt:lpwstr>true</vt:lpwstr>
  </property>
  <property fmtid="{D5CDD505-2E9C-101B-9397-08002B2CF9AE}" pid="3" name="MSIP_Label_8ca390d5-a4f3-448c-8368-24080179bc53_SetDate">
    <vt:lpwstr>2024-03-22T23:41:58Z</vt:lpwstr>
  </property>
  <property fmtid="{D5CDD505-2E9C-101B-9397-08002B2CF9AE}" pid="4" name="MSIP_Label_8ca390d5-a4f3-448c-8368-24080179bc53_Method">
    <vt:lpwstr>Standard</vt:lpwstr>
  </property>
  <property fmtid="{D5CDD505-2E9C-101B-9397-08002B2CF9AE}" pid="5" name="MSIP_Label_8ca390d5-a4f3-448c-8368-24080179bc53_Name">
    <vt:lpwstr>Low Risk</vt:lpwstr>
  </property>
  <property fmtid="{D5CDD505-2E9C-101B-9397-08002B2CF9AE}" pid="6" name="MSIP_Label_8ca390d5-a4f3-448c-8368-24080179bc53_SiteId">
    <vt:lpwstr>5b703aa0-061f-4ed9-beca-765a39ee1304</vt:lpwstr>
  </property>
  <property fmtid="{D5CDD505-2E9C-101B-9397-08002B2CF9AE}" pid="7" name="MSIP_Label_8ca390d5-a4f3-448c-8368-24080179bc53_ActionId">
    <vt:lpwstr>b00e7a17-73fa-42d0-9dce-8a96df830da4</vt:lpwstr>
  </property>
  <property fmtid="{D5CDD505-2E9C-101B-9397-08002B2CF9AE}" pid="8" name="MSIP_Label_8ca390d5-a4f3-448c-8368-24080179bc53_ContentBits">
    <vt:lpwstr>0</vt:lpwstr>
  </property>
</Properties>
</file>