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6.xml" ContentType="application/vnd.openxmlformats-officedocument.theme+xml"/>
  <Override PartName="/ppt/slideLayouts/slideLayout23.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680" r:id="rId3"/>
    <p:sldMasterId id="2147483650" r:id="rId4"/>
    <p:sldMasterId id="2147483660" r:id="rId5"/>
    <p:sldMasterId id="2147483669" r:id="rId6"/>
    <p:sldMasterId id="2147483676" r:id="rId7"/>
  </p:sldMasterIdLst>
  <p:notesMasterIdLst>
    <p:notesMasterId r:id="rId48"/>
  </p:notesMasterIdLst>
  <p:handoutMasterIdLst>
    <p:handoutMasterId r:id="rId49"/>
  </p:handoutMasterIdLst>
  <p:sldIdLst>
    <p:sldId id="258" r:id="rId8"/>
    <p:sldId id="319" r:id="rId9"/>
    <p:sldId id="260" r:id="rId10"/>
    <p:sldId id="336" r:id="rId11"/>
    <p:sldId id="521" r:id="rId12"/>
    <p:sldId id="540" r:id="rId13"/>
    <p:sldId id="522" r:id="rId14"/>
    <p:sldId id="520" r:id="rId15"/>
    <p:sldId id="455" r:id="rId16"/>
    <p:sldId id="517" r:id="rId17"/>
    <p:sldId id="519" r:id="rId18"/>
    <p:sldId id="512" r:id="rId19"/>
    <p:sldId id="513" r:id="rId20"/>
    <p:sldId id="516" r:id="rId21"/>
    <p:sldId id="518" r:id="rId22"/>
    <p:sldId id="475" r:id="rId23"/>
    <p:sldId id="489" r:id="rId24"/>
    <p:sldId id="523" r:id="rId25"/>
    <p:sldId id="524" r:id="rId26"/>
    <p:sldId id="525" r:id="rId27"/>
    <p:sldId id="501" r:id="rId28"/>
    <p:sldId id="507" r:id="rId29"/>
    <p:sldId id="526" r:id="rId30"/>
    <p:sldId id="502" r:id="rId31"/>
    <p:sldId id="511" r:id="rId32"/>
    <p:sldId id="527" r:id="rId33"/>
    <p:sldId id="528" r:id="rId34"/>
    <p:sldId id="534" r:id="rId35"/>
    <p:sldId id="535" r:id="rId36"/>
    <p:sldId id="536" r:id="rId37"/>
    <p:sldId id="537" r:id="rId38"/>
    <p:sldId id="538" r:id="rId39"/>
    <p:sldId id="529" r:id="rId40"/>
    <p:sldId id="530" r:id="rId41"/>
    <p:sldId id="531" r:id="rId42"/>
    <p:sldId id="532" r:id="rId43"/>
    <p:sldId id="533" r:id="rId44"/>
    <p:sldId id="539" r:id="rId45"/>
    <p:sldId id="504" r:id="rId46"/>
    <p:sldId id="304" r:id="rId47"/>
  </p:sldIdLst>
  <p:sldSz cx="12192000" cy="6858000"/>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80807C"/>
    <a:srgbClr val="A30C33"/>
    <a:srgbClr val="790A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7153"/>
    <p:restoredTop sz="87483"/>
  </p:normalViewPr>
  <p:slideViewPr>
    <p:cSldViewPr showGuides="1">
      <p:cViewPr varScale="1">
        <p:scale>
          <a:sx n="107" d="100"/>
          <a:sy n="107" d="100"/>
        </p:scale>
        <p:origin x="672" y="160"/>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notesMaster" Target="notesMasters/notesMaster1.xml"/><Relationship Id="rId8" Type="http://schemas.openxmlformats.org/officeDocument/2006/relationships/slide" Target="slides/slide1.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10D01C4-1BE0-054B-83F3-276CCAD7D7F0}"/>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06A407A-BFCD-3941-B0C8-F8D3DB1973A8}"/>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E129A191-CAF5-5840-9B64-C7ED1A618514}" type="datetimeFigureOut">
              <a:rPr lang="en-US" smtClean="0"/>
              <a:t>5/14/26</a:t>
            </a:fld>
            <a:endParaRPr lang="en-US"/>
          </a:p>
        </p:txBody>
      </p:sp>
      <p:sp>
        <p:nvSpPr>
          <p:cNvPr id="4" name="Footer Placeholder 3">
            <a:extLst>
              <a:ext uri="{FF2B5EF4-FFF2-40B4-BE49-F238E27FC236}">
                <a16:creationId xmlns:a16="http://schemas.microsoft.com/office/drawing/2014/main" id="{DCF23067-C577-C94A-B54C-931FB41EF6DD}"/>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C01AE3C-B143-FD4B-9C19-585FB842F6CF}"/>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D4B89757-37C2-B04E-9CFE-0DF8C95B7724}" type="slidenum">
              <a:rPr lang="en-US" smtClean="0"/>
              <a:t>‹#›</a:t>
            </a:fld>
            <a:endParaRPr lang="en-US"/>
          </a:p>
        </p:txBody>
      </p:sp>
    </p:spTree>
    <p:extLst>
      <p:ext uri="{BB962C8B-B14F-4D97-AF65-F5344CB8AC3E}">
        <p14:creationId xmlns:p14="http://schemas.microsoft.com/office/powerpoint/2010/main" val="26868236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D2BB32BD-2CA7-4C2E-A2AF-1D86625FFA06}" type="datetimeFigureOut">
              <a:rPr lang="en-US" smtClean="0"/>
              <a:pPr/>
              <a:t>5/14/26</a:t>
            </a:fld>
            <a:endParaRPr lang="en-US"/>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37D6C4EB-DE73-41E0-AD04-9F317D671CC6}" type="slidenum">
              <a:rPr lang="en-US" smtClean="0"/>
              <a:pPr/>
              <a:t>‹#›</a:t>
            </a:fld>
            <a:endParaRPr lang="en-US"/>
          </a:p>
        </p:txBody>
      </p:sp>
    </p:spTree>
    <p:extLst>
      <p:ext uri="{BB962C8B-B14F-4D97-AF65-F5344CB8AC3E}">
        <p14:creationId xmlns:p14="http://schemas.microsoft.com/office/powerpoint/2010/main" val="1139861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D6C4EB-DE73-41E0-AD04-9F317D671CC6}" type="slidenum">
              <a:rPr lang="en-US" smtClean="0"/>
              <a:pPr/>
              <a:t>1</a:t>
            </a:fld>
            <a:endParaRPr lang="en-US"/>
          </a:p>
        </p:txBody>
      </p:sp>
    </p:spTree>
    <p:extLst>
      <p:ext uri="{BB962C8B-B14F-4D97-AF65-F5344CB8AC3E}">
        <p14:creationId xmlns:p14="http://schemas.microsoft.com/office/powerpoint/2010/main" val="314419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17374A-E614-C0B4-D2D7-681024C9A4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ED7FB8-972B-521B-A946-B0CE46E20A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D065FD-41CD-8A33-50EC-11FC3BBEDA13}"/>
              </a:ext>
            </a:extLst>
          </p:cNvPr>
          <p:cNvSpPr>
            <a:spLocks noGrp="1"/>
          </p:cNvSpPr>
          <p:nvPr>
            <p:ph type="body" idx="1"/>
          </p:nvPr>
        </p:nvSpPr>
        <p:spPr/>
        <p:txBody>
          <a:bodyPr/>
          <a:lstStyle/>
          <a:p>
            <a:r>
              <a:rPr lang="en-US" dirty="0"/>
              <a:t>These magnitudes are clinically relevant, placing cannabis alongside well-established risk factors for psychosis rather than as a minor or incidental contributor. </a:t>
            </a:r>
          </a:p>
        </p:txBody>
      </p:sp>
      <p:sp>
        <p:nvSpPr>
          <p:cNvPr id="4" name="Slide Number Placeholder 3">
            <a:extLst>
              <a:ext uri="{FF2B5EF4-FFF2-40B4-BE49-F238E27FC236}">
                <a16:creationId xmlns:a16="http://schemas.microsoft.com/office/drawing/2014/main" id="{ED691F2E-ED32-78FD-F7D5-8967D44471FF}"/>
              </a:ext>
            </a:extLst>
          </p:cNvPr>
          <p:cNvSpPr>
            <a:spLocks noGrp="1"/>
          </p:cNvSpPr>
          <p:nvPr>
            <p:ph type="sldNum" sz="quarter" idx="5"/>
          </p:nvPr>
        </p:nvSpPr>
        <p:spPr/>
        <p:txBody>
          <a:bodyPr/>
          <a:lstStyle/>
          <a:p>
            <a:fld id="{37D6C4EB-DE73-41E0-AD04-9F317D671CC6}" type="slidenum">
              <a:rPr lang="en-US" smtClean="0"/>
              <a:pPr/>
              <a:t>12</a:t>
            </a:fld>
            <a:endParaRPr lang="en-US"/>
          </a:p>
        </p:txBody>
      </p:sp>
    </p:spTree>
    <p:extLst>
      <p:ext uri="{BB962C8B-B14F-4D97-AF65-F5344CB8AC3E}">
        <p14:creationId xmlns:p14="http://schemas.microsoft.com/office/powerpoint/2010/main" val="19938043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47CCA-6AAB-E06D-A8A4-E8634A54E8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741F97-F94D-1A79-7660-2917EA4177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E8CA1D-7C97-3340-C8DE-A830D9E9111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progression shows that cannabis-induced psychosis is not simply an acute toxic state but a potential entry point into a chronic psychiatric trajectory, particularly in young and vulnerable populations. </a:t>
            </a:r>
            <a:endParaRPr lang="en-US" dirty="0"/>
          </a:p>
          <a:p>
            <a:endParaRPr lang="en-US" dirty="0"/>
          </a:p>
        </p:txBody>
      </p:sp>
      <p:sp>
        <p:nvSpPr>
          <p:cNvPr id="4" name="Slide Number Placeholder 3">
            <a:extLst>
              <a:ext uri="{FF2B5EF4-FFF2-40B4-BE49-F238E27FC236}">
                <a16:creationId xmlns:a16="http://schemas.microsoft.com/office/drawing/2014/main" id="{93EAC44C-CDBB-EDF8-685F-CA148ABE36CE}"/>
              </a:ext>
            </a:extLst>
          </p:cNvPr>
          <p:cNvSpPr>
            <a:spLocks noGrp="1"/>
          </p:cNvSpPr>
          <p:nvPr>
            <p:ph type="sldNum" sz="quarter" idx="5"/>
          </p:nvPr>
        </p:nvSpPr>
        <p:spPr/>
        <p:txBody>
          <a:bodyPr/>
          <a:lstStyle/>
          <a:p>
            <a:fld id="{37D6C4EB-DE73-41E0-AD04-9F317D671CC6}" type="slidenum">
              <a:rPr lang="en-US" smtClean="0"/>
              <a:pPr/>
              <a:t>13</a:t>
            </a:fld>
            <a:endParaRPr lang="en-US"/>
          </a:p>
        </p:txBody>
      </p:sp>
    </p:spTree>
    <p:extLst>
      <p:ext uri="{BB962C8B-B14F-4D97-AF65-F5344CB8AC3E}">
        <p14:creationId xmlns:p14="http://schemas.microsoft.com/office/powerpoint/2010/main" val="11452262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9813EA-296C-5867-9DB2-D4A0153E9D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AA10AC-FA2F-A42A-5820-8FA19235F4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905883-AC20-B07B-AEE4-FDB60B32508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DB3B823-F252-622D-1A4F-60AF6E5475DC}"/>
              </a:ext>
            </a:extLst>
          </p:cNvPr>
          <p:cNvSpPr>
            <a:spLocks noGrp="1"/>
          </p:cNvSpPr>
          <p:nvPr>
            <p:ph type="sldNum" sz="quarter" idx="5"/>
          </p:nvPr>
        </p:nvSpPr>
        <p:spPr/>
        <p:txBody>
          <a:bodyPr/>
          <a:lstStyle/>
          <a:p>
            <a:fld id="{37D6C4EB-DE73-41E0-AD04-9F317D671CC6}" type="slidenum">
              <a:rPr lang="en-US" smtClean="0"/>
              <a:pPr/>
              <a:t>14</a:t>
            </a:fld>
            <a:endParaRPr lang="en-US"/>
          </a:p>
        </p:txBody>
      </p:sp>
    </p:spTree>
    <p:extLst>
      <p:ext uri="{BB962C8B-B14F-4D97-AF65-F5344CB8AC3E}">
        <p14:creationId xmlns:p14="http://schemas.microsoft.com/office/powerpoint/2010/main" val="26899782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Estonia story</a:t>
            </a:r>
          </a:p>
        </p:txBody>
      </p:sp>
      <p:sp>
        <p:nvSpPr>
          <p:cNvPr id="4" name="Slide Number Placeholder 3"/>
          <p:cNvSpPr>
            <a:spLocks noGrp="1"/>
          </p:cNvSpPr>
          <p:nvPr>
            <p:ph type="sldNum" sz="quarter" idx="5"/>
          </p:nvPr>
        </p:nvSpPr>
        <p:spPr/>
        <p:txBody>
          <a:bodyPr/>
          <a:lstStyle/>
          <a:p>
            <a:fld id="{37D6C4EB-DE73-41E0-AD04-9F317D671CC6}" type="slidenum">
              <a:rPr lang="en-US" smtClean="0"/>
              <a:pPr/>
              <a:t>15</a:t>
            </a:fld>
            <a:endParaRPr lang="en-US"/>
          </a:p>
        </p:txBody>
      </p:sp>
    </p:spTree>
    <p:extLst>
      <p:ext uri="{BB962C8B-B14F-4D97-AF65-F5344CB8AC3E}">
        <p14:creationId xmlns:p14="http://schemas.microsoft.com/office/powerpoint/2010/main" val="15144140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18357-6914-2FA8-EB72-2C674D171E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F1D2ED-73B4-69F7-B520-CA62A35285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AA755E-572B-DE4E-D54F-2D088CEDFC5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61A61E-42A4-2A76-CB13-5EB1E8111607}"/>
              </a:ext>
            </a:extLst>
          </p:cNvPr>
          <p:cNvSpPr>
            <a:spLocks noGrp="1"/>
          </p:cNvSpPr>
          <p:nvPr>
            <p:ph type="sldNum" sz="quarter" idx="5"/>
          </p:nvPr>
        </p:nvSpPr>
        <p:spPr/>
        <p:txBody>
          <a:bodyPr/>
          <a:lstStyle/>
          <a:p>
            <a:fld id="{37D6C4EB-DE73-41E0-AD04-9F317D671CC6}" type="slidenum">
              <a:rPr lang="en-US" smtClean="0"/>
              <a:pPr/>
              <a:t>16</a:t>
            </a:fld>
            <a:endParaRPr lang="en-US"/>
          </a:p>
        </p:txBody>
      </p:sp>
    </p:spTree>
    <p:extLst>
      <p:ext uri="{BB962C8B-B14F-4D97-AF65-F5344CB8AC3E}">
        <p14:creationId xmlns:p14="http://schemas.microsoft.com/office/powerpoint/2010/main" val="2857683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Synthetic drugs contain a mixture of psychoactive compounds that mostly bind cannabinoid receptors with high potency. These synthetic drugs replicate the effects of natural cannabis and </a:t>
            </a:r>
            <a:r>
              <a:rPr lang="el-GR" sz="1200" b="0" i="0" u="none" strike="noStrike" kern="1200" dirty="0">
                <a:solidFill>
                  <a:schemeClr val="tx1"/>
                </a:solidFill>
                <a:effectLst/>
                <a:latin typeface="+mn-lt"/>
                <a:ea typeface="+mn-ea"/>
                <a:cs typeface="+mn-cs"/>
              </a:rPr>
              <a:t>Δ9-</a:t>
            </a:r>
            <a:r>
              <a:rPr lang="en-US" sz="1200" b="0" i="0" u="none" strike="noStrike" kern="1200" dirty="0">
                <a:solidFill>
                  <a:schemeClr val="tx1"/>
                </a:solidFill>
                <a:effectLst/>
                <a:latin typeface="+mn-lt"/>
                <a:ea typeface="+mn-ea"/>
                <a:cs typeface="+mn-cs"/>
              </a:rPr>
              <a:t>tetrahydrocannabinol but they induce more severe adverse effects including respiratory difficulties, hypertension, tachycardia, chest pain, muscle twitches, acute renal failure, anxiety, agitation, psychosis, suicidal ideation, and cognitive impairment. Chronic use of synthetic cannabinoids has been associated with serious psychiatric and medical conditions and even death. </a:t>
            </a:r>
            <a:endParaRPr lang="en-US" dirty="0"/>
          </a:p>
        </p:txBody>
      </p:sp>
      <p:sp>
        <p:nvSpPr>
          <p:cNvPr id="4" name="Slide Number Placeholder 3"/>
          <p:cNvSpPr>
            <a:spLocks noGrp="1"/>
          </p:cNvSpPr>
          <p:nvPr>
            <p:ph type="sldNum" sz="quarter" idx="5"/>
          </p:nvPr>
        </p:nvSpPr>
        <p:spPr/>
        <p:txBody>
          <a:bodyPr/>
          <a:lstStyle/>
          <a:p>
            <a:fld id="{37D6C4EB-DE73-41E0-AD04-9F317D671CC6}" type="slidenum">
              <a:rPr lang="en-US" smtClean="0"/>
              <a:pPr/>
              <a:t>17</a:t>
            </a:fld>
            <a:endParaRPr lang="en-US"/>
          </a:p>
        </p:txBody>
      </p:sp>
    </p:spTree>
    <p:extLst>
      <p:ext uri="{BB962C8B-B14F-4D97-AF65-F5344CB8AC3E}">
        <p14:creationId xmlns:p14="http://schemas.microsoft.com/office/powerpoint/2010/main" val="22682111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75BD5-324A-5C35-02DD-8CDB5BE8C7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D10403-8441-E3FD-4E8E-820F028C2B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455D5B-E7CB-2CBD-1FAA-C2C00EB204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34C0278-B538-8274-F725-687BC3A0ECCE}"/>
              </a:ext>
            </a:extLst>
          </p:cNvPr>
          <p:cNvSpPr>
            <a:spLocks noGrp="1"/>
          </p:cNvSpPr>
          <p:nvPr>
            <p:ph type="sldNum" sz="quarter" idx="5"/>
          </p:nvPr>
        </p:nvSpPr>
        <p:spPr/>
        <p:txBody>
          <a:bodyPr/>
          <a:lstStyle/>
          <a:p>
            <a:fld id="{37D6C4EB-DE73-41E0-AD04-9F317D671CC6}" type="slidenum">
              <a:rPr lang="en-US" smtClean="0"/>
              <a:pPr/>
              <a:t>18</a:t>
            </a:fld>
            <a:endParaRPr lang="en-US"/>
          </a:p>
        </p:txBody>
      </p:sp>
    </p:spTree>
    <p:extLst>
      <p:ext uri="{BB962C8B-B14F-4D97-AF65-F5344CB8AC3E}">
        <p14:creationId xmlns:p14="http://schemas.microsoft.com/office/powerpoint/2010/main" val="1128450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8F33D-3F28-A1F2-4679-D957085E43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1697F0-6AEB-DBED-59DA-0592A1327F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9E0E7D-51F1-9234-A57E-F5147C03DA3D}"/>
              </a:ext>
            </a:extLst>
          </p:cNvPr>
          <p:cNvSpPr>
            <a:spLocks noGrp="1"/>
          </p:cNvSpPr>
          <p:nvPr>
            <p:ph type="body" idx="1"/>
          </p:nvPr>
        </p:nvSpPr>
        <p:spPr/>
        <p:txBody>
          <a:bodyPr/>
          <a:lstStyle/>
          <a:p>
            <a:r>
              <a:rPr lang="en-US" sz="1200" kern="1200" dirty="0">
                <a:solidFill>
                  <a:schemeClr val="tx1"/>
                </a:solidFill>
                <a:effectLst/>
                <a:latin typeface="+mn-lt"/>
                <a:ea typeface="+mn-ea"/>
                <a:cs typeface="+mn-cs"/>
              </a:rPr>
              <a:t>Need pragmatic RCTs comparing cannabis effectiveness with other pharmacological agents and psychotherapies with longer follow-up times and larger sample sizes are required to make stronger conclusions about cannabis effectiveness in PTSD management. </a:t>
            </a:r>
            <a:endParaRPr lang="en-US" dirty="0"/>
          </a:p>
          <a:p>
            <a:endParaRPr lang="en-US" dirty="0"/>
          </a:p>
        </p:txBody>
      </p:sp>
      <p:sp>
        <p:nvSpPr>
          <p:cNvPr id="4" name="Slide Number Placeholder 3">
            <a:extLst>
              <a:ext uri="{FF2B5EF4-FFF2-40B4-BE49-F238E27FC236}">
                <a16:creationId xmlns:a16="http://schemas.microsoft.com/office/drawing/2014/main" id="{79D63BFD-4164-4F1C-A655-252A55BFC099}"/>
              </a:ext>
            </a:extLst>
          </p:cNvPr>
          <p:cNvSpPr>
            <a:spLocks noGrp="1"/>
          </p:cNvSpPr>
          <p:nvPr>
            <p:ph type="sldNum" sz="quarter" idx="5"/>
          </p:nvPr>
        </p:nvSpPr>
        <p:spPr/>
        <p:txBody>
          <a:bodyPr/>
          <a:lstStyle/>
          <a:p>
            <a:fld id="{37D6C4EB-DE73-41E0-AD04-9F317D671CC6}" type="slidenum">
              <a:rPr lang="en-US" smtClean="0"/>
              <a:pPr/>
              <a:t>19</a:t>
            </a:fld>
            <a:endParaRPr lang="en-US"/>
          </a:p>
        </p:txBody>
      </p:sp>
    </p:spTree>
    <p:extLst>
      <p:ext uri="{BB962C8B-B14F-4D97-AF65-F5344CB8AC3E}">
        <p14:creationId xmlns:p14="http://schemas.microsoft.com/office/powerpoint/2010/main" val="24581669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4853B-FC83-831F-D9B0-40BCC4D02EE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1F8EA2-6047-52CD-D7C0-46723FF7A0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B2B932-A132-A42C-472B-C107A07E6E2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E19DC32-3E61-316F-64ED-9E7F26239125}"/>
              </a:ext>
            </a:extLst>
          </p:cNvPr>
          <p:cNvSpPr>
            <a:spLocks noGrp="1"/>
          </p:cNvSpPr>
          <p:nvPr>
            <p:ph type="sldNum" sz="quarter" idx="5"/>
          </p:nvPr>
        </p:nvSpPr>
        <p:spPr/>
        <p:txBody>
          <a:bodyPr/>
          <a:lstStyle/>
          <a:p>
            <a:fld id="{37D6C4EB-DE73-41E0-AD04-9F317D671CC6}" type="slidenum">
              <a:rPr lang="en-US" smtClean="0"/>
              <a:pPr/>
              <a:t>20</a:t>
            </a:fld>
            <a:endParaRPr lang="en-US"/>
          </a:p>
        </p:txBody>
      </p:sp>
    </p:spTree>
    <p:extLst>
      <p:ext uri="{BB962C8B-B14F-4D97-AF65-F5344CB8AC3E}">
        <p14:creationId xmlns:p14="http://schemas.microsoft.com/office/powerpoint/2010/main" val="38399562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98F47-D9AE-F1F1-0386-A705DD50DA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DE5A92-0866-A561-BCDF-D4429F43E5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103D0E5-890F-3B6E-DE41-1F464B2E09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6A87E10-43E2-9D4A-75AC-191F9DA5DF84}"/>
              </a:ext>
            </a:extLst>
          </p:cNvPr>
          <p:cNvSpPr>
            <a:spLocks noGrp="1"/>
          </p:cNvSpPr>
          <p:nvPr>
            <p:ph type="sldNum" sz="quarter" idx="5"/>
          </p:nvPr>
        </p:nvSpPr>
        <p:spPr/>
        <p:txBody>
          <a:bodyPr/>
          <a:lstStyle/>
          <a:p>
            <a:fld id="{37D6C4EB-DE73-41E0-AD04-9F317D671CC6}" type="slidenum">
              <a:rPr lang="en-US" smtClean="0"/>
              <a:pPr/>
              <a:t>21</a:t>
            </a:fld>
            <a:endParaRPr lang="en-US"/>
          </a:p>
        </p:txBody>
      </p:sp>
    </p:spTree>
    <p:extLst>
      <p:ext uri="{BB962C8B-B14F-4D97-AF65-F5344CB8AC3E}">
        <p14:creationId xmlns:p14="http://schemas.microsoft.com/office/powerpoint/2010/main" val="24367105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D6C4EB-DE73-41E0-AD04-9F317D671CC6}" type="slidenum">
              <a:rPr lang="en-US" smtClean="0"/>
              <a:pPr/>
              <a:t>2</a:t>
            </a:fld>
            <a:endParaRPr lang="en-US"/>
          </a:p>
        </p:txBody>
      </p:sp>
    </p:spTree>
    <p:extLst>
      <p:ext uri="{BB962C8B-B14F-4D97-AF65-F5344CB8AC3E}">
        <p14:creationId xmlns:p14="http://schemas.microsoft.com/office/powerpoint/2010/main" val="154249497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5D4527-BAF6-00EF-7035-B5B3E4DD14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1C2DDC-2C26-643D-2733-5233DAB49E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8452D0-57AA-0BAE-8906-F70B292C99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A3286C1-303E-2E32-2E1A-E4A26BBC71DE}"/>
              </a:ext>
            </a:extLst>
          </p:cNvPr>
          <p:cNvSpPr>
            <a:spLocks noGrp="1"/>
          </p:cNvSpPr>
          <p:nvPr>
            <p:ph type="sldNum" sz="quarter" idx="5"/>
          </p:nvPr>
        </p:nvSpPr>
        <p:spPr/>
        <p:txBody>
          <a:bodyPr/>
          <a:lstStyle/>
          <a:p>
            <a:fld id="{37D6C4EB-DE73-41E0-AD04-9F317D671CC6}" type="slidenum">
              <a:rPr lang="en-US" smtClean="0"/>
              <a:pPr/>
              <a:t>24</a:t>
            </a:fld>
            <a:endParaRPr lang="en-US"/>
          </a:p>
        </p:txBody>
      </p:sp>
    </p:spTree>
    <p:extLst>
      <p:ext uri="{BB962C8B-B14F-4D97-AF65-F5344CB8AC3E}">
        <p14:creationId xmlns:p14="http://schemas.microsoft.com/office/powerpoint/2010/main" val="27383968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101B8-F758-9F51-7CFB-6F0DEE4B926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79936F-811D-147C-D846-1A1D71EB34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AD25321-B145-FEDD-6860-3A419DE9E5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D4CA52-AB3D-4C20-17DD-E29B181056DB}"/>
              </a:ext>
            </a:extLst>
          </p:cNvPr>
          <p:cNvSpPr>
            <a:spLocks noGrp="1"/>
          </p:cNvSpPr>
          <p:nvPr>
            <p:ph type="sldNum" sz="quarter" idx="5"/>
          </p:nvPr>
        </p:nvSpPr>
        <p:spPr/>
        <p:txBody>
          <a:bodyPr/>
          <a:lstStyle/>
          <a:p>
            <a:fld id="{37D6C4EB-DE73-41E0-AD04-9F317D671CC6}" type="slidenum">
              <a:rPr lang="en-US" smtClean="0"/>
              <a:pPr/>
              <a:t>25</a:t>
            </a:fld>
            <a:endParaRPr lang="en-US"/>
          </a:p>
        </p:txBody>
      </p:sp>
    </p:spTree>
    <p:extLst>
      <p:ext uri="{BB962C8B-B14F-4D97-AF65-F5344CB8AC3E}">
        <p14:creationId xmlns:p14="http://schemas.microsoft.com/office/powerpoint/2010/main" val="16950823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3AE5B-2D68-5C64-422D-6417B4EC8A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1192B9-015A-3607-BAC2-C514466BA7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B60EC2-FAE5-A517-C66A-5180174BDDF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7B124D-E1EB-01F8-D026-24A1BAE2A872}"/>
              </a:ext>
            </a:extLst>
          </p:cNvPr>
          <p:cNvSpPr>
            <a:spLocks noGrp="1"/>
          </p:cNvSpPr>
          <p:nvPr>
            <p:ph type="sldNum" sz="quarter" idx="5"/>
          </p:nvPr>
        </p:nvSpPr>
        <p:spPr/>
        <p:txBody>
          <a:bodyPr/>
          <a:lstStyle/>
          <a:p>
            <a:fld id="{37D6C4EB-DE73-41E0-AD04-9F317D671CC6}" type="slidenum">
              <a:rPr lang="en-US" smtClean="0"/>
              <a:pPr/>
              <a:t>26</a:t>
            </a:fld>
            <a:endParaRPr lang="en-US"/>
          </a:p>
        </p:txBody>
      </p:sp>
    </p:spTree>
    <p:extLst>
      <p:ext uri="{BB962C8B-B14F-4D97-AF65-F5344CB8AC3E}">
        <p14:creationId xmlns:p14="http://schemas.microsoft.com/office/powerpoint/2010/main" val="30014178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EBA4E-9914-F0F6-9124-916E79B716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322CA3F-3BC5-8604-040F-21D58C5741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926D08-55E5-2E6B-A9C5-D13B343C1D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71AE40F-9DCD-CC23-6983-7B8654DA859D}"/>
              </a:ext>
            </a:extLst>
          </p:cNvPr>
          <p:cNvSpPr>
            <a:spLocks noGrp="1"/>
          </p:cNvSpPr>
          <p:nvPr>
            <p:ph type="sldNum" sz="quarter" idx="5"/>
          </p:nvPr>
        </p:nvSpPr>
        <p:spPr/>
        <p:txBody>
          <a:bodyPr/>
          <a:lstStyle/>
          <a:p>
            <a:fld id="{37D6C4EB-DE73-41E0-AD04-9F317D671CC6}" type="slidenum">
              <a:rPr lang="en-US" smtClean="0"/>
              <a:pPr/>
              <a:t>27</a:t>
            </a:fld>
            <a:endParaRPr lang="en-US"/>
          </a:p>
        </p:txBody>
      </p:sp>
    </p:spTree>
    <p:extLst>
      <p:ext uri="{BB962C8B-B14F-4D97-AF65-F5344CB8AC3E}">
        <p14:creationId xmlns:p14="http://schemas.microsoft.com/office/powerpoint/2010/main" val="27189521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8451A-A273-571F-0385-9ED899D828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D5D615-292D-6641-AA63-058437CAEEB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A91E923-C78E-6000-CE8B-A9A16530088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DFF1933-C700-C355-F98D-27AC7E32E8D6}"/>
              </a:ext>
            </a:extLst>
          </p:cNvPr>
          <p:cNvSpPr>
            <a:spLocks noGrp="1"/>
          </p:cNvSpPr>
          <p:nvPr>
            <p:ph type="sldNum" sz="quarter" idx="5"/>
          </p:nvPr>
        </p:nvSpPr>
        <p:spPr/>
        <p:txBody>
          <a:bodyPr/>
          <a:lstStyle/>
          <a:p>
            <a:fld id="{37D6C4EB-DE73-41E0-AD04-9F317D671CC6}" type="slidenum">
              <a:rPr lang="en-US" smtClean="0"/>
              <a:pPr/>
              <a:t>28</a:t>
            </a:fld>
            <a:endParaRPr lang="en-US"/>
          </a:p>
        </p:txBody>
      </p:sp>
    </p:spTree>
    <p:extLst>
      <p:ext uri="{BB962C8B-B14F-4D97-AF65-F5344CB8AC3E}">
        <p14:creationId xmlns:p14="http://schemas.microsoft.com/office/powerpoint/2010/main" val="236772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89018-5F69-5CFF-08E2-B038B974A4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70D242-84A9-7DE4-8D80-ABCDEE854D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2C313F-BA71-2AC2-4449-612577CC704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85807A3-CF90-97BC-0E12-E139E1BD498F}"/>
              </a:ext>
            </a:extLst>
          </p:cNvPr>
          <p:cNvSpPr>
            <a:spLocks noGrp="1"/>
          </p:cNvSpPr>
          <p:nvPr>
            <p:ph type="sldNum" sz="quarter" idx="5"/>
          </p:nvPr>
        </p:nvSpPr>
        <p:spPr/>
        <p:txBody>
          <a:bodyPr/>
          <a:lstStyle/>
          <a:p>
            <a:fld id="{37D6C4EB-DE73-41E0-AD04-9F317D671CC6}" type="slidenum">
              <a:rPr lang="en-US" smtClean="0"/>
              <a:pPr/>
              <a:t>29</a:t>
            </a:fld>
            <a:endParaRPr lang="en-US"/>
          </a:p>
        </p:txBody>
      </p:sp>
    </p:spTree>
    <p:extLst>
      <p:ext uri="{BB962C8B-B14F-4D97-AF65-F5344CB8AC3E}">
        <p14:creationId xmlns:p14="http://schemas.microsoft.com/office/powerpoint/2010/main" val="27229682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6154B-BE31-FB97-FAF0-32E3D48A62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5D04F1-F0C4-C6C4-CEE9-A425697406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1B3A89-4B0C-EC56-FF89-4D18779F7F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6E714B7-E3B6-B637-702B-3894488F46AC}"/>
              </a:ext>
            </a:extLst>
          </p:cNvPr>
          <p:cNvSpPr>
            <a:spLocks noGrp="1"/>
          </p:cNvSpPr>
          <p:nvPr>
            <p:ph type="sldNum" sz="quarter" idx="5"/>
          </p:nvPr>
        </p:nvSpPr>
        <p:spPr/>
        <p:txBody>
          <a:bodyPr/>
          <a:lstStyle/>
          <a:p>
            <a:fld id="{37D6C4EB-DE73-41E0-AD04-9F317D671CC6}" type="slidenum">
              <a:rPr lang="en-US" smtClean="0"/>
              <a:pPr/>
              <a:t>30</a:t>
            </a:fld>
            <a:endParaRPr lang="en-US"/>
          </a:p>
        </p:txBody>
      </p:sp>
    </p:spTree>
    <p:extLst>
      <p:ext uri="{BB962C8B-B14F-4D97-AF65-F5344CB8AC3E}">
        <p14:creationId xmlns:p14="http://schemas.microsoft.com/office/powerpoint/2010/main" val="10327130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8B9F3-E79B-273F-ABD7-D5AF742D04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25B976-0508-7EBA-83A2-41C4FC3605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D406AC-1E7E-7A7D-B5FD-D8A3510C24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250149-7687-3823-2A38-49D6489EC421}"/>
              </a:ext>
            </a:extLst>
          </p:cNvPr>
          <p:cNvSpPr>
            <a:spLocks noGrp="1"/>
          </p:cNvSpPr>
          <p:nvPr>
            <p:ph type="sldNum" sz="quarter" idx="5"/>
          </p:nvPr>
        </p:nvSpPr>
        <p:spPr/>
        <p:txBody>
          <a:bodyPr/>
          <a:lstStyle/>
          <a:p>
            <a:fld id="{37D6C4EB-DE73-41E0-AD04-9F317D671CC6}" type="slidenum">
              <a:rPr lang="en-US" smtClean="0"/>
              <a:pPr/>
              <a:t>31</a:t>
            </a:fld>
            <a:endParaRPr lang="en-US"/>
          </a:p>
        </p:txBody>
      </p:sp>
    </p:spTree>
    <p:extLst>
      <p:ext uri="{BB962C8B-B14F-4D97-AF65-F5344CB8AC3E}">
        <p14:creationId xmlns:p14="http://schemas.microsoft.com/office/powerpoint/2010/main" val="9220226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443145-2E3F-E647-10B4-D267D37D64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622476-909C-8ECC-DA96-76D32A0B88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526511-5203-A34D-E487-36767B34222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21B2D57-85BB-B209-1083-39A4A62B4B46}"/>
              </a:ext>
            </a:extLst>
          </p:cNvPr>
          <p:cNvSpPr>
            <a:spLocks noGrp="1"/>
          </p:cNvSpPr>
          <p:nvPr>
            <p:ph type="sldNum" sz="quarter" idx="5"/>
          </p:nvPr>
        </p:nvSpPr>
        <p:spPr/>
        <p:txBody>
          <a:bodyPr/>
          <a:lstStyle/>
          <a:p>
            <a:fld id="{37D6C4EB-DE73-41E0-AD04-9F317D671CC6}" type="slidenum">
              <a:rPr lang="en-US" smtClean="0"/>
              <a:pPr/>
              <a:t>32</a:t>
            </a:fld>
            <a:endParaRPr lang="en-US"/>
          </a:p>
        </p:txBody>
      </p:sp>
    </p:spTree>
    <p:extLst>
      <p:ext uri="{BB962C8B-B14F-4D97-AF65-F5344CB8AC3E}">
        <p14:creationId xmlns:p14="http://schemas.microsoft.com/office/powerpoint/2010/main" val="40443388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543E8-327F-933E-F22B-DBE92BE3C6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23D25F-BE49-72AD-A857-8123786622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2E763C-C753-D96E-5B79-6273E8A2BA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7693BD-9C7E-5328-2E80-47D41E395403}"/>
              </a:ext>
            </a:extLst>
          </p:cNvPr>
          <p:cNvSpPr>
            <a:spLocks noGrp="1"/>
          </p:cNvSpPr>
          <p:nvPr>
            <p:ph type="sldNum" sz="quarter" idx="5"/>
          </p:nvPr>
        </p:nvSpPr>
        <p:spPr/>
        <p:txBody>
          <a:bodyPr/>
          <a:lstStyle/>
          <a:p>
            <a:fld id="{37D6C4EB-DE73-41E0-AD04-9F317D671CC6}" type="slidenum">
              <a:rPr lang="en-US" smtClean="0"/>
              <a:pPr/>
              <a:t>33</a:t>
            </a:fld>
            <a:endParaRPr lang="en-US"/>
          </a:p>
        </p:txBody>
      </p:sp>
    </p:spTree>
    <p:extLst>
      <p:ext uri="{BB962C8B-B14F-4D97-AF65-F5344CB8AC3E}">
        <p14:creationId xmlns:p14="http://schemas.microsoft.com/office/powerpoint/2010/main" val="15678564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D6C4EB-DE73-41E0-AD04-9F317D671CC6}" type="slidenum">
              <a:rPr lang="en-US" smtClean="0"/>
              <a:pPr/>
              <a:t>3</a:t>
            </a:fld>
            <a:endParaRPr lang="en-US"/>
          </a:p>
        </p:txBody>
      </p:sp>
    </p:spTree>
    <p:extLst>
      <p:ext uri="{BB962C8B-B14F-4D97-AF65-F5344CB8AC3E}">
        <p14:creationId xmlns:p14="http://schemas.microsoft.com/office/powerpoint/2010/main" val="15742335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553DCF-5426-6B4D-ACAC-51B4F2E71C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E4EEC5-E9FD-18F9-15FD-FBEB328D85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5C7DB2-E3C9-10EB-2B34-ADE7C3D61BB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362809-A17D-F81C-7E68-4B287E244864}"/>
              </a:ext>
            </a:extLst>
          </p:cNvPr>
          <p:cNvSpPr>
            <a:spLocks noGrp="1"/>
          </p:cNvSpPr>
          <p:nvPr>
            <p:ph type="sldNum" sz="quarter" idx="5"/>
          </p:nvPr>
        </p:nvSpPr>
        <p:spPr/>
        <p:txBody>
          <a:bodyPr/>
          <a:lstStyle/>
          <a:p>
            <a:fld id="{37D6C4EB-DE73-41E0-AD04-9F317D671CC6}" type="slidenum">
              <a:rPr lang="en-US" smtClean="0"/>
              <a:pPr/>
              <a:t>34</a:t>
            </a:fld>
            <a:endParaRPr lang="en-US"/>
          </a:p>
        </p:txBody>
      </p:sp>
    </p:spTree>
    <p:extLst>
      <p:ext uri="{BB962C8B-B14F-4D97-AF65-F5344CB8AC3E}">
        <p14:creationId xmlns:p14="http://schemas.microsoft.com/office/powerpoint/2010/main" val="8729334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F73F95-5830-7590-8BB1-9865AB4E3A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43F623-BC95-8EBB-C328-B2F9EF054D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E0F65F-C2DD-2A17-F492-488415F6F96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E67173-A779-2A6E-FD60-7D1151A0F71A}"/>
              </a:ext>
            </a:extLst>
          </p:cNvPr>
          <p:cNvSpPr>
            <a:spLocks noGrp="1"/>
          </p:cNvSpPr>
          <p:nvPr>
            <p:ph type="sldNum" sz="quarter" idx="5"/>
          </p:nvPr>
        </p:nvSpPr>
        <p:spPr/>
        <p:txBody>
          <a:bodyPr/>
          <a:lstStyle/>
          <a:p>
            <a:fld id="{37D6C4EB-DE73-41E0-AD04-9F317D671CC6}" type="slidenum">
              <a:rPr lang="en-US" smtClean="0"/>
              <a:pPr/>
              <a:t>35</a:t>
            </a:fld>
            <a:endParaRPr lang="en-US"/>
          </a:p>
        </p:txBody>
      </p:sp>
    </p:spTree>
    <p:extLst>
      <p:ext uri="{BB962C8B-B14F-4D97-AF65-F5344CB8AC3E}">
        <p14:creationId xmlns:p14="http://schemas.microsoft.com/office/powerpoint/2010/main" val="8431914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A8CBC-5C65-7FA7-3651-6662397E93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73E457-39CC-39F8-C44E-072D20DA00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546F95-E383-3257-56B7-D593D2BAD59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7367FEC-910B-4DEF-31A5-EACE68FA90D6}"/>
              </a:ext>
            </a:extLst>
          </p:cNvPr>
          <p:cNvSpPr>
            <a:spLocks noGrp="1"/>
          </p:cNvSpPr>
          <p:nvPr>
            <p:ph type="sldNum" sz="quarter" idx="5"/>
          </p:nvPr>
        </p:nvSpPr>
        <p:spPr/>
        <p:txBody>
          <a:bodyPr/>
          <a:lstStyle/>
          <a:p>
            <a:fld id="{37D6C4EB-DE73-41E0-AD04-9F317D671CC6}" type="slidenum">
              <a:rPr lang="en-US" smtClean="0"/>
              <a:pPr/>
              <a:t>36</a:t>
            </a:fld>
            <a:endParaRPr lang="en-US"/>
          </a:p>
        </p:txBody>
      </p:sp>
    </p:spTree>
    <p:extLst>
      <p:ext uri="{BB962C8B-B14F-4D97-AF65-F5344CB8AC3E}">
        <p14:creationId xmlns:p14="http://schemas.microsoft.com/office/powerpoint/2010/main" val="141154908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D295F-687F-CFA6-DC01-D853B5758A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E32453-A9CD-9B76-67F7-C57A80602B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E47158-2590-130B-3C76-E75897D177E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53BC497-FF2B-31F6-935C-F3E912CFE455}"/>
              </a:ext>
            </a:extLst>
          </p:cNvPr>
          <p:cNvSpPr>
            <a:spLocks noGrp="1"/>
          </p:cNvSpPr>
          <p:nvPr>
            <p:ph type="sldNum" sz="quarter" idx="5"/>
          </p:nvPr>
        </p:nvSpPr>
        <p:spPr/>
        <p:txBody>
          <a:bodyPr/>
          <a:lstStyle/>
          <a:p>
            <a:fld id="{37D6C4EB-DE73-41E0-AD04-9F317D671CC6}" type="slidenum">
              <a:rPr lang="en-US" smtClean="0"/>
              <a:pPr/>
              <a:t>37</a:t>
            </a:fld>
            <a:endParaRPr lang="en-US"/>
          </a:p>
        </p:txBody>
      </p:sp>
    </p:spTree>
    <p:extLst>
      <p:ext uri="{BB962C8B-B14F-4D97-AF65-F5344CB8AC3E}">
        <p14:creationId xmlns:p14="http://schemas.microsoft.com/office/powerpoint/2010/main" val="231212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3C884-59F8-C644-14D9-8CE6268E2B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5C3BA4-EF56-CAD6-C2EA-C9A58C2BAB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A704DE-E777-7032-C1B3-4513EE1516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4CABF4E-EE2D-C45F-15B8-C2FA3D60AF69}"/>
              </a:ext>
            </a:extLst>
          </p:cNvPr>
          <p:cNvSpPr>
            <a:spLocks noGrp="1"/>
          </p:cNvSpPr>
          <p:nvPr>
            <p:ph type="sldNum" sz="quarter" idx="5"/>
          </p:nvPr>
        </p:nvSpPr>
        <p:spPr/>
        <p:txBody>
          <a:bodyPr/>
          <a:lstStyle/>
          <a:p>
            <a:fld id="{37D6C4EB-DE73-41E0-AD04-9F317D671CC6}" type="slidenum">
              <a:rPr lang="en-US" smtClean="0"/>
              <a:pPr/>
              <a:t>38</a:t>
            </a:fld>
            <a:endParaRPr lang="en-US"/>
          </a:p>
        </p:txBody>
      </p:sp>
    </p:spTree>
    <p:extLst>
      <p:ext uri="{BB962C8B-B14F-4D97-AF65-F5344CB8AC3E}">
        <p14:creationId xmlns:p14="http://schemas.microsoft.com/office/powerpoint/2010/main" val="42108823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B18F1-0BA4-2B55-7F38-8A7E1A2AAE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D47900-535F-08C2-18FC-D0A0220B66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480B13-407C-8F64-18AC-3E66D3A721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CA6EB2C-A912-B45E-F91F-19A97E819E1A}"/>
              </a:ext>
            </a:extLst>
          </p:cNvPr>
          <p:cNvSpPr>
            <a:spLocks noGrp="1"/>
          </p:cNvSpPr>
          <p:nvPr>
            <p:ph type="sldNum" sz="quarter" idx="5"/>
          </p:nvPr>
        </p:nvSpPr>
        <p:spPr/>
        <p:txBody>
          <a:bodyPr/>
          <a:lstStyle/>
          <a:p>
            <a:fld id="{37D6C4EB-DE73-41E0-AD04-9F317D671CC6}" type="slidenum">
              <a:rPr lang="en-US" smtClean="0"/>
              <a:pPr/>
              <a:t>39</a:t>
            </a:fld>
            <a:endParaRPr lang="en-US"/>
          </a:p>
        </p:txBody>
      </p:sp>
    </p:spTree>
    <p:extLst>
      <p:ext uri="{BB962C8B-B14F-4D97-AF65-F5344CB8AC3E}">
        <p14:creationId xmlns:p14="http://schemas.microsoft.com/office/powerpoint/2010/main" val="399121961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D6C4EB-DE73-41E0-AD04-9F317D671CC6}" type="slidenum">
              <a:rPr lang="en-US" smtClean="0"/>
              <a:pPr/>
              <a:t>40</a:t>
            </a:fld>
            <a:endParaRPr lang="en-US"/>
          </a:p>
        </p:txBody>
      </p:sp>
    </p:spTree>
    <p:extLst>
      <p:ext uri="{BB962C8B-B14F-4D97-AF65-F5344CB8AC3E}">
        <p14:creationId xmlns:p14="http://schemas.microsoft.com/office/powerpoint/2010/main" val="534331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7D6C4EB-DE73-41E0-AD04-9F317D671CC6}" type="slidenum">
              <a:rPr lang="en-US" smtClean="0"/>
              <a:pPr/>
              <a:t>4</a:t>
            </a:fld>
            <a:endParaRPr lang="en-US"/>
          </a:p>
        </p:txBody>
      </p:sp>
    </p:spTree>
    <p:extLst>
      <p:ext uri="{BB962C8B-B14F-4D97-AF65-F5344CB8AC3E}">
        <p14:creationId xmlns:p14="http://schemas.microsoft.com/office/powerpoint/2010/main" val="4146197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7D6C4EB-DE73-41E0-AD04-9F317D671CC6}" type="slidenum">
              <a:rPr lang="en-US" smtClean="0"/>
              <a:pPr/>
              <a:t>6</a:t>
            </a:fld>
            <a:endParaRPr lang="en-US"/>
          </a:p>
        </p:txBody>
      </p:sp>
    </p:spTree>
    <p:extLst>
      <p:ext uri="{BB962C8B-B14F-4D97-AF65-F5344CB8AC3E}">
        <p14:creationId xmlns:p14="http://schemas.microsoft.com/office/powerpoint/2010/main" val="3222889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2FECD4-3B9E-90A0-1278-0BECBDAE73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EAA35C-90EF-8A1D-1BD7-7AA9A16B68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6746F60-17C0-2401-8361-F8B724D738A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837DCE04-4D47-1671-9163-63CA6E92CCAD}"/>
              </a:ext>
            </a:extLst>
          </p:cNvPr>
          <p:cNvSpPr>
            <a:spLocks noGrp="1"/>
          </p:cNvSpPr>
          <p:nvPr>
            <p:ph type="sldNum" sz="quarter" idx="5"/>
          </p:nvPr>
        </p:nvSpPr>
        <p:spPr/>
        <p:txBody>
          <a:bodyPr/>
          <a:lstStyle/>
          <a:p>
            <a:fld id="{37D6C4EB-DE73-41E0-AD04-9F317D671CC6}" type="slidenum">
              <a:rPr lang="en-US" smtClean="0"/>
              <a:pPr/>
              <a:t>8</a:t>
            </a:fld>
            <a:endParaRPr lang="en-US"/>
          </a:p>
        </p:txBody>
      </p:sp>
    </p:spTree>
    <p:extLst>
      <p:ext uri="{BB962C8B-B14F-4D97-AF65-F5344CB8AC3E}">
        <p14:creationId xmlns:p14="http://schemas.microsoft.com/office/powerpoint/2010/main" val="164115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80C61-D8E5-17D5-22AA-7DF3A9B57C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ED4792-28A8-BA58-0E76-9EB253ED7E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4AEE3FC-FF73-498D-EDE9-B9036529E75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F8E1917-EF24-2AA4-E4D8-C4C3CF0420E1}"/>
              </a:ext>
            </a:extLst>
          </p:cNvPr>
          <p:cNvSpPr>
            <a:spLocks noGrp="1"/>
          </p:cNvSpPr>
          <p:nvPr>
            <p:ph type="sldNum" sz="quarter" idx="5"/>
          </p:nvPr>
        </p:nvSpPr>
        <p:spPr/>
        <p:txBody>
          <a:bodyPr/>
          <a:lstStyle/>
          <a:p>
            <a:fld id="{37D6C4EB-DE73-41E0-AD04-9F317D671CC6}" type="slidenum">
              <a:rPr lang="en-US" smtClean="0"/>
              <a:pPr/>
              <a:t>9</a:t>
            </a:fld>
            <a:endParaRPr lang="en-US"/>
          </a:p>
        </p:txBody>
      </p:sp>
    </p:spTree>
    <p:extLst>
      <p:ext uri="{BB962C8B-B14F-4D97-AF65-F5344CB8AC3E}">
        <p14:creationId xmlns:p14="http://schemas.microsoft.com/office/powerpoint/2010/main" val="1743695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E2E09-6F52-EB38-8A7F-BB874FFB20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B6C2F4-2241-B203-88A7-B9BC16156F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EAEF54-DB43-2C17-C198-9624495D0CA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cannabinoids provide modest, condition-specific analgesia and should be considered adjunctive rather than first-line options, reserved for patients unresponsive to conventional therapy. Future progress requires standardized formulations, harmonized international regulations, long-term safety data, and large-scale randomized controlled trials to clarify their role in evidence-based pain management.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Cannabinoid therapies in chronic pain provide only modest analgesic benefits while exposing patients to frequent and sometimes disabling adverse effects. The reported out- comes indicate mild to moderate disturbances of the central nervous and gastrointestinal systems, but incidence rates and long-term safety remain poorly documented </a:t>
            </a: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Clinical data consistently reveal dizziness, dry mouth, fatigue, nausea, headache, somnolence, confusion, disorientation, and vision disturbances as the most prevalent ad- verse outcomes </a:t>
            </a: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real-world practice, discontinuation occurs in 6.3% of patients within twelve weeks, most commonly due to dizziness, confusion, fatigue, or throat irritation </a:t>
            </a: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endParaRPr lang="en-US" dirty="0"/>
          </a:p>
        </p:txBody>
      </p:sp>
      <p:sp>
        <p:nvSpPr>
          <p:cNvPr id="4" name="Slide Number Placeholder 3">
            <a:extLst>
              <a:ext uri="{FF2B5EF4-FFF2-40B4-BE49-F238E27FC236}">
                <a16:creationId xmlns:a16="http://schemas.microsoft.com/office/drawing/2014/main" id="{C0DDE789-EB8D-FD44-2D9D-72FBB8FE4D8C}"/>
              </a:ext>
            </a:extLst>
          </p:cNvPr>
          <p:cNvSpPr>
            <a:spLocks noGrp="1"/>
          </p:cNvSpPr>
          <p:nvPr>
            <p:ph type="sldNum" sz="quarter" idx="5"/>
          </p:nvPr>
        </p:nvSpPr>
        <p:spPr/>
        <p:txBody>
          <a:bodyPr/>
          <a:lstStyle/>
          <a:p>
            <a:fld id="{37D6C4EB-DE73-41E0-AD04-9F317D671CC6}" type="slidenum">
              <a:rPr lang="en-US" smtClean="0"/>
              <a:pPr/>
              <a:t>10</a:t>
            </a:fld>
            <a:endParaRPr lang="en-US"/>
          </a:p>
        </p:txBody>
      </p:sp>
    </p:spTree>
    <p:extLst>
      <p:ext uri="{BB962C8B-B14F-4D97-AF65-F5344CB8AC3E}">
        <p14:creationId xmlns:p14="http://schemas.microsoft.com/office/powerpoint/2010/main" val="1993374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3909E8-8C8A-FE80-FDA2-800DD11743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02F3DE-EC24-1748-4CF2-B3A9D96DE9A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565C5D-A597-A5EF-6672-F35AFFC654C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cannabinoids provide modest, condition-specific analgesia and should be considered adjunctive rather than first-line options, reserved for patients unresponsive to conventional therapy. Future progress requires standardized formulations, harmonized international regulations, long-term safety data, and large-scale randomized controlled trials to clarify their role in evidence-based pain management.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Cannabinoid therapies in chronic pain provide only modest analgesic benefits while exposing patients to frequent and sometimes disabling adverse effects. The reported out- comes indicate mild to moderate disturbances of the central nervous and gastrointestinal systems, but incidence rates and long-term safety remain poorly documented </a:t>
            </a: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Clinical data consistently reveal dizziness, dry mouth, fatigue, nausea, headache, somnolence, confusion, disorientation, and vision disturbances as the most prevalent ad- verse outcomes </a:t>
            </a: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real-world practice, discontinuation occurs in 6.3% of patients within twelve weeks, most commonly due to dizziness, confusion, fatigue, or throat irritation </a:t>
            </a: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endParaRPr lang="en-US" dirty="0"/>
          </a:p>
        </p:txBody>
      </p:sp>
      <p:sp>
        <p:nvSpPr>
          <p:cNvPr id="4" name="Slide Number Placeholder 3">
            <a:extLst>
              <a:ext uri="{FF2B5EF4-FFF2-40B4-BE49-F238E27FC236}">
                <a16:creationId xmlns:a16="http://schemas.microsoft.com/office/drawing/2014/main" id="{C4108D04-C1AC-C121-6DB6-9AF62F898343}"/>
              </a:ext>
            </a:extLst>
          </p:cNvPr>
          <p:cNvSpPr>
            <a:spLocks noGrp="1"/>
          </p:cNvSpPr>
          <p:nvPr>
            <p:ph type="sldNum" sz="quarter" idx="5"/>
          </p:nvPr>
        </p:nvSpPr>
        <p:spPr/>
        <p:txBody>
          <a:bodyPr/>
          <a:lstStyle/>
          <a:p>
            <a:fld id="{37D6C4EB-DE73-41E0-AD04-9F317D671CC6}" type="slidenum">
              <a:rPr lang="en-US" smtClean="0"/>
              <a:pPr/>
              <a:t>11</a:t>
            </a:fld>
            <a:endParaRPr lang="en-US"/>
          </a:p>
        </p:txBody>
      </p:sp>
    </p:spTree>
    <p:extLst>
      <p:ext uri="{BB962C8B-B14F-4D97-AF65-F5344CB8AC3E}">
        <p14:creationId xmlns:p14="http://schemas.microsoft.com/office/powerpoint/2010/main" val="3501156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94400" y="1752601"/>
            <a:ext cx="5994400" cy="1219200"/>
          </a:xfrm>
          <a:prstGeom prst="rect">
            <a:avLst/>
          </a:prstGeom>
        </p:spPr>
        <p:txBody>
          <a:bodyPr anchor="t">
            <a:normAutofit/>
          </a:bodyPr>
          <a:lstStyle>
            <a:lvl1pPr algn="l">
              <a:defRPr sz="3400" baseline="0">
                <a:solidFill>
                  <a:srgbClr val="A30C33"/>
                </a:solidFill>
                <a:latin typeface="Arial"/>
                <a:cs typeface="Arial"/>
              </a:defRPr>
            </a:lvl1pPr>
          </a:lstStyle>
          <a:p>
            <a:r>
              <a:rPr lang="en-US" dirty="0"/>
              <a:t>Click to add title </a:t>
            </a:r>
          </a:p>
        </p:txBody>
      </p:sp>
      <p:sp>
        <p:nvSpPr>
          <p:cNvPr id="3" name="Subtitle 2"/>
          <p:cNvSpPr>
            <a:spLocks noGrp="1"/>
          </p:cNvSpPr>
          <p:nvPr>
            <p:ph type="subTitle" idx="1" hasCustomPrompt="1"/>
          </p:nvPr>
        </p:nvSpPr>
        <p:spPr>
          <a:xfrm>
            <a:off x="5994400" y="2971800"/>
            <a:ext cx="5994400" cy="1066800"/>
          </a:xfrm>
          <a:prstGeom prst="rect">
            <a:avLst/>
          </a:prstGeom>
        </p:spPr>
        <p:txBody>
          <a:bodyPr>
            <a:normAutofit/>
          </a:bodyPr>
          <a:lstStyle>
            <a:lvl1pPr marL="0" indent="0" algn="l">
              <a:buNone/>
              <a:defRPr sz="2400">
                <a:solidFill>
                  <a:srgbClr val="A30C33"/>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3E3DB-6AD5-6840-A47D-C7D46BB30F4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481E047-9BD3-E04B-8D63-C17312B83D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67FCA3-A673-EC45-B343-8598D20325ED}"/>
              </a:ext>
            </a:extLst>
          </p:cNvPr>
          <p:cNvSpPr>
            <a:spLocks noGrp="1"/>
          </p:cNvSpPr>
          <p:nvPr>
            <p:ph type="dt" sz="half" idx="10"/>
          </p:nvPr>
        </p:nvSpPr>
        <p:spPr/>
        <p:txBody>
          <a:bodyPr/>
          <a:lstStyle/>
          <a:p>
            <a:fld id="{08243D5F-4AA8-E043-ABA6-5ED8B75A025D}" type="datetimeFigureOut">
              <a:rPr lang="en-US" smtClean="0"/>
              <a:t>5/14/26</a:t>
            </a:fld>
            <a:endParaRPr lang="en-US"/>
          </a:p>
        </p:txBody>
      </p:sp>
      <p:sp>
        <p:nvSpPr>
          <p:cNvPr id="5" name="Footer Placeholder 4">
            <a:extLst>
              <a:ext uri="{FF2B5EF4-FFF2-40B4-BE49-F238E27FC236}">
                <a16:creationId xmlns:a16="http://schemas.microsoft.com/office/drawing/2014/main" id="{B1979E93-D216-AB42-8D0C-9EE4C865A9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691F57-3A32-F14A-9D17-A5035BBD5092}"/>
              </a:ext>
            </a:extLst>
          </p:cNvPr>
          <p:cNvSpPr>
            <a:spLocks noGrp="1"/>
          </p:cNvSpPr>
          <p:nvPr>
            <p:ph type="sldNum" sz="quarter" idx="12"/>
          </p:nvPr>
        </p:nvSpPr>
        <p:spPr/>
        <p:txBody>
          <a:bodyPr/>
          <a:lstStyle/>
          <a:p>
            <a:fld id="{66D0A92F-4BE2-9B4C-AE19-1C47AA9E536C}" type="slidenum">
              <a:rPr lang="en-US" smtClean="0"/>
              <a:t>‹#›</a:t>
            </a:fld>
            <a:endParaRPr lang="en-US"/>
          </a:p>
        </p:txBody>
      </p:sp>
    </p:spTree>
    <p:extLst>
      <p:ext uri="{BB962C8B-B14F-4D97-AF65-F5344CB8AC3E}">
        <p14:creationId xmlns:p14="http://schemas.microsoft.com/office/powerpoint/2010/main" val="6404344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Gray Section Header">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016000" y="2133601"/>
            <a:ext cx="10160000" cy="609599"/>
          </a:xfrm>
        </p:spPr>
        <p:txBody>
          <a:bodyPr anchor="t">
            <a:noAutofit/>
          </a:bodyPr>
          <a:lstStyle>
            <a:lvl1pPr algn="ctr">
              <a:defRPr sz="4000" baseline="0">
                <a:solidFill>
                  <a:schemeClr val="bg1"/>
                </a:solidFill>
                <a:latin typeface="Arial"/>
                <a:cs typeface="Arial"/>
              </a:defRPr>
            </a:lvl1pPr>
          </a:lstStyle>
          <a:p>
            <a:r>
              <a:rPr lang="en-US" dirty="0"/>
              <a:t>Click to add title</a:t>
            </a:r>
          </a:p>
        </p:txBody>
      </p:sp>
    </p:spTree>
    <p:extLst>
      <p:ext uri="{BB962C8B-B14F-4D97-AF65-F5344CB8AC3E}">
        <p14:creationId xmlns:p14="http://schemas.microsoft.com/office/powerpoint/2010/main" val="3212555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Gray Title Subtitle Conten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524000" y="914402"/>
            <a:ext cx="10160000" cy="609599"/>
          </a:xfrm>
        </p:spPr>
        <p:txBody>
          <a:bodyPr anchor="t">
            <a:normAutofit/>
          </a:bodyPr>
          <a:lstStyle>
            <a:lvl1pPr algn="l">
              <a:defRPr sz="3200" baseline="0">
                <a:solidFill>
                  <a:schemeClr val="bg1"/>
                </a:solidFill>
                <a:latin typeface="Arial"/>
                <a:cs typeface="Arial"/>
              </a:defRPr>
            </a:lvl1pPr>
          </a:lstStyle>
          <a:p>
            <a:r>
              <a:rPr lang="en-US" dirty="0"/>
              <a:t>Click to add title</a:t>
            </a:r>
          </a:p>
        </p:txBody>
      </p:sp>
      <p:sp>
        <p:nvSpPr>
          <p:cNvPr id="8" name="Subtitle 2"/>
          <p:cNvSpPr>
            <a:spLocks noGrp="1"/>
          </p:cNvSpPr>
          <p:nvPr>
            <p:ph type="subTitle" idx="1" hasCustomPrompt="1"/>
          </p:nvPr>
        </p:nvSpPr>
        <p:spPr>
          <a:xfrm>
            <a:off x="1524000" y="1481328"/>
            <a:ext cx="10160000" cy="423672"/>
          </a:xfrm>
        </p:spPr>
        <p:txBody>
          <a:bodyPr anchor="t">
            <a:normAutofit/>
          </a:bodyPr>
          <a:lstStyle>
            <a:lvl1pPr marL="0" indent="0" algn="l">
              <a:buNone/>
              <a:defRPr sz="1800" b="1">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9" name="Content Placeholder 2"/>
          <p:cNvSpPr>
            <a:spLocks noGrp="1"/>
          </p:cNvSpPr>
          <p:nvPr>
            <p:ph idx="13"/>
          </p:nvPr>
        </p:nvSpPr>
        <p:spPr>
          <a:xfrm>
            <a:off x="1524000" y="2148841"/>
            <a:ext cx="10160000" cy="3566160"/>
          </a:xfr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39770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ay Title and Content">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1524000" y="914402"/>
            <a:ext cx="10160000" cy="609599"/>
          </a:xfrm>
        </p:spPr>
        <p:txBody>
          <a:bodyPr anchor="t">
            <a:normAutofit/>
          </a:bodyPr>
          <a:lstStyle>
            <a:lvl1pPr algn="l">
              <a:defRPr sz="3200" baseline="0">
                <a:solidFill>
                  <a:schemeClr val="bg1"/>
                </a:solidFill>
                <a:latin typeface="Arial"/>
                <a:cs typeface="Arial"/>
              </a:defRPr>
            </a:lvl1pPr>
          </a:lstStyle>
          <a:p>
            <a:r>
              <a:rPr lang="en-US" dirty="0"/>
              <a:t>Click to add title</a:t>
            </a:r>
          </a:p>
        </p:txBody>
      </p:sp>
      <p:sp>
        <p:nvSpPr>
          <p:cNvPr id="9" name="Content Placeholder 2"/>
          <p:cNvSpPr>
            <a:spLocks noGrp="1"/>
          </p:cNvSpPr>
          <p:nvPr>
            <p:ph idx="13"/>
          </p:nvPr>
        </p:nvSpPr>
        <p:spPr>
          <a:xfrm>
            <a:off x="1524000" y="1767841"/>
            <a:ext cx="10160000" cy="3566160"/>
          </a:xfr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134149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ray Two Content">
    <p:spTree>
      <p:nvGrpSpPr>
        <p:cNvPr id="1" name=""/>
        <p:cNvGrpSpPr/>
        <p:nvPr/>
      </p:nvGrpSpPr>
      <p:grpSpPr>
        <a:xfrm>
          <a:off x="0" y="0"/>
          <a:ext cx="0" cy="0"/>
          <a:chOff x="0" y="0"/>
          <a:chExt cx="0" cy="0"/>
        </a:xfrm>
      </p:grpSpPr>
      <p:sp>
        <p:nvSpPr>
          <p:cNvPr id="10" name="Title 1"/>
          <p:cNvSpPr>
            <a:spLocks noGrp="1"/>
          </p:cNvSpPr>
          <p:nvPr>
            <p:ph type="ctrTitle" hasCustomPrompt="1"/>
          </p:nvPr>
        </p:nvSpPr>
        <p:spPr>
          <a:xfrm>
            <a:off x="1016000" y="914402"/>
            <a:ext cx="10160000" cy="609599"/>
          </a:xfrm>
        </p:spPr>
        <p:txBody>
          <a:bodyPr anchor="t">
            <a:normAutofit/>
          </a:bodyPr>
          <a:lstStyle>
            <a:lvl1pPr algn="ctr">
              <a:defRPr sz="3200" baseline="0">
                <a:solidFill>
                  <a:schemeClr val="bg1"/>
                </a:solidFill>
                <a:latin typeface="Arial"/>
                <a:cs typeface="Arial"/>
              </a:defRPr>
            </a:lvl1pPr>
          </a:lstStyle>
          <a:p>
            <a:r>
              <a:rPr lang="en-US" dirty="0"/>
              <a:t>Click to add title</a:t>
            </a:r>
          </a:p>
        </p:txBody>
      </p:sp>
      <p:sp>
        <p:nvSpPr>
          <p:cNvPr id="11" name="Content Placeholder 2"/>
          <p:cNvSpPr>
            <a:spLocks noGrp="1"/>
          </p:cNvSpPr>
          <p:nvPr>
            <p:ph idx="13"/>
          </p:nvPr>
        </p:nvSpPr>
        <p:spPr>
          <a:xfrm>
            <a:off x="609600" y="1752600"/>
            <a:ext cx="5384800" cy="4114800"/>
          </a:xfr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4"/>
          </p:nvPr>
        </p:nvSpPr>
        <p:spPr>
          <a:xfrm>
            <a:off x="6197600" y="1752600"/>
            <a:ext cx="5384800" cy="4114800"/>
          </a:xfr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179882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ray Picture with Caption">
    <p:spTree>
      <p:nvGrpSpPr>
        <p:cNvPr id="1" name=""/>
        <p:cNvGrpSpPr/>
        <p:nvPr/>
      </p:nvGrpSpPr>
      <p:grpSpPr>
        <a:xfrm>
          <a:off x="0" y="0"/>
          <a:ext cx="0" cy="0"/>
          <a:chOff x="0" y="0"/>
          <a:chExt cx="0" cy="0"/>
        </a:xfrm>
      </p:grpSpPr>
      <p:sp>
        <p:nvSpPr>
          <p:cNvPr id="5" name="Title 1"/>
          <p:cNvSpPr>
            <a:spLocks noGrp="1"/>
          </p:cNvSpPr>
          <p:nvPr>
            <p:ph type="title"/>
          </p:nvPr>
        </p:nvSpPr>
        <p:spPr>
          <a:xfrm>
            <a:off x="2389717" y="4800600"/>
            <a:ext cx="7315200" cy="566738"/>
          </a:xfrm>
        </p:spPr>
        <p:txBody>
          <a:bodyPr anchor="b">
            <a:normAutofit/>
          </a:bodyPr>
          <a:lstStyle>
            <a:lvl1pPr algn="l">
              <a:defRPr sz="1800" b="1">
                <a:solidFill>
                  <a:schemeClr val="bg1"/>
                </a:solidFill>
                <a:latin typeface="Arial"/>
                <a:cs typeface="Arial"/>
              </a:defRPr>
            </a:lvl1pPr>
          </a:lstStyle>
          <a:p>
            <a:r>
              <a:rPr lang="en-US" dirty="0"/>
              <a:t>Click to edit Master title style</a:t>
            </a:r>
          </a:p>
        </p:txBody>
      </p:sp>
      <p:sp>
        <p:nvSpPr>
          <p:cNvPr id="6" name="Picture Placeholder 2"/>
          <p:cNvSpPr>
            <a:spLocks noGrp="1"/>
          </p:cNvSpPr>
          <p:nvPr>
            <p:ph type="pic" idx="1"/>
          </p:nvPr>
        </p:nvSpPr>
        <p:spPr>
          <a:xfrm>
            <a:off x="2389717" y="612775"/>
            <a:ext cx="7315200" cy="4114800"/>
          </a:xfr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7" name="Text Placeholder 3"/>
          <p:cNvSpPr>
            <a:spLocks noGrp="1"/>
          </p:cNvSpPr>
          <p:nvPr>
            <p:ph type="body" sz="half" idx="2"/>
          </p:nvPr>
        </p:nvSpPr>
        <p:spPr>
          <a:xfrm>
            <a:off x="2389717" y="5367338"/>
            <a:ext cx="7315200" cy="804862"/>
          </a:xfrm>
        </p:spPr>
        <p:txBody>
          <a:bodyPr>
            <a:normAutofit/>
          </a:bodyPr>
          <a:lstStyle>
            <a:lvl1pPr marL="0" indent="0">
              <a:buNone/>
              <a:defRPr sz="1200">
                <a:solidFill>
                  <a:schemeClr val="bg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14650763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ra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33612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d Section Header">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016000" y="2133601"/>
            <a:ext cx="10160000" cy="609599"/>
          </a:xfrm>
          <a:prstGeom prst="rect">
            <a:avLst/>
          </a:prstGeom>
        </p:spPr>
        <p:txBody>
          <a:bodyPr anchor="t">
            <a:noAutofit/>
          </a:bodyPr>
          <a:lstStyle>
            <a:lvl1pPr algn="ctr">
              <a:defRPr sz="4000" baseline="0">
                <a:solidFill>
                  <a:schemeClr val="bg1"/>
                </a:solidFill>
                <a:latin typeface="Arial"/>
                <a:cs typeface="Arial"/>
              </a:defRPr>
            </a:lvl1pPr>
          </a:lstStyle>
          <a:p>
            <a:r>
              <a:rPr lang="en-US" dirty="0"/>
              <a:t>Click to add title</a:t>
            </a:r>
          </a:p>
        </p:txBody>
      </p:sp>
    </p:spTree>
    <p:extLst>
      <p:ext uri="{BB962C8B-B14F-4D97-AF65-F5344CB8AC3E}">
        <p14:creationId xmlns:p14="http://schemas.microsoft.com/office/powerpoint/2010/main" val="20371566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d Title Subtitle Conten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524000" y="914402"/>
            <a:ext cx="10160000" cy="609599"/>
          </a:xfrm>
          <a:prstGeom prst="rect">
            <a:avLst/>
          </a:prstGeom>
        </p:spPr>
        <p:txBody>
          <a:bodyPr anchor="t">
            <a:normAutofit/>
          </a:bodyPr>
          <a:lstStyle>
            <a:lvl1pPr algn="l">
              <a:defRPr sz="3200" baseline="0">
                <a:solidFill>
                  <a:schemeClr val="bg1"/>
                </a:solidFill>
                <a:latin typeface="Arial"/>
                <a:cs typeface="Arial"/>
              </a:defRPr>
            </a:lvl1pPr>
          </a:lstStyle>
          <a:p>
            <a:r>
              <a:rPr lang="en-US" dirty="0"/>
              <a:t>Click to add title</a:t>
            </a:r>
          </a:p>
        </p:txBody>
      </p:sp>
      <p:sp>
        <p:nvSpPr>
          <p:cNvPr id="8" name="Subtitle 2"/>
          <p:cNvSpPr>
            <a:spLocks noGrp="1"/>
          </p:cNvSpPr>
          <p:nvPr>
            <p:ph type="subTitle" idx="1" hasCustomPrompt="1"/>
          </p:nvPr>
        </p:nvSpPr>
        <p:spPr>
          <a:xfrm>
            <a:off x="1524000" y="1481328"/>
            <a:ext cx="10160000" cy="423672"/>
          </a:xfrm>
          <a:prstGeom prst="rect">
            <a:avLst/>
          </a:prstGeom>
        </p:spPr>
        <p:txBody>
          <a:bodyPr anchor="t">
            <a:normAutofit/>
          </a:bodyPr>
          <a:lstStyle>
            <a:lvl1pPr marL="0" indent="0" algn="l">
              <a:buNone/>
              <a:defRPr sz="1800" b="1">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9" name="Content Placeholder 2"/>
          <p:cNvSpPr>
            <a:spLocks noGrp="1"/>
          </p:cNvSpPr>
          <p:nvPr>
            <p:ph idx="13"/>
          </p:nvPr>
        </p:nvSpPr>
        <p:spPr>
          <a:xfrm>
            <a:off x="1524000" y="2148841"/>
            <a:ext cx="10160000" cy="3566160"/>
          </a:xfrm>
          <a:prstGeom prst="rect">
            <a:avLst/>
          </a:prstGeo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988491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Red Title and Content">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1524000" y="914402"/>
            <a:ext cx="10160000" cy="609599"/>
          </a:xfrm>
          <a:prstGeom prst="rect">
            <a:avLst/>
          </a:prstGeom>
        </p:spPr>
        <p:txBody>
          <a:bodyPr anchor="t">
            <a:normAutofit/>
          </a:bodyPr>
          <a:lstStyle>
            <a:lvl1pPr algn="l">
              <a:defRPr sz="3200" baseline="0">
                <a:solidFill>
                  <a:schemeClr val="bg1"/>
                </a:solidFill>
                <a:latin typeface="Arial"/>
                <a:cs typeface="Arial"/>
              </a:defRPr>
            </a:lvl1pPr>
          </a:lstStyle>
          <a:p>
            <a:r>
              <a:rPr lang="en-US" dirty="0"/>
              <a:t>Click to add title</a:t>
            </a:r>
          </a:p>
        </p:txBody>
      </p:sp>
      <p:sp>
        <p:nvSpPr>
          <p:cNvPr id="8" name="Content Placeholder 2"/>
          <p:cNvSpPr>
            <a:spLocks noGrp="1"/>
          </p:cNvSpPr>
          <p:nvPr>
            <p:ph idx="13"/>
          </p:nvPr>
        </p:nvSpPr>
        <p:spPr>
          <a:xfrm>
            <a:off x="1524000" y="1767841"/>
            <a:ext cx="10160000" cy="3566160"/>
          </a:xfrm>
          <a:prstGeom prst="rect">
            <a:avLst/>
          </a:prstGeo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78779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ray 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5994400" y="1752601"/>
            <a:ext cx="5994400" cy="1219200"/>
          </a:xfrm>
          <a:prstGeom prst="rect">
            <a:avLst/>
          </a:prstGeom>
        </p:spPr>
        <p:txBody>
          <a:bodyPr anchor="t">
            <a:normAutofit/>
          </a:bodyPr>
          <a:lstStyle>
            <a:lvl1pPr algn="l">
              <a:defRPr sz="3400" baseline="0">
                <a:solidFill>
                  <a:schemeClr val="bg1"/>
                </a:solidFill>
                <a:latin typeface="Arial"/>
                <a:cs typeface="Arial"/>
              </a:defRPr>
            </a:lvl1pPr>
          </a:lstStyle>
          <a:p>
            <a:r>
              <a:rPr lang="en-US" dirty="0"/>
              <a:t>Click to add title </a:t>
            </a:r>
          </a:p>
        </p:txBody>
      </p:sp>
      <p:sp>
        <p:nvSpPr>
          <p:cNvPr id="8" name="Subtitle 2"/>
          <p:cNvSpPr>
            <a:spLocks noGrp="1"/>
          </p:cNvSpPr>
          <p:nvPr>
            <p:ph type="subTitle" idx="1" hasCustomPrompt="1"/>
          </p:nvPr>
        </p:nvSpPr>
        <p:spPr>
          <a:xfrm>
            <a:off x="5994400" y="2971800"/>
            <a:ext cx="5994400" cy="1066800"/>
          </a:xfrm>
          <a:prstGeom prst="rect">
            <a:avLst/>
          </a:prstGeom>
        </p:spPr>
        <p:txBody>
          <a:bodyPr>
            <a:normAutofit/>
          </a:bodyPr>
          <a:lstStyle>
            <a:lvl1pPr marL="0" indent="0" algn="l">
              <a:buNone/>
              <a:defRPr sz="24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Tree>
    <p:extLst>
      <p:ext uri="{BB962C8B-B14F-4D97-AF65-F5344CB8AC3E}">
        <p14:creationId xmlns:p14="http://schemas.microsoft.com/office/powerpoint/2010/main" val="33834624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d Two Content">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1016000" y="914402"/>
            <a:ext cx="10160000" cy="609599"/>
          </a:xfrm>
          <a:prstGeom prst="rect">
            <a:avLst/>
          </a:prstGeom>
        </p:spPr>
        <p:txBody>
          <a:bodyPr anchor="t">
            <a:normAutofit/>
          </a:bodyPr>
          <a:lstStyle>
            <a:lvl1pPr algn="ctr">
              <a:defRPr sz="3200" baseline="0">
                <a:solidFill>
                  <a:schemeClr val="bg1"/>
                </a:solidFill>
                <a:latin typeface="Arial"/>
                <a:cs typeface="Arial"/>
              </a:defRPr>
            </a:lvl1pPr>
          </a:lstStyle>
          <a:p>
            <a:r>
              <a:rPr lang="en-US" dirty="0"/>
              <a:t>Click to add title</a:t>
            </a:r>
          </a:p>
        </p:txBody>
      </p:sp>
      <p:sp>
        <p:nvSpPr>
          <p:cNvPr id="9" name="Content Placeholder 2"/>
          <p:cNvSpPr>
            <a:spLocks noGrp="1"/>
          </p:cNvSpPr>
          <p:nvPr>
            <p:ph idx="13"/>
          </p:nvPr>
        </p:nvSpPr>
        <p:spPr>
          <a:xfrm>
            <a:off x="609600" y="1752600"/>
            <a:ext cx="5384800" cy="4114800"/>
          </a:xfrm>
          <a:prstGeom prst="rect">
            <a:avLst/>
          </a:prstGeo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4"/>
          </p:nvPr>
        </p:nvSpPr>
        <p:spPr>
          <a:xfrm>
            <a:off x="6197600" y="1752600"/>
            <a:ext cx="5384800" cy="4114800"/>
          </a:xfrm>
          <a:prstGeom prst="rect">
            <a:avLst/>
          </a:prstGeom>
        </p:spPr>
        <p:txBody>
          <a:bodyPr/>
          <a:lstStyle>
            <a:lvl1pPr marL="173038" indent="-173038">
              <a:buFont typeface="Arial"/>
              <a:buChar char="•"/>
              <a:defRPr sz="1800">
                <a:solidFill>
                  <a:schemeClr val="bg1"/>
                </a:solidFill>
                <a:latin typeface="Arial"/>
                <a:cs typeface="Arial"/>
              </a:defRPr>
            </a:lvl1pPr>
            <a:lvl2pPr marL="403225" indent="-230188">
              <a:tabLst/>
              <a:defRPr sz="1800">
                <a:solidFill>
                  <a:schemeClr val="bg1"/>
                </a:solidFill>
                <a:latin typeface="Arial"/>
                <a:cs typeface="Arial"/>
              </a:defRPr>
            </a:lvl2pPr>
            <a:lvl3pPr marL="568325" indent="-165100">
              <a:defRPr sz="1800">
                <a:solidFill>
                  <a:schemeClr val="bg1"/>
                </a:solidFill>
                <a:latin typeface="Arial"/>
                <a:cs typeface="Arial"/>
              </a:defRPr>
            </a:lvl3pPr>
            <a:lvl4pPr marL="798513" indent="-230188">
              <a:defRPr sz="1800">
                <a:solidFill>
                  <a:schemeClr val="bg1"/>
                </a:solidFill>
                <a:latin typeface="Arial"/>
                <a:cs typeface="Arial"/>
              </a:defRPr>
            </a:lvl4pPr>
            <a:lvl5pPr marL="971550" indent="-173038">
              <a:defRPr sz="1800">
                <a:solidFill>
                  <a:schemeClr val="bg1"/>
                </a:solidFill>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4836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Red Picture with Caption">
    <p:spTree>
      <p:nvGrpSpPr>
        <p:cNvPr id="1" name=""/>
        <p:cNvGrpSpPr/>
        <p:nvPr/>
      </p:nvGrpSpPr>
      <p:grpSpPr>
        <a:xfrm>
          <a:off x="0" y="0"/>
          <a:ext cx="0" cy="0"/>
          <a:chOff x="0" y="0"/>
          <a:chExt cx="0" cy="0"/>
        </a:xfrm>
      </p:grpSpPr>
      <p:sp>
        <p:nvSpPr>
          <p:cNvPr id="10" name="Title 1"/>
          <p:cNvSpPr>
            <a:spLocks noGrp="1"/>
          </p:cNvSpPr>
          <p:nvPr>
            <p:ph type="title"/>
          </p:nvPr>
        </p:nvSpPr>
        <p:spPr>
          <a:xfrm>
            <a:off x="2389717" y="4800600"/>
            <a:ext cx="7315200" cy="566738"/>
          </a:xfrm>
          <a:prstGeom prst="rect">
            <a:avLst/>
          </a:prstGeom>
        </p:spPr>
        <p:txBody>
          <a:bodyPr anchor="b">
            <a:normAutofit/>
          </a:bodyPr>
          <a:lstStyle>
            <a:lvl1pPr algn="l">
              <a:defRPr sz="1800" b="1">
                <a:solidFill>
                  <a:schemeClr val="bg1"/>
                </a:solidFill>
                <a:latin typeface="Arial"/>
                <a:cs typeface="Arial"/>
              </a:defRPr>
            </a:lvl1pPr>
          </a:lstStyle>
          <a:p>
            <a:r>
              <a:rPr lang="en-US" dirty="0"/>
              <a:t>Click to edit Master title style</a:t>
            </a:r>
          </a:p>
        </p:txBody>
      </p:sp>
      <p:sp>
        <p:nvSpPr>
          <p:cNvPr id="11" name="Picture Placeholder 2"/>
          <p:cNvSpPr>
            <a:spLocks noGrp="1"/>
          </p:cNvSpPr>
          <p:nvPr>
            <p:ph type="pic" idx="1"/>
          </p:nvPr>
        </p:nvSpPr>
        <p:spPr>
          <a:xfrm>
            <a:off x="2389717" y="612775"/>
            <a:ext cx="7315200" cy="4114800"/>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12" name="Text Placeholder 3"/>
          <p:cNvSpPr>
            <a:spLocks noGrp="1"/>
          </p:cNvSpPr>
          <p:nvPr>
            <p:ph type="body" sz="half" idx="2"/>
          </p:nvPr>
        </p:nvSpPr>
        <p:spPr>
          <a:xfrm>
            <a:off x="2389717" y="5367338"/>
            <a:ext cx="7315200" cy="804862"/>
          </a:xfrm>
          <a:prstGeom prst="rect">
            <a:avLst/>
          </a:prstGeom>
        </p:spPr>
        <p:txBody>
          <a:bodyPr>
            <a:normAutofit/>
          </a:bodyPr>
          <a:lstStyle>
            <a:lvl1pPr marL="0" indent="0">
              <a:buNone/>
              <a:defRPr sz="1200">
                <a:solidFill>
                  <a:schemeClr val="bg1"/>
                </a:solidFill>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40055641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d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6955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hart with Caption">
    <p:spTree>
      <p:nvGrpSpPr>
        <p:cNvPr id="1" name=""/>
        <p:cNvGrpSpPr/>
        <p:nvPr/>
      </p:nvGrpSpPr>
      <p:grpSpPr>
        <a:xfrm>
          <a:off x="0" y="0"/>
          <a:ext cx="0" cy="0"/>
          <a:chOff x="0" y="0"/>
          <a:chExt cx="0" cy="0"/>
        </a:xfrm>
      </p:grpSpPr>
      <p:sp>
        <p:nvSpPr>
          <p:cNvPr id="7" name="Title 1"/>
          <p:cNvSpPr>
            <a:spLocks noGrp="1"/>
          </p:cNvSpPr>
          <p:nvPr>
            <p:ph type="title"/>
          </p:nvPr>
        </p:nvSpPr>
        <p:spPr>
          <a:xfrm>
            <a:off x="2438400" y="4800600"/>
            <a:ext cx="7315200" cy="566738"/>
          </a:xfrm>
          <a:prstGeom prst="rect">
            <a:avLst/>
          </a:prstGeom>
        </p:spPr>
        <p:txBody>
          <a:bodyPr anchor="b">
            <a:normAutofit/>
          </a:bodyPr>
          <a:lstStyle>
            <a:lvl1pPr algn="l">
              <a:defRPr sz="1800" b="1">
                <a:latin typeface="Arial"/>
                <a:cs typeface="Arial"/>
              </a:defRPr>
            </a:lvl1pPr>
          </a:lstStyle>
          <a:p>
            <a:r>
              <a:rPr lang="en-US" dirty="0"/>
              <a:t>Click to edit Master title style</a:t>
            </a:r>
          </a:p>
        </p:txBody>
      </p:sp>
      <p:sp>
        <p:nvSpPr>
          <p:cNvPr id="9" name="Text Placeholder 3"/>
          <p:cNvSpPr>
            <a:spLocks noGrp="1"/>
          </p:cNvSpPr>
          <p:nvPr>
            <p:ph type="body" sz="half" idx="2"/>
          </p:nvPr>
        </p:nvSpPr>
        <p:spPr>
          <a:xfrm>
            <a:off x="2438400" y="5367338"/>
            <a:ext cx="7315200" cy="804862"/>
          </a:xfrm>
          <a:prstGeom prst="rect">
            <a:avLst/>
          </a:prstGeom>
        </p:spPr>
        <p:txBody>
          <a:bodyPr>
            <a:normAutofit/>
          </a:bodyPr>
          <a:lstStyle>
            <a:lvl1pPr marL="0" indent="0">
              <a:buNone/>
              <a:defRPr sz="12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Content Placeholder 2"/>
          <p:cNvSpPr>
            <a:spLocks noGrp="1"/>
          </p:cNvSpPr>
          <p:nvPr>
            <p:ph idx="13"/>
          </p:nvPr>
        </p:nvSpPr>
        <p:spPr>
          <a:xfrm>
            <a:off x="2438400" y="609600"/>
            <a:ext cx="7315200" cy="4114800"/>
          </a:xfrm>
          <a:prstGeom prst="rect">
            <a:avLst/>
          </a:prstGeom>
        </p:spPr>
        <p:txBody>
          <a:bodyPr/>
          <a:lstStyle>
            <a:lvl1pPr marL="0" indent="0">
              <a:buFont typeface="Arial"/>
              <a:buNone/>
              <a:defRPr sz="1800">
                <a:solidFill>
                  <a:schemeClr val="tx1"/>
                </a:solidFill>
                <a:latin typeface="Arial"/>
                <a:cs typeface="Arial"/>
              </a:defRPr>
            </a:lvl1pPr>
            <a:lvl2pPr marL="403225" indent="-230188">
              <a:tabLst/>
              <a:defRPr sz="1800">
                <a:solidFill>
                  <a:schemeClr val="tx1"/>
                </a:solidFill>
                <a:latin typeface="Arial"/>
                <a:cs typeface="Arial"/>
              </a:defRPr>
            </a:lvl2pPr>
            <a:lvl3pPr marL="568325" indent="-165100">
              <a:defRPr sz="1800">
                <a:solidFill>
                  <a:schemeClr val="tx1"/>
                </a:solidFill>
                <a:latin typeface="Arial"/>
                <a:cs typeface="Arial"/>
              </a:defRPr>
            </a:lvl3pPr>
            <a:lvl4pPr marL="798513" indent="-230188">
              <a:defRPr sz="1800">
                <a:solidFill>
                  <a:schemeClr val="tx1"/>
                </a:solidFill>
                <a:latin typeface="Arial"/>
                <a:cs typeface="Arial"/>
              </a:defRPr>
            </a:lvl4pPr>
            <a:lvl5pPr marL="971550" indent="-173038">
              <a:defRPr sz="1800">
                <a:solidFill>
                  <a:schemeClr val="tx1"/>
                </a:solidFill>
                <a:latin typeface="Arial"/>
                <a:cs typeface="Arial"/>
              </a:defRPr>
            </a:lvl5pPr>
          </a:lstStyle>
          <a:p>
            <a:pPr lvl="0"/>
            <a:endParaRPr lang="en-US" dirty="0"/>
          </a:p>
        </p:txBody>
      </p:sp>
    </p:spTree>
    <p:extLst>
      <p:ext uri="{BB962C8B-B14F-4D97-AF65-F5344CB8AC3E}">
        <p14:creationId xmlns:p14="http://schemas.microsoft.com/office/powerpoint/2010/main" val="4076798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d Title Slide">
    <p:spTree>
      <p:nvGrpSpPr>
        <p:cNvPr id="1" name=""/>
        <p:cNvGrpSpPr/>
        <p:nvPr/>
      </p:nvGrpSpPr>
      <p:grpSpPr>
        <a:xfrm>
          <a:off x="0" y="0"/>
          <a:ext cx="0" cy="0"/>
          <a:chOff x="0" y="0"/>
          <a:chExt cx="0" cy="0"/>
        </a:xfrm>
      </p:grpSpPr>
      <p:sp>
        <p:nvSpPr>
          <p:cNvPr id="7" name="Title 1"/>
          <p:cNvSpPr>
            <a:spLocks noGrp="1"/>
          </p:cNvSpPr>
          <p:nvPr>
            <p:ph type="ctrTitle" hasCustomPrompt="1"/>
          </p:nvPr>
        </p:nvSpPr>
        <p:spPr>
          <a:xfrm>
            <a:off x="5994400" y="1752601"/>
            <a:ext cx="5994400" cy="1219200"/>
          </a:xfrm>
          <a:prstGeom prst="rect">
            <a:avLst/>
          </a:prstGeom>
        </p:spPr>
        <p:txBody>
          <a:bodyPr anchor="t">
            <a:normAutofit/>
          </a:bodyPr>
          <a:lstStyle>
            <a:lvl1pPr algn="l">
              <a:defRPr sz="3400" baseline="0">
                <a:solidFill>
                  <a:schemeClr val="bg1"/>
                </a:solidFill>
                <a:latin typeface="Arial"/>
                <a:cs typeface="Arial"/>
              </a:defRPr>
            </a:lvl1pPr>
          </a:lstStyle>
          <a:p>
            <a:r>
              <a:rPr lang="en-US" dirty="0"/>
              <a:t>Click to add title </a:t>
            </a:r>
          </a:p>
        </p:txBody>
      </p:sp>
      <p:sp>
        <p:nvSpPr>
          <p:cNvPr id="8" name="Subtitle 2"/>
          <p:cNvSpPr>
            <a:spLocks noGrp="1"/>
          </p:cNvSpPr>
          <p:nvPr>
            <p:ph type="subTitle" idx="1" hasCustomPrompt="1"/>
          </p:nvPr>
        </p:nvSpPr>
        <p:spPr>
          <a:xfrm>
            <a:off x="5994400" y="2971800"/>
            <a:ext cx="5994400" cy="1066800"/>
          </a:xfrm>
          <a:prstGeom prst="rect">
            <a:avLst/>
          </a:prstGeom>
        </p:spPr>
        <p:txBody>
          <a:bodyPr>
            <a:normAutofit/>
          </a:bodyPr>
          <a:lstStyle>
            <a:lvl1pPr marL="0" indent="0" algn="l">
              <a:buNone/>
              <a:defRPr sz="2400">
                <a:solidFill>
                  <a:schemeClr val="bg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Tree>
    <p:extLst>
      <p:ext uri="{BB962C8B-B14F-4D97-AF65-F5344CB8AC3E}">
        <p14:creationId xmlns:p14="http://schemas.microsoft.com/office/powerpoint/2010/main" val="32778693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1016000" y="2133601"/>
            <a:ext cx="10160000" cy="609599"/>
          </a:xfrm>
        </p:spPr>
        <p:txBody>
          <a:bodyPr anchor="t">
            <a:noAutofit/>
          </a:bodyPr>
          <a:lstStyle>
            <a:lvl1pPr algn="ctr">
              <a:defRPr sz="4000" baseline="0">
                <a:latin typeface="Arial"/>
                <a:cs typeface="Arial"/>
              </a:defRPr>
            </a:lvl1pPr>
          </a:lstStyle>
          <a:p>
            <a:r>
              <a:rPr lang="en-US" dirty="0"/>
              <a:t>Click to add title</a:t>
            </a:r>
          </a:p>
        </p:txBody>
      </p:sp>
    </p:spTree>
    <p:extLst>
      <p:ext uri="{BB962C8B-B14F-4D97-AF65-F5344CB8AC3E}">
        <p14:creationId xmlns:p14="http://schemas.microsoft.com/office/powerpoint/2010/main" val="2014363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ubtitle Content">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914402"/>
            <a:ext cx="10160000" cy="609599"/>
          </a:xfrm>
        </p:spPr>
        <p:txBody>
          <a:bodyPr anchor="t">
            <a:normAutofit/>
          </a:bodyPr>
          <a:lstStyle>
            <a:lvl1pPr algn="l">
              <a:defRPr sz="3200" baseline="0">
                <a:latin typeface="Arial"/>
                <a:cs typeface="Arial"/>
              </a:defRPr>
            </a:lvl1pPr>
          </a:lstStyle>
          <a:p>
            <a:r>
              <a:rPr lang="en-US" dirty="0"/>
              <a:t>Click to add title</a:t>
            </a:r>
          </a:p>
        </p:txBody>
      </p:sp>
      <p:sp>
        <p:nvSpPr>
          <p:cNvPr id="3" name="Subtitle 2"/>
          <p:cNvSpPr>
            <a:spLocks noGrp="1"/>
          </p:cNvSpPr>
          <p:nvPr>
            <p:ph type="subTitle" idx="1" hasCustomPrompt="1"/>
          </p:nvPr>
        </p:nvSpPr>
        <p:spPr>
          <a:xfrm>
            <a:off x="1524000" y="1481328"/>
            <a:ext cx="10160000" cy="423672"/>
          </a:xfrm>
        </p:spPr>
        <p:txBody>
          <a:bodyPr anchor="t">
            <a:normAutofit/>
          </a:bodyPr>
          <a:lstStyle>
            <a:lvl1pPr marL="0" indent="0" algn="l">
              <a:buNone/>
              <a:defRPr sz="1800" b="1">
                <a:solidFill>
                  <a:schemeClr val="tx1"/>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add subtitle</a:t>
            </a:r>
          </a:p>
        </p:txBody>
      </p:sp>
      <p:sp>
        <p:nvSpPr>
          <p:cNvPr id="8" name="Content Placeholder 2"/>
          <p:cNvSpPr>
            <a:spLocks noGrp="1"/>
          </p:cNvSpPr>
          <p:nvPr>
            <p:ph idx="13"/>
          </p:nvPr>
        </p:nvSpPr>
        <p:spPr>
          <a:xfrm>
            <a:off x="1524000" y="2148841"/>
            <a:ext cx="10160000" cy="3566160"/>
          </a:xfrm>
        </p:spPr>
        <p:txBody>
          <a:bodyPr/>
          <a:lstStyle>
            <a:lvl1pPr marL="173038" indent="-173038">
              <a:buFont typeface="Arial"/>
              <a:buChar char="•"/>
              <a:defRPr sz="1800">
                <a:latin typeface="Arial"/>
                <a:cs typeface="Arial"/>
              </a:defRPr>
            </a:lvl1pPr>
            <a:lvl2pPr marL="403225" indent="-230188">
              <a:tabLst/>
              <a:defRPr sz="1800">
                <a:latin typeface="Arial"/>
                <a:cs typeface="Arial"/>
              </a:defRPr>
            </a:lvl2pPr>
            <a:lvl3pPr marL="568325" indent="-165100">
              <a:defRPr sz="1800">
                <a:latin typeface="Arial"/>
                <a:cs typeface="Arial"/>
              </a:defRPr>
            </a:lvl3pPr>
            <a:lvl4pPr marL="798513" indent="-230188">
              <a:defRPr sz="1800">
                <a:latin typeface="Arial"/>
                <a:cs typeface="Arial"/>
              </a:defRPr>
            </a:lvl4pPr>
            <a:lvl5pPr marL="971550" indent="-173038">
              <a:defRPr sz="18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56825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itle 1"/>
          <p:cNvSpPr>
            <a:spLocks noGrp="1"/>
          </p:cNvSpPr>
          <p:nvPr>
            <p:ph type="ctrTitle" hasCustomPrompt="1"/>
          </p:nvPr>
        </p:nvSpPr>
        <p:spPr>
          <a:xfrm>
            <a:off x="1524000" y="914402"/>
            <a:ext cx="10160000" cy="609599"/>
          </a:xfrm>
        </p:spPr>
        <p:txBody>
          <a:bodyPr anchor="t">
            <a:normAutofit/>
          </a:bodyPr>
          <a:lstStyle>
            <a:lvl1pPr algn="l">
              <a:defRPr sz="3200" baseline="0">
                <a:latin typeface="Arial"/>
                <a:cs typeface="Arial"/>
              </a:defRPr>
            </a:lvl1pPr>
          </a:lstStyle>
          <a:p>
            <a:r>
              <a:rPr lang="en-US" dirty="0"/>
              <a:t>Click to add title</a:t>
            </a:r>
          </a:p>
        </p:txBody>
      </p:sp>
      <p:sp>
        <p:nvSpPr>
          <p:cNvPr id="11" name="Content Placeholder 2"/>
          <p:cNvSpPr>
            <a:spLocks noGrp="1"/>
          </p:cNvSpPr>
          <p:nvPr>
            <p:ph idx="13"/>
          </p:nvPr>
        </p:nvSpPr>
        <p:spPr>
          <a:xfrm>
            <a:off x="1524000" y="1767841"/>
            <a:ext cx="10160000" cy="3566160"/>
          </a:xfrm>
        </p:spPr>
        <p:txBody>
          <a:bodyPr/>
          <a:lstStyle>
            <a:lvl1pPr marL="173038" indent="-173038">
              <a:buFont typeface="Arial"/>
              <a:buChar char="•"/>
              <a:defRPr sz="1800">
                <a:latin typeface="Arial"/>
                <a:cs typeface="Arial"/>
              </a:defRPr>
            </a:lvl1pPr>
            <a:lvl2pPr marL="403225" indent="-230188">
              <a:tabLst/>
              <a:defRPr sz="1800">
                <a:latin typeface="Arial"/>
                <a:cs typeface="Arial"/>
              </a:defRPr>
            </a:lvl2pPr>
            <a:lvl3pPr marL="568325" indent="-165100">
              <a:defRPr sz="1800">
                <a:latin typeface="Arial"/>
                <a:cs typeface="Arial"/>
              </a:defRPr>
            </a:lvl3pPr>
            <a:lvl4pPr marL="798513" indent="-230188">
              <a:defRPr sz="1800">
                <a:latin typeface="Arial"/>
                <a:cs typeface="Arial"/>
              </a:defRPr>
            </a:lvl4pPr>
            <a:lvl5pPr marL="971550" indent="-173038">
              <a:defRPr sz="18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81708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ctrTitle" hasCustomPrompt="1"/>
          </p:nvPr>
        </p:nvSpPr>
        <p:spPr>
          <a:xfrm>
            <a:off x="1016000" y="914402"/>
            <a:ext cx="10160000" cy="609599"/>
          </a:xfrm>
        </p:spPr>
        <p:txBody>
          <a:bodyPr anchor="t">
            <a:normAutofit/>
          </a:bodyPr>
          <a:lstStyle>
            <a:lvl1pPr algn="ctr">
              <a:defRPr sz="3200" baseline="0">
                <a:latin typeface="Arial"/>
                <a:cs typeface="Arial"/>
              </a:defRPr>
            </a:lvl1pPr>
          </a:lstStyle>
          <a:p>
            <a:r>
              <a:rPr lang="en-US" dirty="0"/>
              <a:t>Click to add title</a:t>
            </a:r>
          </a:p>
        </p:txBody>
      </p:sp>
      <p:sp>
        <p:nvSpPr>
          <p:cNvPr id="9" name="Content Placeholder 2"/>
          <p:cNvSpPr>
            <a:spLocks noGrp="1"/>
          </p:cNvSpPr>
          <p:nvPr>
            <p:ph idx="13"/>
          </p:nvPr>
        </p:nvSpPr>
        <p:spPr>
          <a:xfrm>
            <a:off x="609600" y="1752600"/>
            <a:ext cx="5384800" cy="4114800"/>
          </a:xfrm>
        </p:spPr>
        <p:txBody>
          <a:bodyPr/>
          <a:lstStyle>
            <a:lvl1pPr marL="173038" indent="-173038">
              <a:buFont typeface="Arial"/>
              <a:buChar char="•"/>
              <a:defRPr sz="1800">
                <a:latin typeface="Arial"/>
                <a:cs typeface="Arial"/>
              </a:defRPr>
            </a:lvl1pPr>
            <a:lvl2pPr marL="403225" indent="-230188">
              <a:tabLst/>
              <a:defRPr sz="1800">
                <a:latin typeface="Arial"/>
                <a:cs typeface="Arial"/>
              </a:defRPr>
            </a:lvl2pPr>
            <a:lvl3pPr marL="568325" indent="-165100">
              <a:defRPr sz="1800">
                <a:latin typeface="Arial"/>
                <a:cs typeface="Arial"/>
              </a:defRPr>
            </a:lvl3pPr>
            <a:lvl4pPr marL="798513" indent="-230188">
              <a:defRPr sz="1800">
                <a:latin typeface="Arial"/>
                <a:cs typeface="Arial"/>
              </a:defRPr>
            </a:lvl4pPr>
            <a:lvl5pPr marL="971550" indent="-173038">
              <a:defRPr sz="18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4"/>
          </p:nvPr>
        </p:nvSpPr>
        <p:spPr>
          <a:xfrm>
            <a:off x="6197600" y="1752600"/>
            <a:ext cx="5384800" cy="4114800"/>
          </a:xfrm>
        </p:spPr>
        <p:txBody>
          <a:bodyPr/>
          <a:lstStyle>
            <a:lvl1pPr marL="173038" indent="-173038">
              <a:buFont typeface="Arial"/>
              <a:buChar char="•"/>
              <a:defRPr sz="1800">
                <a:latin typeface="Arial"/>
                <a:cs typeface="Arial"/>
              </a:defRPr>
            </a:lvl1pPr>
            <a:lvl2pPr marL="403225" indent="-230188">
              <a:tabLst/>
              <a:defRPr sz="1800">
                <a:latin typeface="Arial"/>
                <a:cs typeface="Arial"/>
              </a:defRPr>
            </a:lvl2pPr>
            <a:lvl3pPr marL="568325" indent="-165100">
              <a:defRPr sz="1800">
                <a:latin typeface="Arial"/>
                <a:cs typeface="Arial"/>
              </a:defRPr>
            </a:lvl3pPr>
            <a:lvl4pPr marL="798513" indent="-230188">
              <a:defRPr sz="1800">
                <a:latin typeface="Arial"/>
                <a:cs typeface="Arial"/>
              </a:defRPr>
            </a:lvl4pPr>
            <a:lvl5pPr marL="971550" indent="-173038">
              <a:defRPr sz="1800">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384234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normAutofit/>
          </a:bodyPr>
          <a:lstStyle>
            <a:lvl1pPr algn="l">
              <a:defRPr sz="1800" b="1">
                <a:latin typeface="Arial"/>
                <a:cs typeface="Arial"/>
              </a:defRPr>
            </a:lvl1pPr>
          </a:lstStyle>
          <a:p>
            <a:r>
              <a:rPr lang="en-US" dirty="0"/>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normAutofit/>
          </a:bodyPr>
          <a:lstStyle>
            <a:lvl1pPr marL="0" indent="0">
              <a:buNone/>
              <a:defRPr sz="12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877038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964991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4.pn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10" Type="http://schemas.openxmlformats.org/officeDocument/2006/relationships/image" Target="../media/image2.png"/><Relationship Id="rId4" Type="http://schemas.openxmlformats.org/officeDocument/2006/relationships/slideLayout" Target="../slideLayouts/slideLayout7.xml"/><Relationship Id="rId9" Type="http://schemas.openxmlformats.org/officeDocument/2006/relationships/image" Target="../media/image6.jpeg"/></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slideLayout" Target="../slideLayouts/slideLayout13.xml"/><Relationship Id="rId7" Type="http://schemas.openxmlformats.org/officeDocument/2006/relationships/theme" Target="../theme/theme5.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4" Type="http://schemas.openxmlformats.org/officeDocument/2006/relationships/slideLayout" Target="../slideLayouts/slideLayout14.xml"/><Relationship Id="rId9" Type="http://schemas.openxmlformats.org/officeDocument/2006/relationships/image" Target="../media/image4.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slideLayout" Target="../slideLayouts/slideLayout19.xml"/><Relationship Id="rId7" Type="http://schemas.openxmlformats.org/officeDocument/2006/relationships/theme" Target="../theme/theme6.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4.png"/></Relationships>
</file>

<file path=ppt/slideMasters/_rels/slideMaster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7.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34" y="0"/>
            <a:ext cx="12270211" cy="6903720"/>
          </a:xfrm>
          <a:prstGeom prst="rect">
            <a:avLst/>
          </a:prstGeom>
        </p:spPr>
      </p:pic>
      <p:pic>
        <p:nvPicPr>
          <p:cNvPr id="8" name="Picture 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63200" y="6053328"/>
            <a:ext cx="1486502" cy="529226"/>
          </a:xfrm>
          <a:prstGeom prst="rect">
            <a:avLst/>
          </a:prstGeom>
        </p:spPr>
      </p:pic>
      <p:sp>
        <p:nvSpPr>
          <p:cNvPr id="4" name="Date Placeholder 3"/>
          <p:cNvSpPr>
            <a:spLocks noGrp="1"/>
          </p:cNvSpPr>
          <p:nvPr>
            <p:ph type="dt" sz="half" idx="2"/>
          </p:nvPr>
        </p:nvSpPr>
        <p:spPr>
          <a:xfrm>
            <a:off x="304800" y="6356351"/>
            <a:ext cx="1016000" cy="365125"/>
          </a:xfrm>
          <a:prstGeom prst="rect">
            <a:avLst/>
          </a:prstGeom>
        </p:spPr>
        <p:txBody>
          <a:bodyPr/>
          <a:lstStyle>
            <a:lvl1pPr>
              <a:defRPr sz="1000">
                <a:solidFill>
                  <a:schemeClr val="bg1"/>
                </a:solidFill>
                <a:latin typeface="Arial"/>
                <a:cs typeface="Arial"/>
              </a:defRPr>
            </a:lvl1pPr>
          </a:lstStyle>
          <a:p>
            <a:fld id="{F493F0E7-16B9-4054-8A62-0240149D4B5C}" type="datetimeFigureOut">
              <a:rPr lang="en-US" smtClean="0"/>
              <a:pPr/>
              <a:t>5/14/26</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12270211" cy="6903720"/>
          </a:xfrm>
          <a:prstGeom prst="rect">
            <a:avLst/>
          </a:prstGeom>
        </p:spPr>
      </p:pic>
      <p:sp>
        <p:nvSpPr>
          <p:cNvPr id="8" name="Date Placeholder 3"/>
          <p:cNvSpPr>
            <a:spLocks noGrp="1"/>
          </p:cNvSpPr>
          <p:nvPr>
            <p:ph type="dt" sz="half" idx="2"/>
          </p:nvPr>
        </p:nvSpPr>
        <p:spPr>
          <a:xfrm>
            <a:off x="304800" y="6356351"/>
            <a:ext cx="1016000" cy="365125"/>
          </a:xfrm>
          <a:prstGeom prst="rect">
            <a:avLst/>
          </a:prstGeom>
        </p:spPr>
        <p:txBody>
          <a:bodyPr/>
          <a:lstStyle>
            <a:lvl1pPr>
              <a:defRPr sz="1000">
                <a:solidFill>
                  <a:schemeClr val="bg1"/>
                </a:solidFill>
                <a:latin typeface="Arial"/>
                <a:cs typeface="Arial"/>
              </a:defRPr>
            </a:lvl1pPr>
          </a:lstStyle>
          <a:p>
            <a:fld id="{F493F0E7-16B9-4054-8A62-0240149D4B5C}" type="datetimeFigureOut">
              <a:rPr lang="en-US" smtClean="0"/>
              <a:pPr/>
              <a:t>5/14/26</a:t>
            </a:fld>
            <a:endParaRPr lang="en-US" dirty="0"/>
          </a:p>
        </p:txBody>
      </p:sp>
      <p:pic>
        <p:nvPicPr>
          <p:cNvPr id="10" name="Picture 9"/>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63200" y="6053329"/>
            <a:ext cx="1486499" cy="529225"/>
          </a:xfrm>
          <a:prstGeom prst="rect">
            <a:avLst/>
          </a:prstGeom>
        </p:spPr>
      </p:pic>
    </p:spTree>
    <p:extLst>
      <p:ext uri="{BB962C8B-B14F-4D97-AF65-F5344CB8AC3E}">
        <p14:creationId xmlns:p14="http://schemas.microsoft.com/office/powerpoint/2010/main" val="3004760949"/>
      </p:ext>
    </p:extLst>
  </p:cSld>
  <p:clrMap bg1="lt1" tx1="dk1" bg2="lt2" tx2="dk2" accent1="accent1" accent2="accent2" accent3="accent3" accent4="accent4" accent5="accent5" accent6="accent6" hlink="hlink" folHlink="folHlink"/>
  <p:sldLayoutIdLst>
    <p:sldLayoutId id="2147483679"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34" y="0"/>
            <a:ext cx="12270211" cy="6903720"/>
          </a:xfrm>
          <a:prstGeom prst="rect">
            <a:avLst/>
          </a:prstGeom>
        </p:spPr>
      </p:pic>
      <p:sp>
        <p:nvSpPr>
          <p:cNvPr id="9" name="Date Placeholder 3"/>
          <p:cNvSpPr>
            <a:spLocks noGrp="1"/>
          </p:cNvSpPr>
          <p:nvPr>
            <p:ph type="dt" sz="half" idx="2"/>
          </p:nvPr>
        </p:nvSpPr>
        <p:spPr>
          <a:xfrm>
            <a:off x="304800" y="6356351"/>
            <a:ext cx="1016000" cy="365125"/>
          </a:xfrm>
          <a:prstGeom prst="rect">
            <a:avLst/>
          </a:prstGeom>
        </p:spPr>
        <p:txBody>
          <a:bodyPr/>
          <a:lstStyle>
            <a:lvl1pPr>
              <a:defRPr sz="1000">
                <a:solidFill>
                  <a:schemeClr val="bg1"/>
                </a:solidFill>
                <a:latin typeface="Arial"/>
                <a:cs typeface="Arial"/>
              </a:defRPr>
            </a:lvl1pPr>
          </a:lstStyle>
          <a:p>
            <a:fld id="{F493F0E7-16B9-4054-8A62-0240149D4B5C}" type="datetimeFigureOut">
              <a:rPr lang="en-US" smtClean="0"/>
              <a:pPr/>
              <a:t>5/14/26</a:t>
            </a:fld>
            <a:endParaRPr lang="en-US" dirty="0"/>
          </a:p>
        </p:txBody>
      </p:sp>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363200" y="6053329"/>
            <a:ext cx="1486499" cy="529225"/>
          </a:xfrm>
          <a:prstGeom prst="rect">
            <a:avLst/>
          </a:prstGeom>
        </p:spPr>
      </p:pic>
    </p:spTree>
    <p:extLst>
      <p:ext uri="{BB962C8B-B14F-4D97-AF65-F5344CB8AC3E}">
        <p14:creationId xmlns:p14="http://schemas.microsoft.com/office/powerpoint/2010/main" val="526144061"/>
      </p:ext>
    </p:extLst>
  </p:cSld>
  <p:clrMap bg1="lt1" tx1="dk1" bg2="lt2" tx2="dk2" accent1="accent1" accent2="accent2" accent3="accent3" accent4="accent4" accent5="accent5" accent6="accent6" hlink="hlink" folHlink="folHlink"/>
  <p:sldLayoutIdLst>
    <p:sldLayoutId id="2147483681"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243D5F-4AA8-E043-ABA6-5ED8B75A025D}" type="datetimeFigureOut">
              <a:rPr lang="en-US" smtClean="0"/>
              <a:t>5/14/26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D0A92F-4BE2-9B4C-AE19-1C47AA9E536C}" type="slidenum">
              <a:rPr lang="en-US" smtClean="0"/>
              <a:t>‹#›</a:t>
            </a:fld>
            <a:endParaRPr lang="en-US"/>
          </a:p>
        </p:txBody>
      </p:sp>
      <p:pic>
        <p:nvPicPr>
          <p:cNvPr id="7" name="Picture 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534" y="1397"/>
            <a:ext cx="12270211" cy="6903720"/>
          </a:xfrm>
          <a:prstGeom prst="rect">
            <a:avLst/>
          </a:prstGeom>
        </p:spPr>
      </p:pic>
      <p:sp>
        <p:nvSpPr>
          <p:cNvPr id="9" name="Slide Number Placeholder 5"/>
          <p:cNvSpPr txBox="1">
            <a:spLocks/>
          </p:cNvSpPr>
          <p:nvPr userDrawn="1"/>
        </p:nvSpPr>
        <p:spPr>
          <a:xfrm>
            <a:off x="101600" y="6645276"/>
            <a:ext cx="812800" cy="288925"/>
          </a:xfrm>
          <a:prstGeom prst="rect">
            <a:avLst/>
          </a:prstGeom>
        </p:spPr>
        <p:txBody>
          <a:bodyPr/>
          <a:lstStyle>
            <a:defPPr>
              <a:defRPr lang="en-US"/>
            </a:defPPr>
            <a:lvl1pPr marL="0" algn="ctr" defTabSz="914400" rtl="0" eaLnBrk="1" latinLnBrk="0" hangingPunct="1">
              <a:defRPr sz="110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0A92F-4BE2-9B4C-AE19-1C47AA9E536C}" type="slidenum">
              <a:rPr lang="en-US" sz="900" smtClean="0"/>
              <a:pPr/>
              <a:t>‹#›</a:t>
            </a:fld>
            <a:endParaRPr lang="en-US" sz="900" dirty="0"/>
          </a:p>
        </p:txBody>
      </p:sp>
      <p:pic>
        <p:nvPicPr>
          <p:cNvPr id="11" name="Picture 1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363200" y="6053328"/>
            <a:ext cx="1486502" cy="529226"/>
          </a:xfrm>
          <a:prstGeom prst="rect">
            <a:avLst/>
          </a:prstGeom>
        </p:spPr>
      </p:pic>
    </p:spTree>
    <p:extLst>
      <p:ext uri="{BB962C8B-B14F-4D97-AF65-F5344CB8AC3E}">
        <p14:creationId xmlns:p14="http://schemas.microsoft.com/office/powerpoint/2010/main" val="3824655885"/>
      </p:ext>
    </p:extLst>
  </p:cSld>
  <p:clrMap bg1="lt1" tx1="dk1" bg2="lt2" tx2="dk2" accent1="accent1" accent2="accent2" accent3="accent3" accent4="accent4" accent5="accent5" accent6="accent6" hlink="hlink" folHlink="folHlink"/>
  <p:sldLayoutIdLst>
    <p:sldLayoutId id="2147483653" r:id="rId1"/>
    <p:sldLayoutId id="2147483651" r:id="rId2"/>
    <p:sldLayoutId id="2147483652" r:id="rId3"/>
    <p:sldLayoutId id="2147483654" r:id="rId4"/>
    <p:sldLayoutId id="2147483659" r:id="rId5"/>
    <p:sldLayoutId id="2147483657" r:id="rId6"/>
    <p:sldLayoutId id="2147483682" r:id="rId7"/>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E89BAC-2917-424A-ACDC-924CB93C1DC3}" type="datetimeFigureOut">
              <a:rPr lang="en-US" smtClean="0"/>
              <a:t>5/14/26</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0E8EAE-1272-3C40-B6DE-1D055632DDE7}" type="slidenum">
              <a:rPr lang="en-US" smtClean="0"/>
              <a:t>‹#›</a:t>
            </a:fld>
            <a:endParaRPr lang="en-US"/>
          </a:p>
        </p:txBody>
      </p:sp>
      <p:pic>
        <p:nvPicPr>
          <p:cNvPr id="7" name="Picture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34" y="0"/>
            <a:ext cx="12270211" cy="6903720"/>
          </a:xfrm>
          <a:prstGeom prst="rect">
            <a:avLst/>
          </a:prstGeom>
        </p:spPr>
      </p:pic>
      <p:sp>
        <p:nvSpPr>
          <p:cNvPr id="11" name="Slide Number Placeholder 5"/>
          <p:cNvSpPr txBox="1">
            <a:spLocks/>
          </p:cNvSpPr>
          <p:nvPr userDrawn="1"/>
        </p:nvSpPr>
        <p:spPr>
          <a:xfrm>
            <a:off x="101600" y="6645276"/>
            <a:ext cx="812800" cy="288925"/>
          </a:xfrm>
          <a:prstGeom prst="rect">
            <a:avLst/>
          </a:prstGeom>
        </p:spPr>
        <p:txBody>
          <a:bodyPr/>
          <a:lstStyle>
            <a:defPPr>
              <a:defRPr lang="en-US"/>
            </a:defPPr>
            <a:lvl1pPr marL="0" algn="ctr" defTabSz="914400" rtl="0" eaLnBrk="1" latinLnBrk="0" hangingPunct="1">
              <a:defRPr sz="110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0A92F-4BE2-9B4C-AE19-1C47AA9E536C}" type="slidenum">
              <a:rPr lang="en-US" sz="900" smtClean="0">
                <a:solidFill>
                  <a:srgbClr val="80807C"/>
                </a:solidFill>
              </a:rPr>
              <a:pPr/>
              <a:t>‹#›</a:t>
            </a:fld>
            <a:endParaRPr lang="en-US" sz="900" dirty="0">
              <a:solidFill>
                <a:srgbClr val="80807C"/>
              </a:solidFill>
            </a:endParaRPr>
          </a:p>
        </p:txBody>
      </p:sp>
      <p:pic>
        <p:nvPicPr>
          <p:cNvPr id="12" name="Picture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63200" y="6053329"/>
            <a:ext cx="1486499" cy="529225"/>
          </a:xfrm>
          <a:prstGeom prst="rect">
            <a:avLst/>
          </a:prstGeom>
        </p:spPr>
      </p:pic>
    </p:spTree>
    <p:extLst>
      <p:ext uri="{BB962C8B-B14F-4D97-AF65-F5344CB8AC3E}">
        <p14:creationId xmlns:p14="http://schemas.microsoft.com/office/powerpoint/2010/main" val="105383055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7" r:id="rId5"/>
    <p:sldLayoutId id="2147483668"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534" y="0"/>
            <a:ext cx="12270211" cy="6903720"/>
          </a:xfrm>
          <a:prstGeom prst="rect">
            <a:avLst/>
          </a:prstGeom>
        </p:spPr>
      </p:pic>
      <p:sp>
        <p:nvSpPr>
          <p:cNvPr id="6" name="Slide Number Placeholder 5"/>
          <p:cNvSpPr txBox="1">
            <a:spLocks/>
          </p:cNvSpPr>
          <p:nvPr userDrawn="1"/>
        </p:nvSpPr>
        <p:spPr>
          <a:xfrm>
            <a:off x="101600" y="6645276"/>
            <a:ext cx="812800" cy="288925"/>
          </a:xfrm>
          <a:prstGeom prst="rect">
            <a:avLst/>
          </a:prstGeom>
        </p:spPr>
        <p:txBody>
          <a:bodyPr/>
          <a:lstStyle>
            <a:defPPr>
              <a:defRPr lang="en-US"/>
            </a:defPPr>
            <a:lvl1pPr marL="0" algn="ctr" defTabSz="914400" rtl="0" eaLnBrk="1" latinLnBrk="0" hangingPunct="1">
              <a:defRPr sz="110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0A92F-4BE2-9B4C-AE19-1C47AA9E536C}" type="slidenum">
              <a:rPr lang="en-US" sz="900" smtClean="0">
                <a:solidFill>
                  <a:srgbClr val="80807C"/>
                </a:solidFill>
              </a:rPr>
              <a:pPr/>
              <a:t>‹#›</a:t>
            </a:fld>
            <a:endParaRPr lang="en-US" sz="900" dirty="0">
              <a:solidFill>
                <a:srgbClr val="80807C"/>
              </a:solidFill>
            </a:endParaRPr>
          </a:p>
        </p:txBody>
      </p:sp>
      <p:pic>
        <p:nvPicPr>
          <p:cNvPr id="8" name="Picture 7"/>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363200" y="6053329"/>
            <a:ext cx="1486499" cy="529225"/>
          </a:xfrm>
          <a:prstGeom prst="rect">
            <a:avLst/>
          </a:prstGeom>
        </p:spPr>
      </p:pic>
    </p:spTree>
    <p:extLst>
      <p:ext uri="{BB962C8B-B14F-4D97-AF65-F5344CB8AC3E}">
        <p14:creationId xmlns:p14="http://schemas.microsoft.com/office/powerpoint/2010/main" val="2388978232"/>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Slide Number Placeholder 5"/>
          <p:cNvSpPr txBox="1">
            <a:spLocks/>
          </p:cNvSpPr>
          <p:nvPr userDrawn="1"/>
        </p:nvSpPr>
        <p:spPr>
          <a:xfrm>
            <a:off x="101600" y="6569076"/>
            <a:ext cx="812800" cy="288925"/>
          </a:xfrm>
          <a:prstGeom prst="rect">
            <a:avLst/>
          </a:prstGeom>
        </p:spPr>
        <p:txBody>
          <a:bodyPr/>
          <a:lstStyle>
            <a:defPPr>
              <a:defRPr lang="en-US"/>
            </a:defPPr>
            <a:lvl1pPr marL="0" algn="ctr" defTabSz="914400" rtl="0" eaLnBrk="1" latinLnBrk="0" hangingPunct="1">
              <a:defRPr sz="1100" kern="1200">
                <a:solidFill>
                  <a:schemeClr val="bg1"/>
                </a:solidFill>
                <a:latin typeface="Arial"/>
                <a:ea typeface="+mn-ea"/>
                <a:cs typeface="Aria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6D0A92F-4BE2-9B4C-AE19-1C47AA9E536C}" type="slidenum">
              <a:rPr lang="en-US" sz="900" smtClean="0">
                <a:solidFill>
                  <a:srgbClr val="80807C"/>
                </a:solidFill>
              </a:rPr>
              <a:pPr/>
              <a:t>‹#›</a:t>
            </a:fld>
            <a:endParaRPr lang="en-US" sz="900" dirty="0">
              <a:solidFill>
                <a:srgbClr val="80807C"/>
              </a:solidFill>
            </a:endParaRPr>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63200" y="6053328"/>
            <a:ext cx="1486502" cy="529226"/>
          </a:xfrm>
          <a:prstGeom prst="rect">
            <a:avLst/>
          </a:prstGeom>
        </p:spPr>
      </p:pic>
    </p:spTree>
    <p:extLst>
      <p:ext uri="{BB962C8B-B14F-4D97-AF65-F5344CB8AC3E}">
        <p14:creationId xmlns:p14="http://schemas.microsoft.com/office/powerpoint/2010/main" val="3610322736"/>
      </p:ext>
    </p:extLst>
  </p:cSld>
  <p:clrMap bg1="lt1" tx1="dk1" bg2="lt2" tx2="dk2" accent1="accent1" accent2="accent2" accent3="accent3" accent4="accent4" accent5="accent5" accent6="accent6" hlink="hlink" folHlink="folHlink"/>
  <p:sldLayoutIdLst>
    <p:sldLayoutId id="2147483677" r:id="rId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hyperlink" Target="https://nida.nih.gov/research-topics/synthetic-cannabinoids" TargetMode="Externa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5.png"/><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4.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9.jpg"/></Relationships>
</file>

<file path=ppt/slides/_rels/slide3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2.xml"/><Relationship Id="rId1" Type="http://schemas.openxmlformats.org/officeDocument/2006/relationships/slideLayout" Target="../slideLayouts/slideLayout6.xml"/><Relationship Id="rId5" Type="http://schemas.openxmlformats.org/officeDocument/2006/relationships/image" Target="../media/image32.png"/><Relationship Id="rId4" Type="http://schemas.openxmlformats.org/officeDocument/2006/relationships/image" Target="../media/image26.png"/></Relationships>
</file>

<file path=ppt/slides/_rels/slide3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3.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36.tiff"/></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200400" y="1447800"/>
            <a:ext cx="9067800" cy="990600"/>
          </a:xfrm>
        </p:spPr>
        <p:txBody>
          <a:bodyPr>
            <a:noAutofit/>
          </a:bodyPr>
          <a:lstStyle/>
          <a:p>
            <a:pPr algn="ctr"/>
            <a:r>
              <a:rPr lang="en-US" sz="4400" b="1" dirty="0"/>
              <a:t>Arkansas Statewide Epidemiological</a:t>
            </a:r>
            <a:br>
              <a:rPr lang="en-US" sz="4400" b="1" dirty="0"/>
            </a:br>
            <a:r>
              <a:rPr lang="en-US" sz="4400" b="1" dirty="0"/>
              <a:t>Outcomes Workgroup</a:t>
            </a:r>
            <a:br>
              <a:rPr lang="en-US" sz="4400" b="1" dirty="0"/>
            </a:br>
            <a:br>
              <a:rPr lang="en-US" sz="2400" b="1" dirty="0"/>
            </a:br>
            <a:br>
              <a:rPr lang="en-US" sz="3600" b="1" dirty="0"/>
            </a:br>
            <a:r>
              <a:rPr lang="en-US" sz="3200" b="1" dirty="0">
                <a:solidFill>
                  <a:schemeClr val="tx1"/>
                </a:solidFill>
              </a:rPr>
              <a:t>Thrice-Annual Meeting</a:t>
            </a:r>
            <a:br>
              <a:rPr lang="en-US" sz="3200" b="1" dirty="0">
                <a:solidFill>
                  <a:schemeClr val="tx1"/>
                </a:solidFill>
              </a:rPr>
            </a:br>
            <a:r>
              <a:rPr lang="en-US" sz="3200" b="1" dirty="0">
                <a:solidFill>
                  <a:schemeClr val="tx1"/>
                </a:solidFill>
              </a:rPr>
              <a:t>05/22/2026</a:t>
            </a:r>
            <a:endParaRPr lang="en-US" sz="3200" dirty="0">
              <a:solidFill>
                <a:schemeClr val="tx1"/>
              </a:solidFill>
            </a:endParaRPr>
          </a:p>
        </p:txBody>
      </p:sp>
      <p:pic>
        <p:nvPicPr>
          <p:cNvPr id="3" name="Picture 2">
            <a:extLst>
              <a:ext uri="{FF2B5EF4-FFF2-40B4-BE49-F238E27FC236}">
                <a16:creationId xmlns:a16="http://schemas.microsoft.com/office/drawing/2014/main" id="{318E2907-4726-8749-85A9-D2F6E29172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2" name="TextBox 1">
            <a:extLst>
              <a:ext uri="{FF2B5EF4-FFF2-40B4-BE49-F238E27FC236}">
                <a16:creationId xmlns:a16="http://schemas.microsoft.com/office/drawing/2014/main" id="{CC0A8242-EF71-CD43-B385-AA601369DEF1}"/>
              </a:ext>
            </a:extLst>
          </p:cNvPr>
          <p:cNvSpPr txBox="1"/>
          <p:nvPr/>
        </p:nvSpPr>
        <p:spPr>
          <a:xfrm>
            <a:off x="4876800" y="6248400"/>
            <a:ext cx="4472462" cy="646331"/>
          </a:xfrm>
          <a:prstGeom prst="rect">
            <a:avLst/>
          </a:prstGeom>
          <a:noFill/>
        </p:spPr>
        <p:txBody>
          <a:bodyPr wrap="square" rtlCol="0">
            <a:spAutoFit/>
          </a:bodyPr>
          <a:lstStyle/>
          <a:p>
            <a:r>
              <a:rPr lang="en-US" dirty="0"/>
              <a:t>Supported by: SAMHSA Substance Abuse Block Grant </a:t>
            </a:r>
            <a:r>
              <a:rPr lang="en-US" sz="1800" dirty="0">
                <a:solidFill>
                  <a:srgbClr val="0A1D30"/>
                </a:solidFill>
                <a:effectLst/>
                <a:latin typeface="Arial" panose="020B0604020202020204" pitchFamily="34" charset="0"/>
                <a:ea typeface="Arial" panose="020B0604020202020204" pitchFamily="34" charset="0"/>
              </a:rPr>
              <a:t>1B08TI087025-01</a:t>
            </a:r>
            <a:r>
              <a:rPr lang="en-US" sz="1800" dirty="0">
                <a:solidFill>
                  <a:srgbClr val="000000"/>
                </a:solidFill>
                <a:effectLst/>
                <a:latin typeface="Arial" panose="020B0604020202020204" pitchFamily="34" charset="0"/>
                <a:ea typeface="Arial" panose="020B0604020202020204" pitchFamily="34" charset="0"/>
              </a:rPr>
              <a:t> </a:t>
            </a:r>
            <a:endParaRPr lang="en-US" dirty="0"/>
          </a:p>
        </p:txBody>
      </p:sp>
    </p:spTree>
    <p:extLst>
      <p:ext uri="{BB962C8B-B14F-4D97-AF65-F5344CB8AC3E}">
        <p14:creationId xmlns:p14="http://schemas.microsoft.com/office/powerpoint/2010/main" val="26727332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47E3C-4471-F9F8-0DFB-C5230C95D09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46CF36C-578E-B59E-4A11-D16EFBCE35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pic>
        <p:nvPicPr>
          <p:cNvPr id="2" name="Picture 1">
            <a:extLst>
              <a:ext uri="{FF2B5EF4-FFF2-40B4-BE49-F238E27FC236}">
                <a16:creationId xmlns:a16="http://schemas.microsoft.com/office/drawing/2014/main" id="{047C8C0B-2260-48BC-063E-01B48E3F48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7800" y="5945250"/>
            <a:ext cx="3200400" cy="988949"/>
          </a:xfrm>
          <a:prstGeom prst="rect">
            <a:avLst/>
          </a:prstGeom>
        </p:spPr>
      </p:pic>
      <p:pic>
        <p:nvPicPr>
          <p:cNvPr id="5" name="Picture 4">
            <a:extLst>
              <a:ext uri="{FF2B5EF4-FFF2-40B4-BE49-F238E27FC236}">
                <a16:creationId xmlns:a16="http://schemas.microsoft.com/office/drawing/2014/main" id="{1E561A01-5E21-2839-97F5-FEE0C2C44952}"/>
              </a:ext>
            </a:extLst>
          </p:cNvPr>
          <p:cNvPicPr>
            <a:picLocks noChangeAspect="1"/>
          </p:cNvPicPr>
          <p:nvPr/>
        </p:nvPicPr>
        <p:blipFill>
          <a:blip r:embed="rId4"/>
          <a:stretch>
            <a:fillRect/>
          </a:stretch>
        </p:blipFill>
        <p:spPr>
          <a:xfrm>
            <a:off x="3733800" y="76200"/>
            <a:ext cx="8475204" cy="6881996"/>
          </a:xfrm>
          <a:prstGeom prst="rect">
            <a:avLst/>
          </a:prstGeom>
        </p:spPr>
      </p:pic>
      <p:sp>
        <p:nvSpPr>
          <p:cNvPr id="6" name="TextBox 5">
            <a:extLst>
              <a:ext uri="{FF2B5EF4-FFF2-40B4-BE49-F238E27FC236}">
                <a16:creationId xmlns:a16="http://schemas.microsoft.com/office/drawing/2014/main" id="{AC143ABF-3288-1143-7585-220DB44D783B}"/>
              </a:ext>
            </a:extLst>
          </p:cNvPr>
          <p:cNvSpPr txBox="1"/>
          <p:nvPr/>
        </p:nvSpPr>
        <p:spPr>
          <a:xfrm>
            <a:off x="76200" y="5856982"/>
            <a:ext cx="3640596" cy="1077218"/>
          </a:xfrm>
          <a:prstGeom prst="rect">
            <a:avLst/>
          </a:prstGeom>
          <a:solidFill>
            <a:schemeClr val="bg1"/>
          </a:solidFill>
        </p:spPr>
        <p:txBody>
          <a:bodyPr wrap="square" rtlCol="0">
            <a:spAutoFit/>
          </a:bodyPr>
          <a:lstStyle/>
          <a:p>
            <a:r>
              <a:rPr lang="en-US" sz="1600" dirty="0"/>
              <a:t>https://</a:t>
            </a:r>
            <a:r>
              <a:rPr lang="en-US" sz="1600" dirty="0" err="1"/>
              <a:t>www.dea.gov</a:t>
            </a:r>
            <a:r>
              <a:rPr lang="en-US" sz="1600" dirty="0"/>
              <a:t>/sites/default/files/2025-05/2025%20National%20Drug%20Threat%20Assessment_Web%205-12-2025.pdf</a:t>
            </a:r>
          </a:p>
        </p:txBody>
      </p:sp>
      <p:sp>
        <p:nvSpPr>
          <p:cNvPr id="7" name="TextBox 6">
            <a:extLst>
              <a:ext uri="{FF2B5EF4-FFF2-40B4-BE49-F238E27FC236}">
                <a16:creationId xmlns:a16="http://schemas.microsoft.com/office/drawing/2014/main" id="{899E63DE-193C-2ACC-6128-3808C9EFEC0E}"/>
              </a:ext>
            </a:extLst>
          </p:cNvPr>
          <p:cNvSpPr txBox="1"/>
          <p:nvPr/>
        </p:nvSpPr>
        <p:spPr>
          <a:xfrm>
            <a:off x="0" y="762000"/>
            <a:ext cx="3716796" cy="4493538"/>
          </a:xfrm>
          <a:prstGeom prst="rect">
            <a:avLst/>
          </a:prstGeom>
          <a:noFill/>
        </p:spPr>
        <p:txBody>
          <a:bodyPr wrap="square" rtlCol="0">
            <a:spAutoFit/>
          </a:bodyPr>
          <a:lstStyle/>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Fentanyl purity ↓ throughout 2024 and some key precursor chemicals many Mexico-based fentanyl cooks need were unavailable.</a:t>
            </a:r>
          </a:p>
          <a:p>
            <a:endParaRPr lang="en-US" sz="22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2200" dirty="0">
                <a:latin typeface="Arial" panose="020B0604020202020204" pitchFamily="34" charset="0"/>
                <a:cs typeface="Arial" panose="020B0604020202020204" pitchFamily="34" charset="0"/>
              </a:rPr>
              <a:t>US fentanyl supply continues to be adulterated with animal tranquilizers, anesthetics, and other novel synthetic opioids. </a:t>
            </a:r>
          </a:p>
        </p:txBody>
      </p:sp>
    </p:spTree>
    <p:extLst>
      <p:ext uri="{BB962C8B-B14F-4D97-AF65-F5344CB8AC3E}">
        <p14:creationId xmlns:p14="http://schemas.microsoft.com/office/powerpoint/2010/main" val="321358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4F597-3B0B-ED33-AE0F-D7F2A66BC0D1}"/>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BBFEE4B-E96B-F30A-4921-0752C0A066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7800" y="5869051"/>
            <a:ext cx="3200400" cy="988949"/>
          </a:xfrm>
          <a:prstGeom prst="rect">
            <a:avLst/>
          </a:prstGeom>
        </p:spPr>
      </p:pic>
      <p:pic>
        <p:nvPicPr>
          <p:cNvPr id="5" name="Picture 4">
            <a:extLst>
              <a:ext uri="{FF2B5EF4-FFF2-40B4-BE49-F238E27FC236}">
                <a16:creationId xmlns:a16="http://schemas.microsoft.com/office/drawing/2014/main" id="{D80C7360-0512-730E-672C-B45260BF2663}"/>
              </a:ext>
            </a:extLst>
          </p:cNvPr>
          <p:cNvPicPr>
            <a:picLocks noChangeAspect="1"/>
          </p:cNvPicPr>
          <p:nvPr/>
        </p:nvPicPr>
        <p:blipFill>
          <a:blip r:embed="rId4"/>
          <a:stretch>
            <a:fillRect/>
          </a:stretch>
        </p:blipFill>
        <p:spPr>
          <a:xfrm>
            <a:off x="76200" y="457200"/>
            <a:ext cx="9725804" cy="5464321"/>
          </a:xfrm>
          <a:prstGeom prst="rect">
            <a:avLst/>
          </a:prstGeom>
        </p:spPr>
      </p:pic>
      <p:sp>
        <p:nvSpPr>
          <p:cNvPr id="6" name="TextBox 5">
            <a:extLst>
              <a:ext uri="{FF2B5EF4-FFF2-40B4-BE49-F238E27FC236}">
                <a16:creationId xmlns:a16="http://schemas.microsoft.com/office/drawing/2014/main" id="{EFA34080-F807-A72D-F46C-A7ED117669B5}"/>
              </a:ext>
            </a:extLst>
          </p:cNvPr>
          <p:cNvSpPr txBox="1"/>
          <p:nvPr/>
        </p:nvSpPr>
        <p:spPr>
          <a:xfrm>
            <a:off x="1981200" y="6248401"/>
            <a:ext cx="7086600" cy="584775"/>
          </a:xfrm>
          <a:prstGeom prst="rect">
            <a:avLst/>
          </a:prstGeom>
          <a:solidFill>
            <a:schemeClr val="bg1"/>
          </a:solidFill>
        </p:spPr>
        <p:txBody>
          <a:bodyPr wrap="square" rtlCol="0">
            <a:spAutoFit/>
          </a:bodyPr>
          <a:lstStyle/>
          <a:p>
            <a:r>
              <a:rPr lang="en-US" sz="1600" dirty="0"/>
              <a:t>https://</a:t>
            </a:r>
            <a:r>
              <a:rPr lang="en-US" sz="1600" dirty="0" err="1"/>
              <a:t>www.dea.gov</a:t>
            </a:r>
            <a:r>
              <a:rPr lang="en-US" sz="1600" dirty="0"/>
              <a:t>/sites/default/files/2025-05/2025%20National%20Drug%20Threat%20Assessment_Web%205-12-2025.pdf</a:t>
            </a:r>
          </a:p>
        </p:txBody>
      </p:sp>
      <p:sp>
        <p:nvSpPr>
          <p:cNvPr id="7" name="TextBox 6">
            <a:extLst>
              <a:ext uri="{FF2B5EF4-FFF2-40B4-BE49-F238E27FC236}">
                <a16:creationId xmlns:a16="http://schemas.microsoft.com/office/drawing/2014/main" id="{A5E63DAB-3E09-A775-59ED-ADBF5EF4A294}"/>
              </a:ext>
            </a:extLst>
          </p:cNvPr>
          <p:cNvSpPr txBox="1"/>
          <p:nvPr/>
        </p:nvSpPr>
        <p:spPr>
          <a:xfrm>
            <a:off x="9369650" y="2450069"/>
            <a:ext cx="2592376" cy="338554"/>
          </a:xfrm>
          <a:prstGeom prst="rect">
            <a:avLst/>
          </a:prstGeom>
          <a:solidFill>
            <a:schemeClr val="bg1"/>
          </a:solidFill>
        </p:spPr>
        <p:txBody>
          <a:bodyPr wrap="none" rtlCol="0">
            <a:spAutoFit/>
          </a:bodyPr>
          <a:lstStyle/>
          <a:p>
            <a:r>
              <a:rPr lang="en-US" sz="1600" dirty="0">
                <a:latin typeface="Arial" panose="020B0604020202020204" pitchFamily="34" charset="0"/>
                <a:cs typeface="Arial" panose="020B0604020202020204" pitchFamily="34" charset="0"/>
              </a:rPr>
              <a:t>25X stronger than fentanyl</a:t>
            </a:r>
          </a:p>
        </p:txBody>
      </p:sp>
      <p:sp>
        <p:nvSpPr>
          <p:cNvPr id="12" name="TextBox 11">
            <a:extLst>
              <a:ext uri="{FF2B5EF4-FFF2-40B4-BE49-F238E27FC236}">
                <a16:creationId xmlns:a16="http://schemas.microsoft.com/office/drawing/2014/main" id="{D7FD043A-C13F-6F1B-FF79-71518B8BB2F3}"/>
              </a:ext>
            </a:extLst>
          </p:cNvPr>
          <p:cNvSpPr txBox="1"/>
          <p:nvPr/>
        </p:nvSpPr>
        <p:spPr>
          <a:xfrm>
            <a:off x="9369650" y="2785647"/>
            <a:ext cx="2898550" cy="338554"/>
          </a:xfrm>
          <a:prstGeom prst="rect">
            <a:avLst/>
          </a:prstGeom>
          <a:solidFill>
            <a:schemeClr val="bg1"/>
          </a:solidFill>
        </p:spPr>
        <p:txBody>
          <a:bodyPr wrap="none" rtlCol="0">
            <a:spAutoFit/>
          </a:bodyPr>
          <a:lstStyle/>
          <a:p>
            <a:r>
              <a:rPr lang="en-US" sz="1600" dirty="0">
                <a:latin typeface="Arial" panose="020B0604020202020204" pitchFamily="34" charset="0"/>
                <a:cs typeface="Arial" panose="020B0604020202020204" pitchFamily="34" charset="0"/>
              </a:rPr>
              <a:t>Fentanyl precursor/metabolite</a:t>
            </a:r>
          </a:p>
        </p:txBody>
      </p:sp>
      <p:sp>
        <p:nvSpPr>
          <p:cNvPr id="13" name="TextBox 12">
            <a:extLst>
              <a:ext uri="{FF2B5EF4-FFF2-40B4-BE49-F238E27FC236}">
                <a16:creationId xmlns:a16="http://schemas.microsoft.com/office/drawing/2014/main" id="{0A586FBB-6DCA-D75F-DAB3-ACB626443220}"/>
              </a:ext>
            </a:extLst>
          </p:cNvPr>
          <p:cNvSpPr txBox="1"/>
          <p:nvPr/>
        </p:nvSpPr>
        <p:spPr>
          <a:xfrm>
            <a:off x="9369650" y="3166647"/>
            <a:ext cx="2478564" cy="338554"/>
          </a:xfrm>
          <a:prstGeom prst="rect">
            <a:avLst/>
          </a:prstGeom>
          <a:solidFill>
            <a:schemeClr val="bg1"/>
          </a:solidFill>
        </p:spPr>
        <p:txBody>
          <a:bodyPr wrap="none" rtlCol="0">
            <a:spAutoFit/>
          </a:bodyPr>
          <a:lstStyle/>
          <a:p>
            <a:r>
              <a:rPr lang="en-US" sz="1600" dirty="0">
                <a:latin typeface="Arial" panose="020B0604020202020204" pitchFamily="34" charset="0"/>
                <a:cs typeface="Arial" panose="020B0604020202020204" pitchFamily="34" charset="0"/>
              </a:rPr>
              <a:t>2X stronger than fentanyl</a:t>
            </a:r>
          </a:p>
        </p:txBody>
      </p:sp>
    </p:spTree>
    <p:extLst>
      <p:ext uri="{BB962C8B-B14F-4D97-AF65-F5344CB8AC3E}">
        <p14:creationId xmlns:p14="http://schemas.microsoft.com/office/powerpoint/2010/main" val="15505690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485D76-9ADD-0F52-02BD-0D4B8B839FF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6EBF5BC-06B8-B1F8-D464-729B697B5D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pic>
        <p:nvPicPr>
          <p:cNvPr id="2" name="Picture 1">
            <a:extLst>
              <a:ext uri="{FF2B5EF4-FFF2-40B4-BE49-F238E27FC236}">
                <a16:creationId xmlns:a16="http://schemas.microsoft.com/office/drawing/2014/main" id="{1C81E050-8BED-31E1-5D10-15D91DBBF3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5" name="Title 1">
            <a:extLst>
              <a:ext uri="{FF2B5EF4-FFF2-40B4-BE49-F238E27FC236}">
                <a16:creationId xmlns:a16="http://schemas.microsoft.com/office/drawing/2014/main" id="{F749CFA9-309F-82C7-0999-8B414CEB1A2B}"/>
              </a:ext>
            </a:extLst>
          </p:cNvPr>
          <p:cNvSpPr>
            <a:spLocks noGrp="1"/>
          </p:cNvSpPr>
          <p:nvPr>
            <p:ph type="ctrTitle"/>
          </p:nvPr>
        </p:nvSpPr>
        <p:spPr>
          <a:xfrm>
            <a:off x="609600" y="152400"/>
            <a:ext cx="11074400" cy="609599"/>
          </a:xfrm>
        </p:spPr>
        <p:txBody>
          <a:bodyPr/>
          <a:lstStyle/>
          <a:p>
            <a:pPr algn="ctr"/>
            <a:r>
              <a:rPr lang="en-US" dirty="0"/>
              <a:t>Xylazine</a:t>
            </a:r>
          </a:p>
        </p:txBody>
      </p:sp>
      <p:sp>
        <p:nvSpPr>
          <p:cNvPr id="6" name="Content Placeholder 2">
            <a:extLst>
              <a:ext uri="{FF2B5EF4-FFF2-40B4-BE49-F238E27FC236}">
                <a16:creationId xmlns:a16="http://schemas.microsoft.com/office/drawing/2014/main" id="{452F1429-BE34-2FD0-F566-18582A3C1543}"/>
              </a:ext>
            </a:extLst>
          </p:cNvPr>
          <p:cNvSpPr>
            <a:spLocks noGrp="1"/>
          </p:cNvSpPr>
          <p:nvPr>
            <p:ph idx="13"/>
          </p:nvPr>
        </p:nvSpPr>
        <p:spPr>
          <a:xfrm>
            <a:off x="76200" y="762000"/>
            <a:ext cx="12107332" cy="1737361"/>
          </a:xfrm>
        </p:spPr>
        <p:txBody>
          <a:bodyPr>
            <a:noAutofit/>
          </a:bodyPr>
          <a:lstStyle/>
          <a:p>
            <a:r>
              <a:rPr lang="en-US" sz="2800" dirty="0">
                <a:latin typeface="ArialMT"/>
              </a:rPr>
              <a:t>A</a:t>
            </a:r>
            <a:r>
              <a:rPr lang="en-US" sz="2800" dirty="0">
                <a:effectLst/>
                <a:latin typeface="ArialMT"/>
              </a:rPr>
              <a:t> non-opioid sedative, analgesic, and muscle relaxant only authorized in the US for veterinary use</a:t>
            </a:r>
          </a:p>
          <a:p>
            <a:r>
              <a:rPr lang="en-US" sz="2800" b="0" i="0" u="none" strike="noStrike" dirty="0">
                <a:effectLst/>
                <a:latin typeface="Arial" panose="020B0604020202020204" pitchFamily="34" charset="0"/>
                <a:cs typeface="Arial" panose="020B0604020202020204" pitchFamily="34" charset="0"/>
              </a:rPr>
              <a:t>Xylazine by itself can cause: </a:t>
            </a:r>
            <a:endParaRPr lang="en-US" sz="2800" dirty="0">
              <a:latin typeface="Arial" panose="020B0604020202020204" pitchFamily="34" charset="0"/>
              <a:cs typeface="Arial" panose="020B0604020202020204" pitchFamily="34" charset="0"/>
            </a:endParaRPr>
          </a:p>
          <a:p>
            <a:pPr lvl="1">
              <a:buFont typeface="Arial" panose="020B0604020202020204" pitchFamily="34" charset="0"/>
              <a:buChar char="•"/>
            </a:pPr>
            <a:r>
              <a:rPr lang="en-US" sz="2400" b="0" i="0" u="none" strike="noStrike" dirty="0">
                <a:effectLst/>
                <a:latin typeface="Arial" panose="020B0604020202020204" pitchFamily="34" charset="0"/>
                <a:cs typeface="Arial" panose="020B0604020202020204" pitchFamily="34" charset="0"/>
              </a:rPr>
              <a:t>Drowsiness, unconsciousness, coma</a:t>
            </a:r>
          </a:p>
          <a:p>
            <a:pPr lvl="1">
              <a:buFont typeface="Arial" panose="020B0604020202020204" pitchFamily="34" charset="0"/>
              <a:buChar char="•"/>
            </a:pPr>
            <a:r>
              <a:rPr lang="en-US" sz="2400" b="0" i="0" u="none" strike="noStrike" dirty="0">
                <a:effectLst/>
                <a:latin typeface="Arial" panose="020B0604020202020204" pitchFamily="34" charset="0"/>
                <a:cs typeface="Arial" panose="020B0604020202020204" pitchFamily="34" charset="0"/>
              </a:rPr>
              <a:t>Dangerously slowed breathing</a:t>
            </a:r>
          </a:p>
          <a:p>
            <a:pPr lvl="1">
              <a:buFont typeface="Arial" panose="020B0604020202020204" pitchFamily="34" charset="0"/>
              <a:buChar char="•"/>
            </a:pPr>
            <a:r>
              <a:rPr lang="en-US" sz="2400" dirty="0">
                <a:latin typeface="Arial" panose="020B0604020202020204" pitchFamily="34" charset="0"/>
                <a:cs typeface="Arial" panose="020B0604020202020204" pitchFamily="34" charset="0"/>
              </a:rPr>
              <a:t>Dangerously low </a:t>
            </a:r>
            <a:r>
              <a:rPr lang="en-US" sz="2400" b="0" i="0" u="none" strike="noStrike" dirty="0">
                <a:effectLst/>
                <a:latin typeface="Arial" panose="020B0604020202020204" pitchFamily="34" charset="0"/>
                <a:cs typeface="Arial" panose="020B0604020202020204" pitchFamily="34" charset="0"/>
              </a:rPr>
              <a:t>heart rate, and blood pressure</a:t>
            </a:r>
          </a:p>
          <a:p>
            <a:pPr lvl="1">
              <a:buFont typeface="Arial" panose="020B0604020202020204" pitchFamily="34" charset="0"/>
              <a:buChar char="•"/>
            </a:pPr>
            <a:r>
              <a:rPr lang="en-US" sz="2400" dirty="0">
                <a:latin typeface="Arial" panose="020B0604020202020204" pitchFamily="34" charset="0"/>
                <a:cs typeface="Arial" panose="020B0604020202020204" pitchFamily="34" charset="0"/>
              </a:rPr>
              <a:t>Irregular heartbeat</a:t>
            </a:r>
          </a:p>
          <a:p>
            <a:pPr lvl="1">
              <a:buFont typeface="Arial" panose="020B0604020202020204" pitchFamily="34" charset="0"/>
              <a:buChar char="•"/>
            </a:pPr>
            <a:r>
              <a:rPr lang="en-US" sz="2400" dirty="0">
                <a:effectLst/>
                <a:latin typeface="Arial" panose="020B0604020202020204" pitchFamily="34" charset="0"/>
                <a:cs typeface="Arial" panose="020B0604020202020204" pitchFamily="34" charset="0"/>
              </a:rPr>
              <a:t>Lowered body temperature</a:t>
            </a:r>
          </a:p>
          <a:p>
            <a:r>
              <a:rPr lang="en-US" sz="2800" dirty="0">
                <a:effectLst/>
                <a:latin typeface="ArialMT"/>
              </a:rPr>
              <a:t>Xylazine appears to worsen the life-threatening effects of opioids</a:t>
            </a:r>
          </a:p>
        </p:txBody>
      </p:sp>
      <p:sp>
        <p:nvSpPr>
          <p:cNvPr id="7" name="TextBox 6">
            <a:extLst>
              <a:ext uri="{FF2B5EF4-FFF2-40B4-BE49-F238E27FC236}">
                <a16:creationId xmlns:a16="http://schemas.microsoft.com/office/drawing/2014/main" id="{3F80045F-6DF9-AA0B-C7F8-ADD38383700D}"/>
              </a:ext>
            </a:extLst>
          </p:cNvPr>
          <p:cNvSpPr txBox="1"/>
          <p:nvPr/>
        </p:nvSpPr>
        <p:spPr>
          <a:xfrm>
            <a:off x="1905000" y="6103203"/>
            <a:ext cx="6934200" cy="830997"/>
          </a:xfrm>
          <a:prstGeom prst="rect">
            <a:avLst/>
          </a:prstGeom>
          <a:noFill/>
        </p:spPr>
        <p:txBody>
          <a:bodyPr wrap="square" rtlCol="0">
            <a:spAutoFit/>
          </a:bodyPr>
          <a:lstStyle/>
          <a:p>
            <a:r>
              <a:rPr lang="en-US" sz="1600" dirty="0"/>
              <a:t>https://</a:t>
            </a:r>
            <a:r>
              <a:rPr lang="en-US" sz="1600" dirty="0" err="1"/>
              <a:t>www.dea.gov</a:t>
            </a:r>
            <a:r>
              <a:rPr lang="en-US" sz="1600" dirty="0"/>
              <a:t>/sites/default/files/2022-12/The%20Growing%20Threat%20of%20Xylazine%20and%20its%20Mixture%20with%20Illicit%20Drugs.pdf</a:t>
            </a:r>
          </a:p>
        </p:txBody>
      </p:sp>
      <p:pic>
        <p:nvPicPr>
          <p:cNvPr id="12" name="Picture 11">
            <a:extLst>
              <a:ext uri="{FF2B5EF4-FFF2-40B4-BE49-F238E27FC236}">
                <a16:creationId xmlns:a16="http://schemas.microsoft.com/office/drawing/2014/main" id="{6F1A0104-2F2E-17C8-BE8E-885A446EC8C3}"/>
              </a:ext>
            </a:extLst>
          </p:cNvPr>
          <p:cNvPicPr>
            <a:picLocks noChangeAspect="1"/>
          </p:cNvPicPr>
          <p:nvPr/>
        </p:nvPicPr>
        <p:blipFill>
          <a:blip r:embed="rId4"/>
          <a:stretch>
            <a:fillRect/>
          </a:stretch>
        </p:blipFill>
        <p:spPr>
          <a:xfrm>
            <a:off x="9546897" y="1346200"/>
            <a:ext cx="2636635" cy="2997200"/>
          </a:xfrm>
          <a:prstGeom prst="rect">
            <a:avLst/>
          </a:prstGeom>
        </p:spPr>
      </p:pic>
      <p:sp>
        <p:nvSpPr>
          <p:cNvPr id="13" name="TextBox 12">
            <a:extLst>
              <a:ext uri="{FF2B5EF4-FFF2-40B4-BE49-F238E27FC236}">
                <a16:creationId xmlns:a16="http://schemas.microsoft.com/office/drawing/2014/main" id="{9B5C6DFF-1022-7234-F245-A3D57DFEDA58}"/>
              </a:ext>
            </a:extLst>
          </p:cNvPr>
          <p:cNvSpPr txBox="1"/>
          <p:nvPr/>
        </p:nvSpPr>
        <p:spPr>
          <a:xfrm>
            <a:off x="9656813" y="3032690"/>
            <a:ext cx="782587" cy="276999"/>
          </a:xfrm>
          <a:prstGeom prst="rect">
            <a:avLst/>
          </a:prstGeom>
          <a:noFill/>
        </p:spPr>
        <p:txBody>
          <a:bodyPr wrap="none" rtlCol="0">
            <a:spAutoFit/>
          </a:bodyPr>
          <a:lstStyle/>
          <a:p>
            <a:r>
              <a:rPr lang="en-US" sz="1200" dirty="0" err="1"/>
              <a:t>wikipedia</a:t>
            </a:r>
            <a:endParaRPr lang="en-US" sz="1200" dirty="0"/>
          </a:p>
        </p:txBody>
      </p:sp>
      <p:sp>
        <p:nvSpPr>
          <p:cNvPr id="14" name="TextBox 13">
            <a:extLst>
              <a:ext uri="{FF2B5EF4-FFF2-40B4-BE49-F238E27FC236}">
                <a16:creationId xmlns:a16="http://schemas.microsoft.com/office/drawing/2014/main" id="{0CD3901A-33A8-FD7B-61CD-5B2CB50A0589}"/>
              </a:ext>
            </a:extLst>
          </p:cNvPr>
          <p:cNvSpPr txBox="1"/>
          <p:nvPr/>
        </p:nvSpPr>
        <p:spPr>
          <a:xfrm>
            <a:off x="1219200" y="5029200"/>
            <a:ext cx="10964333" cy="954107"/>
          </a:xfrm>
          <a:prstGeom prst="rect">
            <a:avLst/>
          </a:prstGeom>
          <a:noFill/>
        </p:spPr>
        <p:txBody>
          <a:bodyPr wrap="square" rtlCol="0">
            <a:spAutoFit/>
          </a:bodyPr>
          <a:lstStyle/>
          <a:p>
            <a:r>
              <a:rPr lang="en-US" sz="2800" b="1" i="1" dirty="0">
                <a:solidFill>
                  <a:srgbClr val="C00000"/>
                </a:solidFill>
                <a:latin typeface="ArialMT"/>
              </a:rPr>
              <a:t>Narcan is less effective in reversing overdose when xylazine is present and doesn’t alter xylazine’s effects at all!</a:t>
            </a:r>
            <a:endParaRPr lang="en-US" sz="2800" b="1" i="1" dirty="0">
              <a:solidFill>
                <a:srgbClr val="C00000"/>
              </a:solidFill>
              <a:effectLst/>
              <a:latin typeface="ArialMT"/>
            </a:endParaRPr>
          </a:p>
        </p:txBody>
      </p:sp>
    </p:spTree>
    <p:extLst>
      <p:ext uri="{BB962C8B-B14F-4D97-AF65-F5344CB8AC3E}">
        <p14:creationId xmlns:p14="http://schemas.microsoft.com/office/powerpoint/2010/main" val="3893843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998F1-B7EA-EC78-68EE-5BAE26D63B6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1C66972-FAD3-D99B-81CF-0E3359697C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pic>
        <p:nvPicPr>
          <p:cNvPr id="2" name="Picture 1">
            <a:extLst>
              <a:ext uri="{FF2B5EF4-FFF2-40B4-BE49-F238E27FC236}">
                <a16:creationId xmlns:a16="http://schemas.microsoft.com/office/drawing/2014/main" id="{D709CB1D-D951-5DF2-6AB9-4E8A456B145D}"/>
              </a:ext>
            </a:extLst>
          </p:cNvPr>
          <p:cNvPicPr>
            <a:picLocks noChangeAspect="1"/>
          </p:cNvPicPr>
          <p:nvPr/>
        </p:nvPicPr>
        <p:blipFill>
          <a:blip r:embed="rId4"/>
          <a:stretch>
            <a:fillRect/>
          </a:stretch>
        </p:blipFill>
        <p:spPr>
          <a:xfrm>
            <a:off x="76200" y="76200"/>
            <a:ext cx="4038600" cy="2941534"/>
          </a:xfrm>
          <a:prstGeom prst="rect">
            <a:avLst/>
          </a:prstGeom>
        </p:spPr>
      </p:pic>
      <p:sp>
        <p:nvSpPr>
          <p:cNvPr id="5" name="TextBox 4">
            <a:extLst>
              <a:ext uri="{FF2B5EF4-FFF2-40B4-BE49-F238E27FC236}">
                <a16:creationId xmlns:a16="http://schemas.microsoft.com/office/drawing/2014/main" id="{9FFB1CC9-0FEB-50ED-191C-02BCBB9319EF}"/>
              </a:ext>
            </a:extLst>
          </p:cNvPr>
          <p:cNvSpPr txBox="1"/>
          <p:nvPr/>
        </p:nvSpPr>
        <p:spPr>
          <a:xfrm>
            <a:off x="4343400" y="228600"/>
            <a:ext cx="7393371" cy="523220"/>
          </a:xfrm>
          <a:prstGeom prst="rect">
            <a:avLst/>
          </a:prstGeom>
          <a:noFill/>
        </p:spPr>
        <p:txBody>
          <a:bodyPr wrap="none" rtlCol="0">
            <a:spAutoFit/>
          </a:bodyPr>
          <a:lstStyle/>
          <a:p>
            <a:r>
              <a:rPr lang="en-US" sz="2800" b="1" dirty="0"/>
              <a:t>Number of Fentanyl Exhibits Containing Xylazine</a:t>
            </a:r>
          </a:p>
        </p:txBody>
      </p:sp>
      <p:sp>
        <p:nvSpPr>
          <p:cNvPr id="6" name="TextBox 5">
            <a:extLst>
              <a:ext uri="{FF2B5EF4-FFF2-40B4-BE49-F238E27FC236}">
                <a16:creationId xmlns:a16="http://schemas.microsoft.com/office/drawing/2014/main" id="{7C0EC9E4-71FC-CDB8-2219-C5712B7F9A9D}"/>
              </a:ext>
            </a:extLst>
          </p:cNvPr>
          <p:cNvSpPr txBox="1"/>
          <p:nvPr/>
        </p:nvSpPr>
        <p:spPr>
          <a:xfrm>
            <a:off x="304800" y="4168676"/>
            <a:ext cx="11734801" cy="1938992"/>
          </a:xfrm>
          <a:prstGeom prst="rect">
            <a:avLst/>
          </a:prstGeom>
          <a:solidFill>
            <a:schemeClr val="bg1"/>
          </a:solidFill>
        </p:spPr>
        <p:txBody>
          <a:bodyPr wrap="square" rtlCol="0">
            <a:spAutoFit/>
          </a:bodyPr>
          <a:lstStyle/>
          <a:p>
            <a:pPr marL="342900" indent="-342900">
              <a:buFont typeface="Arial" panose="020B0604020202020204" pitchFamily="34" charset="0"/>
              <a:buChar char="•"/>
            </a:pPr>
            <a:r>
              <a:rPr lang="en-US" sz="2400" dirty="0">
                <a:effectLst/>
              </a:rPr>
              <a:t>Xylazine most prevalent in drug samples seized in New Jersey, Virginia, Ohio, Maryland, Pennsylvania, and Florida.</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While x</a:t>
            </a:r>
            <a:r>
              <a:rPr lang="en-US" sz="2400" dirty="0">
                <a:effectLst/>
              </a:rPr>
              <a:t>ylazine remains the #1 adulterant found in fentanyl powder, medetomidine adulteration is increasing.</a:t>
            </a:r>
          </a:p>
        </p:txBody>
      </p:sp>
      <p:sp>
        <p:nvSpPr>
          <p:cNvPr id="7" name="TextBox 6">
            <a:extLst>
              <a:ext uri="{FF2B5EF4-FFF2-40B4-BE49-F238E27FC236}">
                <a16:creationId xmlns:a16="http://schemas.microsoft.com/office/drawing/2014/main" id="{9623E684-B676-7C21-577B-6AACFD7E3D1D}"/>
              </a:ext>
            </a:extLst>
          </p:cNvPr>
          <p:cNvSpPr txBox="1"/>
          <p:nvPr/>
        </p:nvSpPr>
        <p:spPr>
          <a:xfrm>
            <a:off x="304800" y="6519446"/>
            <a:ext cx="11582400" cy="338554"/>
          </a:xfrm>
          <a:prstGeom prst="rect">
            <a:avLst/>
          </a:prstGeom>
          <a:noFill/>
        </p:spPr>
        <p:txBody>
          <a:bodyPr wrap="square" rtlCol="0">
            <a:spAutoFit/>
          </a:bodyPr>
          <a:lstStyle/>
          <a:p>
            <a:r>
              <a:rPr lang="en-US" sz="1600" dirty="0"/>
              <a:t>https://</a:t>
            </a:r>
            <a:r>
              <a:rPr lang="en-US" sz="1600" dirty="0" err="1"/>
              <a:t>www.dea.gov</a:t>
            </a:r>
            <a:r>
              <a:rPr lang="en-US" sz="1600" dirty="0"/>
              <a:t>/sites/default/files/2025-05/2025%20National%20Drug%20Threat%20Assessment_Web%205-12-2025.pdf</a:t>
            </a:r>
          </a:p>
        </p:txBody>
      </p:sp>
      <p:pic>
        <p:nvPicPr>
          <p:cNvPr id="12" name="Picture 11">
            <a:extLst>
              <a:ext uri="{FF2B5EF4-FFF2-40B4-BE49-F238E27FC236}">
                <a16:creationId xmlns:a16="http://schemas.microsoft.com/office/drawing/2014/main" id="{0DED1BAB-5D53-9501-BFA4-02EF0AB27956}"/>
              </a:ext>
            </a:extLst>
          </p:cNvPr>
          <p:cNvPicPr>
            <a:picLocks noChangeAspect="1"/>
          </p:cNvPicPr>
          <p:nvPr/>
        </p:nvPicPr>
        <p:blipFill>
          <a:blip r:embed="rId5"/>
          <a:stretch>
            <a:fillRect/>
          </a:stretch>
        </p:blipFill>
        <p:spPr>
          <a:xfrm>
            <a:off x="4191000" y="914400"/>
            <a:ext cx="7772400" cy="2879283"/>
          </a:xfrm>
          <a:prstGeom prst="rect">
            <a:avLst/>
          </a:prstGeom>
        </p:spPr>
      </p:pic>
    </p:spTree>
    <p:extLst>
      <p:ext uri="{BB962C8B-B14F-4D97-AF65-F5344CB8AC3E}">
        <p14:creationId xmlns:p14="http://schemas.microsoft.com/office/powerpoint/2010/main" val="30132207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107800-1FC8-3653-5ACD-7569502D9F4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6E24B88-3F62-C749-10B8-5C337D42D9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2" name="Title 1">
            <a:extLst>
              <a:ext uri="{FF2B5EF4-FFF2-40B4-BE49-F238E27FC236}">
                <a16:creationId xmlns:a16="http://schemas.microsoft.com/office/drawing/2014/main" id="{7EB5CBC2-5299-8F76-58F9-2C62D76423C1}"/>
              </a:ext>
            </a:extLst>
          </p:cNvPr>
          <p:cNvSpPr txBox="1">
            <a:spLocks/>
          </p:cNvSpPr>
          <p:nvPr/>
        </p:nvSpPr>
        <p:spPr>
          <a:xfrm>
            <a:off x="533400" y="381000"/>
            <a:ext cx="11150600" cy="609599"/>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Novel Synthetic Opioids (NSOs)</a:t>
            </a:r>
          </a:p>
        </p:txBody>
      </p:sp>
      <p:sp>
        <p:nvSpPr>
          <p:cNvPr id="5" name="Content Placeholder 2">
            <a:extLst>
              <a:ext uri="{FF2B5EF4-FFF2-40B4-BE49-F238E27FC236}">
                <a16:creationId xmlns:a16="http://schemas.microsoft.com/office/drawing/2014/main" id="{B8A7A4FC-C826-CA8B-EEE2-855ADACD45C9}"/>
              </a:ext>
            </a:extLst>
          </p:cNvPr>
          <p:cNvSpPr txBox="1">
            <a:spLocks/>
          </p:cNvSpPr>
          <p:nvPr/>
        </p:nvSpPr>
        <p:spPr>
          <a:xfrm>
            <a:off x="152400" y="1295400"/>
            <a:ext cx="11887200" cy="5562600"/>
          </a:xfrm>
          <a:prstGeom prst="rect">
            <a:avLst/>
          </a:prstGeom>
          <a:solidFill>
            <a:schemeClr val="bg1"/>
          </a:solidFill>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dirty="0"/>
              <a:t>Novel non-fentanyl opioids in the illicit drug supply</a:t>
            </a:r>
          </a:p>
          <a:p>
            <a:pPr lvl="1"/>
            <a:r>
              <a:rPr lang="en-US" b="0" i="0" u="none" strike="noStrike" dirty="0">
                <a:solidFill>
                  <a:srgbClr val="333333"/>
                </a:solidFill>
                <a:effectLst/>
                <a:latin typeface="Guardian TextSans Web"/>
              </a:rPr>
              <a:t>Subclass of synthetic opioids referred to as </a:t>
            </a:r>
            <a:r>
              <a:rPr lang="en-US" b="1" i="0" u="none" strike="noStrike" dirty="0" err="1">
                <a:solidFill>
                  <a:srgbClr val="C00000"/>
                </a:solidFill>
                <a:effectLst/>
                <a:latin typeface="Guardian TextSans Web"/>
              </a:rPr>
              <a:t>nitazenes</a:t>
            </a:r>
            <a:r>
              <a:rPr lang="en-US" b="0" i="0" u="none" strike="noStrike" dirty="0">
                <a:solidFill>
                  <a:srgbClr val="333333"/>
                </a:solidFill>
                <a:effectLst/>
                <a:latin typeface="Guardian TextSans Web"/>
              </a:rPr>
              <a:t>: </a:t>
            </a:r>
          </a:p>
          <a:p>
            <a:pPr marL="914400" lvl="2" indent="0">
              <a:buNone/>
            </a:pPr>
            <a:r>
              <a:rPr lang="en-US" b="0" i="0" u="none" strike="noStrike" dirty="0" err="1">
                <a:solidFill>
                  <a:srgbClr val="333333"/>
                </a:solidFill>
                <a:effectLst/>
                <a:latin typeface="Guardian TextSans Web"/>
              </a:rPr>
              <a:t>Isotonitazene</a:t>
            </a:r>
            <a:r>
              <a:rPr lang="en-US" b="0" i="0" u="none" strike="noStrike" dirty="0">
                <a:solidFill>
                  <a:srgbClr val="333333"/>
                </a:solidFill>
                <a:effectLst/>
                <a:latin typeface="Guardian TextSans Web"/>
              </a:rPr>
              <a:t>		</a:t>
            </a:r>
            <a:r>
              <a:rPr lang="en-US" dirty="0" err="1">
                <a:solidFill>
                  <a:srgbClr val="333333"/>
                </a:solidFill>
                <a:latin typeface="Guardian TextSans Web"/>
              </a:rPr>
              <a:t>M</a:t>
            </a:r>
            <a:r>
              <a:rPr lang="en-US" b="0" i="0" u="none" strike="noStrike" dirty="0" err="1">
                <a:solidFill>
                  <a:srgbClr val="333333"/>
                </a:solidFill>
                <a:effectLst/>
                <a:latin typeface="Guardian TextSans Web"/>
              </a:rPr>
              <a:t>etonitazene</a:t>
            </a:r>
            <a:r>
              <a:rPr lang="en-US" dirty="0">
                <a:solidFill>
                  <a:srgbClr val="333333"/>
                </a:solidFill>
                <a:latin typeface="Guardian TextSans Web"/>
              </a:rPr>
              <a:t>		</a:t>
            </a:r>
            <a:r>
              <a:rPr lang="en-US" b="0" i="0" u="none" strike="noStrike" dirty="0">
                <a:solidFill>
                  <a:srgbClr val="333333"/>
                </a:solidFill>
                <a:effectLst/>
                <a:latin typeface="Guardian TextSans Web"/>
              </a:rPr>
              <a:t>Etonitazene </a:t>
            </a:r>
          </a:p>
          <a:p>
            <a:pPr lvl="1"/>
            <a:r>
              <a:rPr lang="en-US" b="0" i="0" u="none" strike="noStrike" dirty="0">
                <a:solidFill>
                  <a:srgbClr val="333333"/>
                </a:solidFill>
                <a:effectLst/>
                <a:latin typeface="Guardian TextSans Web"/>
              </a:rPr>
              <a:t>Subclass of </a:t>
            </a:r>
            <a:r>
              <a:rPr lang="en-US" b="0" i="0" u="none" strike="noStrike" dirty="0" err="1">
                <a:solidFill>
                  <a:srgbClr val="333333"/>
                </a:solidFill>
                <a:effectLst/>
                <a:latin typeface="Guardian TextSans Web"/>
              </a:rPr>
              <a:t>synthethic</a:t>
            </a:r>
            <a:r>
              <a:rPr lang="en-US" b="0" i="0" u="none" strike="noStrike" dirty="0">
                <a:solidFill>
                  <a:srgbClr val="333333"/>
                </a:solidFill>
                <a:effectLst/>
                <a:latin typeface="Guardian TextSans Web"/>
              </a:rPr>
              <a:t> opioids referred to as </a:t>
            </a:r>
            <a:r>
              <a:rPr lang="en-US" b="1" i="0" u="none" strike="noStrike" dirty="0" err="1">
                <a:solidFill>
                  <a:srgbClr val="C00000"/>
                </a:solidFill>
                <a:effectLst/>
                <a:latin typeface="Guardian TextSans Web"/>
              </a:rPr>
              <a:t>orphines</a:t>
            </a:r>
            <a:r>
              <a:rPr lang="en-US" b="0" i="0" u="none" strike="noStrike" dirty="0">
                <a:solidFill>
                  <a:srgbClr val="333333"/>
                </a:solidFill>
                <a:effectLst/>
                <a:latin typeface="Guardian TextSans Web"/>
              </a:rPr>
              <a:t> or </a:t>
            </a:r>
            <a:r>
              <a:rPr lang="en-US" b="1" i="0" u="none" strike="noStrike" dirty="0" err="1">
                <a:solidFill>
                  <a:srgbClr val="C00000"/>
                </a:solidFill>
                <a:effectLst/>
                <a:latin typeface="Guardian TextSans Web"/>
              </a:rPr>
              <a:t>benzimidazolones</a:t>
            </a:r>
            <a:r>
              <a:rPr lang="en-US" b="0" i="0" u="none" strike="noStrike" dirty="0">
                <a:solidFill>
                  <a:srgbClr val="333333"/>
                </a:solidFill>
                <a:effectLst/>
                <a:latin typeface="Guardian TextSans Web"/>
              </a:rPr>
              <a:t>:</a:t>
            </a:r>
          </a:p>
          <a:p>
            <a:pPr lvl="2"/>
            <a:r>
              <a:rPr lang="en-US" b="0" i="0" u="none" strike="noStrike" dirty="0" err="1">
                <a:solidFill>
                  <a:srgbClr val="333333"/>
                </a:solidFill>
                <a:effectLst/>
                <a:latin typeface="Guardian TextSans Web"/>
              </a:rPr>
              <a:t>Brorphine</a:t>
            </a:r>
            <a:r>
              <a:rPr lang="en-US" b="0" i="0" u="none" strike="noStrike" dirty="0">
                <a:solidFill>
                  <a:srgbClr val="333333"/>
                </a:solidFill>
                <a:effectLst/>
                <a:latin typeface="Guardian TextSans Web"/>
              </a:rPr>
              <a:t> </a:t>
            </a:r>
            <a:r>
              <a:rPr lang="en-US" dirty="0">
                <a:solidFill>
                  <a:srgbClr val="333333"/>
                </a:solidFill>
                <a:latin typeface="Guardian TextSans Web"/>
              </a:rPr>
              <a:t>		</a:t>
            </a:r>
            <a:r>
              <a:rPr lang="en-US" dirty="0" err="1">
                <a:solidFill>
                  <a:srgbClr val="333333"/>
                </a:solidFill>
                <a:latin typeface="Guardian TextSans Web"/>
              </a:rPr>
              <a:t>C</a:t>
            </a:r>
            <a:r>
              <a:rPr lang="en-US" b="0" i="0" u="none" strike="noStrike" dirty="0" err="1">
                <a:solidFill>
                  <a:srgbClr val="333333"/>
                </a:solidFill>
                <a:effectLst/>
                <a:latin typeface="Guardian TextSans Web"/>
              </a:rPr>
              <a:t>ychlorphine</a:t>
            </a:r>
            <a:endParaRPr lang="en-US" b="0" i="0" u="none" strike="noStrike" dirty="0">
              <a:solidFill>
                <a:srgbClr val="333333"/>
              </a:solidFill>
              <a:effectLst/>
              <a:latin typeface="Guardian TextSans Web"/>
            </a:endParaRPr>
          </a:p>
          <a:p>
            <a:pPr lvl="1"/>
            <a:r>
              <a:rPr lang="en-US" b="0" i="0" u="none" strike="noStrike" dirty="0">
                <a:solidFill>
                  <a:srgbClr val="333333"/>
                </a:solidFill>
                <a:effectLst/>
                <a:latin typeface="Guardian TextSans Web"/>
              </a:rPr>
              <a:t>NSOs are structurally unrelated to fentanyl, but have been found to be up to:</a:t>
            </a:r>
            <a:endParaRPr lang="en-US" dirty="0">
              <a:solidFill>
                <a:srgbClr val="333333"/>
              </a:solidFill>
              <a:latin typeface="Guardian TextSans Web"/>
            </a:endParaRPr>
          </a:p>
          <a:p>
            <a:pPr lvl="2"/>
            <a:r>
              <a:rPr lang="en-US" b="0" i="0" u="none" strike="noStrike" dirty="0">
                <a:solidFill>
                  <a:srgbClr val="333333"/>
                </a:solidFill>
                <a:effectLst/>
                <a:latin typeface="Guardian TextSans Web"/>
              </a:rPr>
              <a:t>1000-fold more potent than morphine</a:t>
            </a:r>
          </a:p>
          <a:p>
            <a:pPr lvl="2"/>
            <a:r>
              <a:rPr lang="en-US" b="0" i="0" u="none" strike="noStrike" dirty="0">
                <a:solidFill>
                  <a:srgbClr val="333333"/>
                </a:solidFill>
                <a:effectLst/>
                <a:latin typeface="Guardian TextSans Web"/>
              </a:rPr>
              <a:t>10 times more potent than fentanyl </a:t>
            </a:r>
          </a:p>
          <a:p>
            <a:pPr marL="457200" lvl="1" indent="0">
              <a:buNone/>
            </a:pPr>
            <a:r>
              <a:rPr lang="en-US" sz="3200" b="1" i="1" dirty="0">
                <a:solidFill>
                  <a:srgbClr val="C00000"/>
                </a:solidFill>
                <a:latin typeface="Guardian TextSans Web"/>
              </a:rPr>
              <a:t>So, 1/10 of a sesame seed can be fatal to someone not tolerant to opioids!</a:t>
            </a:r>
            <a:endParaRPr lang="en-US" sz="3200" b="1" i="1" dirty="0">
              <a:solidFill>
                <a:srgbClr val="C00000"/>
              </a:solidFill>
            </a:endParaRPr>
          </a:p>
        </p:txBody>
      </p:sp>
    </p:spTree>
    <p:extLst>
      <p:ext uri="{BB962C8B-B14F-4D97-AF65-F5344CB8AC3E}">
        <p14:creationId xmlns:p14="http://schemas.microsoft.com/office/powerpoint/2010/main" val="1980127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6678081-CB1D-021F-DC54-0BC169CD76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pic>
        <p:nvPicPr>
          <p:cNvPr id="2" name="Picture 1">
            <a:extLst>
              <a:ext uri="{FF2B5EF4-FFF2-40B4-BE49-F238E27FC236}">
                <a16:creationId xmlns:a16="http://schemas.microsoft.com/office/drawing/2014/main" id="{CB004C06-53D2-2904-5D1E-28017A5C05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3" name="TextBox 2">
            <a:extLst>
              <a:ext uri="{FF2B5EF4-FFF2-40B4-BE49-F238E27FC236}">
                <a16:creationId xmlns:a16="http://schemas.microsoft.com/office/drawing/2014/main" id="{4F52F2FA-77CC-544E-468E-F8CE347E46DB}"/>
              </a:ext>
            </a:extLst>
          </p:cNvPr>
          <p:cNvSpPr txBox="1"/>
          <p:nvPr/>
        </p:nvSpPr>
        <p:spPr>
          <a:xfrm>
            <a:off x="228601" y="228600"/>
            <a:ext cx="5181600" cy="1569660"/>
          </a:xfrm>
          <a:prstGeom prst="rect">
            <a:avLst/>
          </a:prstGeom>
          <a:noFill/>
        </p:spPr>
        <p:txBody>
          <a:bodyPr wrap="square" rtlCol="0">
            <a:spAutoFit/>
          </a:bodyPr>
          <a:lstStyle/>
          <a:p>
            <a:pPr algn="ctr"/>
            <a:r>
              <a:rPr lang="en-US" sz="3200" dirty="0" err="1">
                <a:effectLst/>
                <a:latin typeface="+mj-lt"/>
              </a:rPr>
              <a:t>Nitazene</a:t>
            </a:r>
            <a:r>
              <a:rPr lang="en-US" sz="3200" dirty="0">
                <a:effectLst/>
                <a:latin typeface="+mj-lt"/>
              </a:rPr>
              <a:t> Detections by DEA Forensic Laboratories</a:t>
            </a:r>
          </a:p>
          <a:p>
            <a:pPr algn="ctr"/>
            <a:r>
              <a:rPr lang="en-US" sz="3200" dirty="0">
                <a:effectLst/>
                <a:latin typeface="+mj-lt"/>
              </a:rPr>
              <a:t>2021-2024* </a:t>
            </a:r>
          </a:p>
        </p:txBody>
      </p:sp>
      <p:sp>
        <p:nvSpPr>
          <p:cNvPr id="10" name="TextBox 9">
            <a:extLst>
              <a:ext uri="{FF2B5EF4-FFF2-40B4-BE49-F238E27FC236}">
                <a16:creationId xmlns:a16="http://schemas.microsoft.com/office/drawing/2014/main" id="{6A6135C6-550E-3866-F581-28DD47E5F2D2}"/>
              </a:ext>
            </a:extLst>
          </p:cNvPr>
          <p:cNvSpPr txBox="1"/>
          <p:nvPr/>
        </p:nvSpPr>
        <p:spPr>
          <a:xfrm>
            <a:off x="1524002" y="6324600"/>
            <a:ext cx="3962398" cy="584775"/>
          </a:xfrm>
          <a:prstGeom prst="rect">
            <a:avLst/>
          </a:prstGeom>
          <a:noFill/>
        </p:spPr>
        <p:txBody>
          <a:bodyPr wrap="square" rtlCol="0">
            <a:spAutoFit/>
          </a:bodyPr>
          <a:lstStyle/>
          <a:p>
            <a:r>
              <a:rPr lang="en-US" sz="1600" dirty="0"/>
              <a:t>https://</a:t>
            </a:r>
            <a:r>
              <a:rPr lang="en-US" sz="1600" dirty="0" err="1"/>
              <a:t>www.dea.gov</a:t>
            </a:r>
            <a:r>
              <a:rPr lang="en-US" sz="1600" dirty="0"/>
              <a:t>/sites/default/files/2024-05/5.23.2024%20NDTA-updated.pdf</a:t>
            </a:r>
          </a:p>
        </p:txBody>
      </p:sp>
      <p:sp>
        <p:nvSpPr>
          <p:cNvPr id="11" name="TextBox 10">
            <a:extLst>
              <a:ext uri="{FF2B5EF4-FFF2-40B4-BE49-F238E27FC236}">
                <a16:creationId xmlns:a16="http://schemas.microsoft.com/office/drawing/2014/main" id="{C2EE926B-A112-F479-46E8-FFA86C4CF84B}"/>
              </a:ext>
            </a:extLst>
          </p:cNvPr>
          <p:cNvSpPr txBox="1"/>
          <p:nvPr/>
        </p:nvSpPr>
        <p:spPr>
          <a:xfrm>
            <a:off x="457200" y="2209800"/>
            <a:ext cx="3962398" cy="3416320"/>
          </a:xfrm>
          <a:prstGeom prst="rect">
            <a:avLst/>
          </a:prstGeom>
          <a:noFill/>
        </p:spPr>
        <p:txBody>
          <a:bodyPr wrap="square" rtlCol="0">
            <a:spAutoFit/>
          </a:bodyPr>
          <a:lstStyle/>
          <a:p>
            <a:pPr marL="285750" indent="-285750">
              <a:buFont typeface="Arial" panose="020B0604020202020204" pitchFamily="34" charset="0"/>
              <a:buChar char="•"/>
            </a:pPr>
            <a:r>
              <a:rPr lang="en-US" sz="2400" dirty="0">
                <a:effectLst/>
                <a:latin typeface="ArialMT"/>
              </a:rPr>
              <a:t>Different </a:t>
            </a:r>
            <a:r>
              <a:rPr lang="en-US" sz="2400" b="1" dirty="0" err="1">
                <a:solidFill>
                  <a:srgbClr val="C00000"/>
                </a:solidFill>
                <a:effectLst/>
                <a:latin typeface="ArialMT"/>
              </a:rPr>
              <a:t>nitazenes</a:t>
            </a:r>
            <a:r>
              <a:rPr lang="en-US" sz="2400" dirty="0">
                <a:effectLst/>
                <a:latin typeface="ArialMT"/>
              </a:rPr>
              <a:t> appearing in fentanyl mixtures in the United States since 2019.</a:t>
            </a:r>
          </a:p>
          <a:p>
            <a:pPr marL="285750" indent="-285750">
              <a:buFont typeface="Arial" panose="020B0604020202020204" pitchFamily="34" charset="0"/>
              <a:buChar char="•"/>
            </a:pPr>
            <a:endParaRPr lang="en-US" sz="2400" dirty="0">
              <a:latin typeface="ArialMT"/>
            </a:endParaRPr>
          </a:p>
          <a:p>
            <a:pPr marL="285750" indent="-285750">
              <a:buFont typeface="Arial" panose="020B0604020202020204" pitchFamily="34" charset="0"/>
              <a:buChar char="•"/>
            </a:pPr>
            <a:r>
              <a:rPr lang="en-US" sz="2400" dirty="0">
                <a:effectLst/>
                <a:latin typeface="ArialMT"/>
              </a:rPr>
              <a:t>More naloxone needed to reverse a </a:t>
            </a:r>
            <a:r>
              <a:rPr lang="en-US" sz="2400" dirty="0" err="1">
                <a:effectLst/>
                <a:latin typeface="ArialMT"/>
              </a:rPr>
              <a:t>nitazene</a:t>
            </a:r>
            <a:r>
              <a:rPr lang="en-US" sz="2400" dirty="0">
                <a:effectLst/>
                <a:latin typeface="ArialMT"/>
              </a:rPr>
              <a:t>-involved overdose. </a:t>
            </a:r>
          </a:p>
          <a:p>
            <a:pPr marL="285750" indent="-285750">
              <a:buFont typeface="Arial" panose="020B0604020202020204" pitchFamily="34" charset="0"/>
              <a:buChar char="•"/>
            </a:pPr>
            <a:endParaRPr lang="en-US" sz="2400" dirty="0">
              <a:latin typeface="ArialMT"/>
            </a:endParaRPr>
          </a:p>
        </p:txBody>
      </p:sp>
      <p:pic>
        <p:nvPicPr>
          <p:cNvPr id="12" name="Picture 11">
            <a:extLst>
              <a:ext uri="{FF2B5EF4-FFF2-40B4-BE49-F238E27FC236}">
                <a16:creationId xmlns:a16="http://schemas.microsoft.com/office/drawing/2014/main" id="{2BDD8B1A-86B3-2C8D-7459-4FA796992FB2}"/>
              </a:ext>
            </a:extLst>
          </p:cNvPr>
          <p:cNvPicPr>
            <a:picLocks noChangeAspect="1"/>
          </p:cNvPicPr>
          <p:nvPr/>
        </p:nvPicPr>
        <p:blipFill>
          <a:blip r:embed="rId4"/>
          <a:stretch>
            <a:fillRect/>
          </a:stretch>
        </p:blipFill>
        <p:spPr>
          <a:xfrm>
            <a:off x="4622800" y="889000"/>
            <a:ext cx="7569200" cy="5080000"/>
          </a:xfrm>
          <a:prstGeom prst="rect">
            <a:avLst/>
          </a:prstGeom>
        </p:spPr>
      </p:pic>
    </p:spTree>
    <p:extLst>
      <p:ext uri="{BB962C8B-B14F-4D97-AF65-F5344CB8AC3E}">
        <p14:creationId xmlns:p14="http://schemas.microsoft.com/office/powerpoint/2010/main" val="20935037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733396-BB42-E714-BABF-6F25A9F26BA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5D1EA0F-BA0D-18CF-6F2B-92E4E0E35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graphicFrame>
        <p:nvGraphicFramePr>
          <p:cNvPr id="7" name="Table 6">
            <a:extLst>
              <a:ext uri="{FF2B5EF4-FFF2-40B4-BE49-F238E27FC236}">
                <a16:creationId xmlns:a16="http://schemas.microsoft.com/office/drawing/2014/main" id="{498D3F11-D622-A8D5-10EC-04182B09E6AB}"/>
              </a:ext>
            </a:extLst>
          </p:cNvPr>
          <p:cNvGraphicFramePr>
            <a:graphicFrameLocks noGrp="1"/>
          </p:cNvGraphicFramePr>
          <p:nvPr>
            <p:extLst>
              <p:ext uri="{D42A27DB-BD31-4B8C-83A1-F6EECF244321}">
                <p14:modId xmlns:p14="http://schemas.microsoft.com/office/powerpoint/2010/main" val="771434555"/>
              </p:ext>
            </p:extLst>
          </p:nvPr>
        </p:nvGraphicFramePr>
        <p:xfrm>
          <a:off x="76200" y="52973"/>
          <a:ext cx="12115800" cy="6805027"/>
        </p:xfrm>
        <a:graphic>
          <a:graphicData uri="http://schemas.openxmlformats.org/drawingml/2006/table">
            <a:tbl>
              <a:tblPr firstRow="1" bandRow="1">
                <a:tableStyleId>{5C22544A-7EE6-4342-B048-85BDC9FD1C3A}</a:tableStyleId>
              </a:tblPr>
              <a:tblGrid>
                <a:gridCol w="1707280">
                  <a:extLst>
                    <a:ext uri="{9D8B030D-6E8A-4147-A177-3AD203B41FA5}">
                      <a16:colId xmlns:a16="http://schemas.microsoft.com/office/drawing/2014/main" val="970352466"/>
                    </a:ext>
                  </a:extLst>
                </a:gridCol>
                <a:gridCol w="6893103">
                  <a:extLst>
                    <a:ext uri="{9D8B030D-6E8A-4147-A177-3AD203B41FA5}">
                      <a16:colId xmlns:a16="http://schemas.microsoft.com/office/drawing/2014/main" val="3843146018"/>
                    </a:ext>
                  </a:extLst>
                </a:gridCol>
                <a:gridCol w="3515417">
                  <a:extLst>
                    <a:ext uri="{9D8B030D-6E8A-4147-A177-3AD203B41FA5}">
                      <a16:colId xmlns:a16="http://schemas.microsoft.com/office/drawing/2014/main" val="99022384"/>
                    </a:ext>
                  </a:extLst>
                </a:gridCol>
              </a:tblGrid>
              <a:tr h="804573">
                <a:tc gridSpan="3">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kern="1200" dirty="0"/>
                        <a:t>Arkansas Drug Threats</a:t>
                      </a:r>
                    </a:p>
                  </a:txBody>
                  <a:tcPr>
                    <a:lnB w="28575" cap="flat" cmpd="sng" algn="ctr">
                      <a:solidFill>
                        <a:schemeClr val="tx1"/>
                      </a:solidFill>
                      <a:prstDash val="solid"/>
                      <a:round/>
                      <a:headEnd type="none" w="med" len="med"/>
                      <a:tailEnd type="none" w="med" len="med"/>
                    </a:lnB>
                    <a:solidFill>
                      <a:schemeClr val="tx2"/>
                    </a:solidFill>
                  </a:tcPr>
                </a:tc>
                <a:tc hMerge="1">
                  <a:txBody>
                    <a:bodyPr/>
                    <a:lstStyle/>
                    <a:p>
                      <a:endParaRPr lang="en-US" dirty="0"/>
                    </a:p>
                  </a:txBody>
                  <a:tcPr>
                    <a:lnB w="28575" cap="flat" cmpd="sng" algn="ctr">
                      <a:solidFill>
                        <a:schemeClr val="tx1"/>
                      </a:solidFill>
                      <a:prstDash val="solid"/>
                      <a:round/>
                      <a:headEnd type="none" w="med" len="med"/>
                      <a:tailEnd type="none" w="med" len="med"/>
                    </a:lnB>
                    <a:solidFill>
                      <a:schemeClr val="tx2"/>
                    </a:solidFill>
                  </a:tcPr>
                </a:tc>
                <a:tc hMerge="1">
                  <a:txBody>
                    <a:bodyPr/>
                    <a:lstStyle/>
                    <a:p>
                      <a:endParaRPr lang="en-US" dirty="0"/>
                    </a:p>
                  </a:txBody>
                  <a:tcPr>
                    <a:lnB w="28575"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273226058"/>
                  </a:ext>
                </a:extLst>
              </a:tr>
              <a:tr h="41718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kern="1200" dirty="0"/>
                        <a:t>Substance</a:t>
                      </a:r>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ctr"/>
                      <a:r>
                        <a:rPr lang="en-US" sz="2200" b="1" dirty="0"/>
                        <a:t>What is it?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t>Status in Arkansas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87707606"/>
                  </a:ext>
                </a:extLst>
              </a:tr>
              <a:tr h="89397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kern="1200" dirty="0"/>
                        <a:t>Xylazine</a:t>
                      </a:r>
                      <a:endParaRPr lang="en-US" sz="1800" b="1" kern="1200" dirty="0"/>
                    </a:p>
                  </a:txBody>
                  <a:tcPr>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US" dirty="0"/>
                        <a:t>Veterinary sedative/analgesic often added to fentanyl, not approved for human use, causes severe CNS depression, intensifies and extends the high from fentanyl</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Appeared in 2021 (1 case), reappeared in 2024 (8 cases) and 2025 (3 cases)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2358844328"/>
                  </a:ext>
                </a:extLst>
              </a:tr>
              <a:tr h="1162162">
                <a:tc>
                  <a:txBody>
                    <a:bodyPr/>
                    <a:lstStyle/>
                    <a:p>
                      <a:r>
                        <a:rPr lang="en-US" b="1" dirty="0"/>
                        <a:t>Medetomidine</a:t>
                      </a:r>
                    </a:p>
                  </a:txBody>
                  <a:tcPr>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US" dirty="0"/>
                        <a:t>Potent veterinary sedative, not approved for human use, used as an adulterant in fentanyl, profound sedation and CNS depression, 247 detections in 2023 to 8,233 in 2025 mostly in the Northeast and Midwest</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r>
                        <a:rPr lang="en-US" dirty="0"/>
                        <a:t>Not detected in Arkansas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2119151805"/>
                  </a:ext>
                </a:extLst>
              </a:tr>
              <a:tr h="893970">
                <a:tc>
                  <a:txBody>
                    <a:bodyPr/>
                    <a:lstStyle/>
                    <a:p>
                      <a:r>
                        <a:rPr lang="en-US" b="1" dirty="0"/>
                        <a:t>Nitazenes</a:t>
                      </a:r>
                    </a:p>
                  </a:txBody>
                  <a:tcPr>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US" dirty="0"/>
                        <a:t>Novel Synthetic Opioid, often found in counterfeit pills mixed with fentanyl, cocaine, or benzos, users typically do not know they are consuming them</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r>
                        <a:rPr lang="en-US" dirty="0"/>
                        <a:t>Two (2) cases in Arkansas in 2024</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933251436"/>
                  </a:ext>
                </a:extLst>
              </a:tr>
              <a:tr h="709027">
                <a:tc>
                  <a:txBody>
                    <a:bodyPr/>
                    <a:lstStyle/>
                    <a:p>
                      <a:r>
                        <a:rPr lang="en-US" sz="1800" b="1" i="0" kern="1200" dirty="0">
                          <a:solidFill>
                            <a:schemeClr val="dk1"/>
                          </a:solidFill>
                          <a:effectLst/>
                          <a:latin typeface="+mn-lt"/>
                          <a:ea typeface="+mn-ea"/>
                          <a:cs typeface="+mn-cs"/>
                        </a:rPr>
                        <a:t>Cychlorphine </a:t>
                      </a:r>
                      <a:endParaRPr lang="en-US" b="1" dirty="0"/>
                    </a:p>
                  </a:txBody>
                  <a:tcPr>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US" dirty="0"/>
                        <a:t>Highly potent, illicit, synthetic opioid associated with severe overdose risk. First identified in 2024.</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r>
                        <a:rPr lang="en-US" dirty="0"/>
                        <a:t>One (1) confirmed OD case in 2026.  (2) drug exhibits identified in 2026.</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3351639426"/>
                  </a:ext>
                </a:extLst>
              </a:tr>
              <a:tr h="893970">
                <a:tc>
                  <a:txBody>
                    <a:bodyPr/>
                    <a:lstStyle/>
                    <a:p>
                      <a:r>
                        <a:rPr lang="en-US" b="1" dirty="0"/>
                        <a:t>Bromazolam</a:t>
                      </a:r>
                    </a:p>
                  </a:txBody>
                  <a:tcPr>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US" dirty="0"/>
                        <a:t>Illicit benzo not approved for medical use, increasingly common in counterfeit pills, appeared in the U.S. in 2019.  Recently emergency scheduled (Schedule I) by DEA in 2026.</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r>
                        <a:rPr lang="en-US" dirty="0"/>
                        <a:t>Appeared in 2024 with five (5) cases and in 2025 with three (3) cases</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2293632936"/>
                  </a:ext>
                </a:extLst>
              </a:tr>
              <a:tr h="893970">
                <a:tc>
                  <a:txBody>
                    <a:bodyPr/>
                    <a:lstStyle/>
                    <a:p>
                      <a:r>
                        <a:rPr lang="en-US" b="1" dirty="0"/>
                        <a:t>Synthetic Cannabinoids</a:t>
                      </a:r>
                    </a:p>
                  </a:txBody>
                  <a:tcPr>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n-US" dirty="0"/>
                        <a:t>Man-made chemicals designed to activate the same brain receptors as THC, often sprayed on plant material and sold as “K2”, “Spice”, etc. Can cause severe psychosis, seizures, and deadly toxicity</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tc>
                  <a:txBody>
                    <a:bodyPr/>
                    <a:lstStyle/>
                    <a:p>
                      <a:r>
                        <a:rPr lang="en-US" dirty="0"/>
                        <a:t>2019 (7), 2020 (1), 2023 (5), 2024 (13), </a:t>
                      </a:r>
                      <a:r>
                        <a:rPr lang="en-US" b="1" dirty="0">
                          <a:solidFill>
                            <a:srgbClr val="FF0000"/>
                          </a:solidFill>
                        </a:rPr>
                        <a:t>2025 (34)</a:t>
                      </a:r>
                      <a:r>
                        <a:rPr lang="en-US" b="0" dirty="0">
                          <a:solidFill>
                            <a:schemeClr val="tx1"/>
                          </a:solidFill>
                        </a:rPr>
                        <a:t>. </a:t>
                      </a:r>
                      <a:endParaRPr lang="en-US" b="1" dirty="0">
                        <a:solidFill>
                          <a:srgbClr val="FF0000"/>
                        </a:solidFill>
                      </a:endParaRP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10000"/>
                        <a:lumOff val="90000"/>
                      </a:schemeClr>
                    </a:solidFill>
                  </a:tcPr>
                </a:tc>
                <a:extLst>
                  <a:ext uri="{0D108BD9-81ED-4DB2-BD59-A6C34878D82A}">
                    <a16:rowId xmlns:a16="http://schemas.microsoft.com/office/drawing/2014/main" val="1668486171"/>
                  </a:ext>
                </a:extLst>
              </a:tr>
            </a:tbl>
          </a:graphicData>
        </a:graphic>
      </p:graphicFrame>
    </p:spTree>
    <p:extLst>
      <p:ext uri="{BB962C8B-B14F-4D97-AF65-F5344CB8AC3E}">
        <p14:creationId xmlns:p14="http://schemas.microsoft.com/office/powerpoint/2010/main" val="14029312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A7F3447-01B2-3729-0070-5319B1221E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2" name="TextBox 1">
            <a:extLst>
              <a:ext uri="{FF2B5EF4-FFF2-40B4-BE49-F238E27FC236}">
                <a16:creationId xmlns:a16="http://schemas.microsoft.com/office/drawing/2014/main" id="{7BB18C37-5B9D-79A2-940E-6CFEE151FD60}"/>
              </a:ext>
            </a:extLst>
          </p:cNvPr>
          <p:cNvSpPr txBox="1"/>
          <p:nvPr/>
        </p:nvSpPr>
        <p:spPr>
          <a:xfrm>
            <a:off x="42862" y="4754940"/>
            <a:ext cx="11920538" cy="1569660"/>
          </a:xfrm>
          <a:prstGeom prst="rect">
            <a:avLst/>
          </a:prstGeom>
          <a:solidFill>
            <a:schemeClr val="bg1"/>
          </a:solidFill>
        </p:spPr>
        <p:txBody>
          <a:bodyPr wrap="square" rtlCol="0">
            <a:spAutoFit/>
          </a:bodyPr>
          <a:lstStyle/>
          <a:p>
            <a:pPr marL="914400" lvl="1" indent="-457200">
              <a:buFont typeface="Arial" panose="020B0604020202020204" pitchFamily="34" charset="0"/>
              <a:buChar char="•"/>
            </a:pPr>
            <a:r>
              <a:rPr lang="en-US" sz="2400" b="1" dirty="0">
                <a:latin typeface="Arial" panose="020B0604020202020204" pitchFamily="34" charset="0"/>
                <a:cs typeface="Arial" panose="020B0604020202020204" pitchFamily="34" charset="0"/>
              </a:rPr>
              <a:t>Physical:</a:t>
            </a:r>
            <a:r>
              <a:rPr lang="en-US" sz="2400" dirty="0">
                <a:latin typeface="Arial" panose="020B0604020202020204" pitchFamily="34" charset="0"/>
                <a:cs typeface="Arial" panose="020B0604020202020204" pitchFamily="34" charset="0"/>
              </a:rPr>
              <a:t> Seizures, heart attacks, stroke, kidney failure, breathing problems, chest pain, and rapid heart rate.</a:t>
            </a:r>
          </a:p>
          <a:p>
            <a:pPr marL="914400" lvl="1" indent="-457200">
              <a:buFont typeface="Arial" panose="020B0604020202020204" pitchFamily="34" charset="0"/>
              <a:buChar char="•"/>
            </a:pPr>
            <a:r>
              <a:rPr lang="en-US" sz="2400" b="1" dirty="0">
                <a:latin typeface="Arial" panose="020B0604020202020204" pitchFamily="34" charset="0"/>
                <a:cs typeface="Arial" panose="020B0604020202020204" pitchFamily="34" charset="0"/>
              </a:rPr>
              <a:t>Mental:</a:t>
            </a:r>
            <a:r>
              <a:rPr lang="en-US" sz="2400" dirty="0">
                <a:latin typeface="Arial" panose="020B0604020202020204" pitchFamily="34" charset="0"/>
                <a:cs typeface="Arial" panose="020B0604020202020204" pitchFamily="34" charset="0"/>
              </a:rPr>
              <a:t> Intense anxiety, confusion, paranoia, hallucinations, and violent behavior</a:t>
            </a:r>
          </a:p>
        </p:txBody>
      </p:sp>
      <p:pic>
        <p:nvPicPr>
          <p:cNvPr id="3" name="Picture 2">
            <a:extLst>
              <a:ext uri="{FF2B5EF4-FFF2-40B4-BE49-F238E27FC236}">
                <a16:creationId xmlns:a16="http://schemas.microsoft.com/office/drawing/2014/main" id="{6DB3087C-8422-9A5A-373A-E5A8734752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8" name="Title 1">
            <a:extLst>
              <a:ext uri="{FF2B5EF4-FFF2-40B4-BE49-F238E27FC236}">
                <a16:creationId xmlns:a16="http://schemas.microsoft.com/office/drawing/2014/main" id="{2596BEF3-5C3A-06A9-42CE-F551C3D97CDE}"/>
              </a:ext>
            </a:extLst>
          </p:cNvPr>
          <p:cNvSpPr>
            <a:spLocks noGrp="1"/>
          </p:cNvSpPr>
          <p:nvPr>
            <p:ph type="ctrTitle"/>
          </p:nvPr>
        </p:nvSpPr>
        <p:spPr>
          <a:xfrm>
            <a:off x="609600" y="152400"/>
            <a:ext cx="11074400" cy="609599"/>
          </a:xfrm>
        </p:spPr>
        <p:txBody>
          <a:bodyPr>
            <a:normAutofit fontScale="90000"/>
          </a:bodyPr>
          <a:lstStyle/>
          <a:p>
            <a:pPr algn="ctr"/>
            <a:r>
              <a:rPr lang="en-US" sz="4000" dirty="0"/>
              <a:t>Synthetic Cannabinoids</a:t>
            </a:r>
            <a:br>
              <a:rPr lang="en-US" dirty="0"/>
            </a:br>
            <a:r>
              <a:rPr lang="en-US" dirty="0"/>
              <a:t>[K2, Spice, Black Mamba, Kush, </a:t>
            </a:r>
            <a:r>
              <a:rPr lang="en-US" dirty="0" err="1"/>
              <a:t>Kronic</a:t>
            </a:r>
            <a:r>
              <a:rPr lang="en-US" dirty="0"/>
              <a:t>, and Genie]</a:t>
            </a:r>
          </a:p>
        </p:txBody>
      </p:sp>
      <p:sp>
        <p:nvSpPr>
          <p:cNvPr id="9" name="Content Placeholder 2">
            <a:extLst>
              <a:ext uri="{FF2B5EF4-FFF2-40B4-BE49-F238E27FC236}">
                <a16:creationId xmlns:a16="http://schemas.microsoft.com/office/drawing/2014/main" id="{5CCA0F63-33A5-2DB7-BB50-C37D0C5B3698}"/>
              </a:ext>
            </a:extLst>
          </p:cNvPr>
          <p:cNvSpPr>
            <a:spLocks noGrp="1"/>
          </p:cNvSpPr>
          <p:nvPr>
            <p:ph idx="13"/>
          </p:nvPr>
        </p:nvSpPr>
        <p:spPr>
          <a:xfrm>
            <a:off x="38100" y="1295400"/>
            <a:ext cx="7505700" cy="3261360"/>
          </a:xfrm>
        </p:spPr>
        <p:txBody>
          <a:bodyPr>
            <a:noAutofit/>
          </a:bodyPr>
          <a:lstStyle/>
          <a:p>
            <a:r>
              <a:rPr lang="en-US" sz="2400" dirty="0"/>
              <a:t>Manufactured compounds often behaving as strong agonists at the body's cannabinoid receptors rather than partial agonists like natural THC</a:t>
            </a:r>
          </a:p>
          <a:p>
            <a:r>
              <a:rPr lang="en-US" sz="2400" dirty="0"/>
              <a:t>Chemicals often sprayed onto dried, shredded plant material for smoking or sold as concentrated liquids for vaping. Also found in illicit drug supply as an adulterant</a:t>
            </a:r>
          </a:p>
          <a:p>
            <a:r>
              <a:rPr lang="en-US" sz="2400" dirty="0"/>
              <a:t>Synthetic cannabinoids can cause severe, life-threatening symptoms, including:</a:t>
            </a:r>
          </a:p>
          <a:p>
            <a:endParaRPr lang="en-US" sz="2400" dirty="0"/>
          </a:p>
        </p:txBody>
      </p:sp>
      <p:pic>
        <p:nvPicPr>
          <p:cNvPr id="11" name="Picture 10">
            <a:extLst>
              <a:ext uri="{FF2B5EF4-FFF2-40B4-BE49-F238E27FC236}">
                <a16:creationId xmlns:a16="http://schemas.microsoft.com/office/drawing/2014/main" id="{648853F3-D7AA-441C-A7B0-E09D6B517017}"/>
              </a:ext>
            </a:extLst>
          </p:cNvPr>
          <p:cNvPicPr>
            <a:picLocks noChangeAspect="1"/>
          </p:cNvPicPr>
          <p:nvPr/>
        </p:nvPicPr>
        <p:blipFill>
          <a:blip r:embed="rId4"/>
          <a:stretch>
            <a:fillRect/>
          </a:stretch>
        </p:blipFill>
        <p:spPr>
          <a:xfrm>
            <a:off x="7425980" y="1447800"/>
            <a:ext cx="4766020" cy="3108960"/>
          </a:xfrm>
          <a:prstGeom prst="rect">
            <a:avLst/>
          </a:prstGeom>
        </p:spPr>
      </p:pic>
      <p:sp>
        <p:nvSpPr>
          <p:cNvPr id="13" name="TextBox 12">
            <a:extLst>
              <a:ext uri="{FF2B5EF4-FFF2-40B4-BE49-F238E27FC236}">
                <a16:creationId xmlns:a16="http://schemas.microsoft.com/office/drawing/2014/main" id="{CEDD1249-C5C6-2875-80C4-D29A0ED01FF0}"/>
              </a:ext>
            </a:extLst>
          </p:cNvPr>
          <p:cNvSpPr txBox="1"/>
          <p:nvPr/>
        </p:nvSpPr>
        <p:spPr>
          <a:xfrm>
            <a:off x="0" y="6248400"/>
            <a:ext cx="8991600" cy="646331"/>
          </a:xfrm>
          <a:prstGeom prst="rect">
            <a:avLst/>
          </a:prstGeom>
          <a:noFill/>
        </p:spPr>
        <p:txBody>
          <a:bodyPr wrap="square" rtlCol="0">
            <a:spAutoFit/>
          </a:bodyPr>
          <a:lstStyle/>
          <a:p>
            <a:r>
              <a:rPr lang="en-US" dirty="0">
                <a:hlinkClick r:id="rId5"/>
              </a:rPr>
              <a:t>https://nida.nih.gov/research-topics/synthetic-cannabinoids</a:t>
            </a:r>
            <a:r>
              <a:rPr lang="en-US" dirty="0"/>
              <a:t>; https://</a:t>
            </a:r>
            <a:r>
              <a:rPr lang="en-US" dirty="0" err="1"/>
              <a:t>www.dea.gov</a:t>
            </a:r>
            <a:r>
              <a:rPr lang="en-US" dirty="0"/>
              <a:t>/sites/default/files/2025-01/K2-Spice-Drug-Fact-Sheet.pdf</a:t>
            </a:r>
          </a:p>
        </p:txBody>
      </p:sp>
    </p:spTree>
    <p:extLst>
      <p:ext uri="{BB962C8B-B14F-4D97-AF65-F5344CB8AC3E}">
        <p14:creationId xmlns:p14="http://schemas.microsoft.com/office/powerpoint/2010/main" val="1953865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617E0-D1ED-4CD1-545D-CD1C030ED0C1}"/>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2E582C1C-93D8-920C-6736-2084BED55B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pic>
        <p:nvPicPr>
          <p:cNvPr id="2" name="Picture 1">
            <a:extLst>
              <a:ext uri="{FF2B5EF4-FFF2-40B4-BE49-F238E27FC236}">
                <a16:creationId xmlns:a16="http://schemas.microsoft.com/office/drawing/2014/main" id="{093380DF-0436-73CD-2F43-42DF3A79EF85}"/>
              </a:ext>
            </a:extLst>
          </p:cNvPr>
          <p:cNvPicPr>
            <a:picLocks noChangeAspect="1"/>
          </p:cNvPicPr>
          <p:nvPr/>
        </p:nvPicPr>
        <p:blipFill>
          <a:blip r:embed="rId4"/>
          <a:stretch>
            <a:fillRect/>
          </a:stretch>
        </p:blipFill>
        <p:spPr>
          <a:xfrm>
            <a:off x="2057400" y="871938"/>
            <a:ext cx="7696200" cy="5431053"/>
          </a:xfrm>
          <a:prstGeom prst="rect">
            <a:avLst/>
          </a:prstGeom>
        </p:spPr>
      </p:pic>
      <p:sp>
        <p:nvSpPr>
          <p:cNvPr id="3" name="Rectangle 2">
            <a:extLst>
              <a:ext uri="{FF2B5EF4-FFF2-40B4-BE49-F238E27FC236}">
                <a16:creationId xmlns:a16="http://schemas.microsoft.com/office/drawing/2014/main" id="{38EAE641-50BF-E303-4D2D-F11A3C92987C}"/>
              </a:ext>
            </a:extLst>
          </p:cNvPr>
          <p:cNvSpPr>
            <a:spLocks noChangeArrowheads="1"/>
          </p:cNvSpPr>
          <p:nvPr/>
        </p:nvSpPr>
        <p:spPr bwMode="auto">
          <a:xfrm>
            <a:off x="2133600" y="6324600"/>
            <a:ext cx="800100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a:ln>
                  <a:noFill/>
                </a:ln>
                <a:solidFill>
                  <a:srgbClr val="1B1B1B"/>
                </a:solidFill>
                <a:effectLst/>
              </a:rPr>
              <a:t>Jones AT, Marwan Abu Taha A, Miller GP. The resurgence of synthetic cannabinoid receptor agonists as adulterants in the Era of Cannabis legalization: Lessons from prior epidemics and clinical implications. </a:t>
            </a:r>
            <a:r>
              <a:rPr kumimoji="0" lang="en-US" altLang="en-US" sz="1000" b="0" i="0" u="none" strike="noStrike" cap="none" normalizeH="0" baseline="0" dirty="0" err="1">
                <a:ln>
                  <a:noFill/>
                </a:ln>
                <a:solidFill>
                  <a:srgbClr val="1B1B1B"/>
                </a:solidFill>
                <a:effectLst/>
              </a:rPr>
              <a:t>Neurosci</a:t>
            </a:r>
            <a:r>
              <a:rPr kumimoji="0" lang="en-US" altLang="en-US" sz="1000" b="0" i="0" u="none" strike="noStrike" cap="none" normalizeH="0" baseline="0" dirty="0">
                <a:ln>
                  <a:noFill/>
                </a:ln>
                <a:solidFill>
                  <a:srgbClr val="1B1B1B"/>
                </a:solidFill>
                <a:effectLst/>
              </a:rPr>
              <a:t> </a:t>
            </a:r>
            <a:r>
              <a:rPr kumimoji="0" lang="en-US" altLang="en-US" sz="1000" b="0" i="0" u="none" strike="noStrike" cap="none" normalizeH="0" baseline="0" dirty="0" err="1">
                <a:ln>
                  <a:noFill/>
                </a:ln>
                <a:solidFill>
                  <a:srgbClr val="1B1B1B"/>
                </a:solidFill>
                <a:effectLst/>
              </a:rPr>
              <a:t>Biobehav</a:t>
            </a:r>
            <a:r>
              <a:rPr kumimoji="0" lang="en-US" altLang="en-US" sz="1000" b="0" i="0" u="none" strike="noStrike" cap="none" normalizeH="0" baseline="0" dirty="0">
                <a:ln>
                  <a:noFill/>
                </a:ln>
                <a:solidFill>
                  <a:srgbClr val="1B1B1B"/>
                </a:solidFill>
                <a:effectLst/>
              </a:rPr>
              <a:t> Rev. 2025 Mar;170:106043. </a:t>
            </a:r>
            <a:r>
              <a:rPr kumimoji="0" lang="en-US" altLang="en-US" sz="1000" b="0" i="0" u="none" strike="noStrike" cap="none" normalizeH="0" baseline="0" dirty="0" err="1">
                <a:ln>
                  <a:noFill/>
                </a:ln>
                <a:solidFill>
                  <a:srgbClr val="1B1B1B"/>
                </a:solidFill>
                <a:effectLst/>
              </a:rPr>
              <a:t>doi</a:t>
            </a:r>
            <a:r>
              <a:rPr kumimoji="0" lang="en-US" altLang="en-US" sz="1000" b="0" i="0" u="none" strike="noStrike" cap="none" normalizeH="0" baseline="0" dirty="0">
                <a:ln>
                  <a:noFill/>
                </a:ln>
                <a:solidFill>
                  <a:srgbClr val="1B1B1B"/>
                </a:solidFill>
                <a:effectLst/>
              </a:rPr>
              <a:t>: 10.1016/j.neubiorev.2025.106043. </a:t>
            </a:r>
            <a:r>
              <a:rPr kumimoji="0" lang="en-US" altLang="en-US" sz="1000" b="0" i="0" u="none" strike="noStrike" cap="none" normalizeH="0" baseline="0" dirty="0" err="1">
                <a:ln>
                  <a:noFill/>
                </a:ln>
                <a:solidFill>
                  <a:srgbClr val="1B1B1B"/>
                </a:solidFill>
                <a:effectLst/>
              </a:rPr>
              <a:t>Epub</a:t>
            </a:r>
            <a:r>
              <a:rPr kumimoji="0" lang="en-US" altLang="en-US" sz="1000" b="0" i="0" u="none" strike="noStrike" cap="none" normalizeH="0" baseline="0" dirty="0">
                <a:ln>
                  <a:noFill/>
                </a:ln>
                <a:solidFill>
                  <a:srgbClr val="1B1B1B"/>
                </a:solidFill>
                <a:effectLst/>
              </a:rPr>
              <a:t> 2025 Feb 6. PMID: 39922438; PMCID: PMC11870277</a:t>
            </a:r>
            <a:endParaRPr kumimoji="0" lang="en-US" altLang="en-US" sz="1000" b="0" i="0" u="none" strike="noStrike" cap="none" normalizeH="0" baseline="0" dirty="0">
              <a:ln>
                <a:noFill/>
              </a:ln>
              <a:solidFill>
                <a:schemeClr val="tx1"/>
              </a:solidFill>
              <a:effectLst/>
            </a:endParaRPr>
          </a:p>
        </p:txBody>
      </p:sp>
      <p:sp>
        <p:nvSpPr>
          <p:cNvPr id="4" name="TextBox 3">
            <a:extLst>
              <a:ext uri="{FF2B5EF4-FFF2-40B4-BE49-F238E27FC236}">
                <a16:creationId xmlns:a16="http://schemas.microsoft.com/office/drawing/2014/main" id="{6404877F-AC6F-661D-245A-6C57F58DEA34}"/>
              </a:ext>
            </a:extLst>
          </p:cNvPr>
          <p:cNvSpPr txBox="1"/>
          <p:nvPr/>
        </p:nvSpPr>
        <p:spPr>
          <a:xfrm>
            <a:off x="533401" y="76200"/>
            <a:ext cx="10987018" cy="523220"/>
          </a:xfrm>
          <a:prstGeom prst="rect">
            <a:avLst/>
          </a:prstGeom>
          <a:noFill/>
        </p:spPr>
        <p:txBody>
          <a:bodyPr wrap="square" rtlCol="0">
            <a:spAutoFit/>
          </a:bodyPr>
          <a:lstStyle/>
          <a:p>
            <a:pPr algn="ctr"/>
            <a:r>
              <a:rPr lang="en-US" sz="2800" dirty="0"/>
              <a:t>Cannabinoid Use Prevalence Among NPS’s in Europe 2005-2022</a:t>
            </a:r>
          </a:p>
        </p:txBody>
      </p:sp>
    </p:spTree>
    <p:extLst>
      <p:ext uri="{BB962C8B-B14F-4D97-AF65-F5344CB8AC3E}">
        <p14:creationId xmlns:p14="http://schemas.microsoft.com/office/powerpoint/2010/main" val="10572654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6F6932-4F42-1765-9BE3-87D633DE1C7E}"/>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4BE35DCA-7985-0AF3-0A9A-B2D4947F85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2" name="TextBox 1">
            <a:extLst>
              <a:ext uri="{FF2B5EF4-FFF2-40B4-BE49-F238E27FC236}">
                <a16:creationId xmlns:a16="http://schemas.microsoft.com/office/drawing/2014/main" id="{BABA357B-C76B-38D0-301B-E69889AEEB2C}"/>
              </a:ext>
            </a:extLst>
          </p:cNvPr>
          <p:cNvSpPr txBox="1"/>
          <p:nvPr/>
        </p:nvSpPr>
        <p:spPr>
          <a:xfrm>
            <a:off x="533401" y="76200"/>
            <a:ext cx="10987018" cy="646331"/>
          </a:xfrm>
          <a:prstGeom prst="rect">
            <a:avLst/>
          </a:prstGeom>
          <a:noFill/>
        </p:spPr>
        <p:txBody>
          <a:bodyPr wrap="square" rtlCol="0">
            <a:spAutoFit/>
          </a:bodyPr>
          <a:lstStyle/>
          <a:p>
            <a:pPr algn="ctr"/>
            <a:r>
              <a:rPr lang="en-US" sz="3600" dirty="0"/>
              <a:t>U.S. Cannabinoid Use Prevalence</a:t>
            </a:r>
          </a:p>
        </p:txBody>
      </p:sp>
      <p:sp>
        <p:nvSpPr>
          <p:cNvPr id="3" name="TextBox 2">
            <a:extLst>
              <a:ext uri="{FF2B5EF4-FFF2-40B4-BE49-F238E27FC236}">
                <a16:creationId xmlns:a16="http://schemas.microsoft.com/office/drawing/2014/main" id="{36695F41-FC00-83A3-20E4-46B86EDF85C8}"/>
              </a:ext>
            </a:extLst>
          </p:cNvPr>
          <p:cNvSpPr txBox="1"/>
          <p:nvPr/>
        </p:nvSpPr>
        <p:spPr>
          <a:xfrm>
            <a:off x="685800" y="914400"/>
            <a:ext cx="11277600" cy="4978286"/>
          </a:xfrm>
          <a:prstGeom prst="rect">
            <a:avLst/>
          </a:prstGeom>
          <a:noFill/>
        </p:spPr>
        <p:txBody>
          <a:bodyPr wrap="square" rtlCol="0">
            <a:spAutoFit/>
          </a:bodyPr>
          <a:lstStyle/>
          <a:p>
            <a:pPr marL="285750" indent="-285750">
              <a:spcAft>
                <a:spcPts val="500"/>
              </a:spcAft>
              <a:buFont typeface="Arial" panose="020B0604020202020204" pitchFamily="34" charset="0"/>
              <a:buChar char="•"/>
            </a:pPr>
            <a:r>
              <a:rPr lang="en-US" sz="2800" dirty="0"/>
              <a:t>U.S. PY Use showed 50% ↑ from 0.17% in 2021 to 0.26% in 2023 (NSDUH)</a:t>
            </a:r>
          </a:p>
          <a:p>
            <a:pPr marL="285750" indent="-285750">
              <a:spcAft>
                <a:spcPts val="500"/>
              </a:spcAft>
              <a:buFont typeface="Arial" panose="020B0604020202020204" pitchFamily="34" charset="0"/>
              <a:buChar char="•"/>
            </a:pPr>
            <a:r>
              <a:rPr lang="en-US" sz="2800" dirty="0"/>
              <a:t>Use most common among:</a:t>
            </a:r>
          </a:p>
          <a:p>
            <a:pPr marL="742950" lvl="1" indent="-285750">
              <a:spcAft>
                <a:spcPts val="500"/>
              </a:spcAft>
              <a:buFont typeface="Arial" panose="020B0604020202020204" pitchFamily="34" charset="0"/>
              <a:buChar char="•"/>
            </a:pPr>
            <a:r>
              <a:rPr lang="en-US" sz="2800" dirty="0"/>
              <a:t>Males</a:t>
            </a:r>
          </a:p>
          <a:p>
            <a:pPr marL="742950" lvl="1" indent="-285750">
              <a:spcAft>
                <a:spcPts val="500"/>
              </a:spcAft>
              <a:buFont typeface="Arial" panose="020B0604020202020204" pitchFamily="34" charset="0"/>
              <a:buChar char="•"/>
            </a:pPr>
            <a:r>
              <a:rPr lang="en-US" sz="2800" dirty="0"/>
              <a:t>Younger adults</a:t>
            </a:r>
          </a:p>
          <a:p>
            <a:pPr marL="742950" lvl="1" indent="-285750">
              <a:spcAft>
                <a:spcPts val="500"/>
              </a:spcAft>
              <a:buFont typeface="Arial" panose="020B0604020202020204" pitchFamily="34" charset="0"/>
              <a:buChar char="•"/>
            </a:pPr>
            <a:r>
              <a:rPr lang="en-US" sz="2800" dirty="0"/>
              <a:t>People with lower education/income</a:t>
            </a:r>
          </a:p>
          <a:p>
            <a:pPr marL="742950" lvl="1" indent="-285750">
              <a:spcAft>
                <a:spcPts val="500"/>
              </a:spcAft>
              <a:buFont typeface="Arial" panose="020B0604020202020204" pitchFamily="34" charset="0"/>
              <a:buChar char="•"/>
            </a:pPr>
            <a:r>
              <a:rPr lang="en-US" sz="2800" dirty="0"/>
              <a:t>People living in non-metropolitan areas</a:t>
            </a:r>
          </a:p>
          <a:p>
            <a:pPr marL="742950" lvl="1" indent="-285750">
              <a:spcAft>
                <a:spcPts val="500"/>
              </a:spcAft>
              <a:buFont typeface="Arial" panose="020B0604020202020204" pitchFamily="34" charset="0"/>
              <a:buChar char="•"/>
            </a:pPr>
            <a:r>
              <a:rPr lang="en-US" sz="2800" dirty="0"/>
              <a:t>People who already smoke or vape plant-based cannabis </a:t>
            </a:r>
          </a:p>
          <a:p>
            <a:pPr marL="285750" indent="-285750">
              <a:spcAft>
                <a:spcPts val="500"/>
              </a:spcAft>
              <a:buFont typeface="Arial" panose="020B0604020202020204" pitchFamily="34" charset="0"/>
              <a:buChar char="•"/>
            </a:pPr>
            <a:r>
              <a:rPr lang="en-US" sz="2800" dirty="0"/>
              <a:t>Synthetic marijuana question in APNA last asked in 2020:</a:t>
            </a:r>
          </a:p>
          <a:p>
            <a:pPr marL="742950" lvl="1" indent="-285750">
              <a:spcAft>
                <a:spcPts val="500"/>
              </a:spcAft>
              <a:buFont typeface="Arial" panose="020B0604020202020204" pitchFamily="34" charset="0"/>
              <a:buChar char="•"/>
            </a:pPr>
            <a:r>
              <a:rPr lang="en-US" sz="2800" dirty="0"/>
              <a:t>Lifetime: 1.0% of students (down from 2.4% in 2015)</a:t>
            </a:r>
          </a:p>
          <a:p>
            <a:pPr marL="742950" lvl="1" indent="-285750">
              <a:spcAft>
                <a:spcPts val="500"/>
              </a:spcAft>
              <a:buFont typeface="Arial" panose="020B0604020202020204" pitchFamily="34" charset="0"/>
              <a:buChar char="•"/>
            </a:pPr>
            <a:r>
              <a:rPr lang="en-US" sz="2800" dirty="0"/>
              <a:t>P30D: 0.5% of students (down from 0.6% in 2015)</a:t>
            </a:r>
          </a:p>
        </p:txBody>
      </p:sp>
    </p:spTree>
    <p:extLst>
      <p:ext uri="{BB962C8B-B14F-4D97-AF65-F5344CB8AC3E}">
        <p14:creationId xmlns:p14="http://schemas.microsoft.com/office/powerpoint/2010/main" val="3753241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DD3E8F-E0C0-9C4E-A493-83ABA1D4DACC}"/>
              </a:ext>
            </a:extLst>
          </p:cNvPr>
          <p:cNvSpPr>
            <a:spLocks noGrp="1"/>
          </p:cNvSpPr>
          <p:nvPr>
            <p:ph type="ctrTitle"/>
          </p:nvPr>
        </p:nvSpPr>
        <p:spPr>
          <a:xfrm>
            <a:off x="609600" y="152400"/>
            <a:ext cx="11074400" cy="609599"/>
          </a:xfrm>
        </p:spPr>
        <p:txBody>
          <a:bodyPr>
            <a:noAutofit/>
          </a:bodyPr>
          <a:lstStyle/>
          <a:p>
            <a:pPr algn="ctr"/>
            <a:r>
              <a:rPr lang="en-US" sz="3600" dirty="0"/>
              <a:t>Today’s Agenda</a:t>
            </a:r>
          </a:p>
        </p:txBody>
      </p:sp>
      <p:sp>
        <p:nvSpPr>
          <p:cNvPr id="4" name="Content Placeholder 3">
            <a:extLst>
              <a:ext uri="{FF2B5EF4-FFF2-40B4-BE49-F238E27FC236}">
                <a16:creationId xmlns:a16="http://schemas.microsoft.com/office/drawing/2014/main" id="{16B03B0B-8B0F-3347-9491-422E8F985BDB}"/>
              </a:ext>
            </a:extLst>
          </p:cNvPr>
          <p:cNvSpPr>
            <a:spLocks noGrp="1"/>
          </p:cNvSpPr>
          <p:nvPr>
            <p:ph idx="13"/>
          </p:nvPr>
        </p:nvSpPr>
        <p:spPr>
          <a:xfrm>
            <a:off x="533400" y="990600"/>
            <a:ext cx="11277600" cy="5714999"/>
          </a:xfrm>
          <a:solidFill>
            <a:schemeClr val="bg1"/>
          </a:solidFill>
        </p:spPr>
        <p:txBody>
          <a:bodyPr>
            <a:noAutofit/>
          </a:bodyPr>
          <a:lstStyle/>
          <a:p>
            <a:pPr marL="457200" indent="-457200" defTabSz="914400" eaLnBrk="0" fontAlgn="base" hangingPunct="0">
              <a:spcBef>
                <a:spcPct val="0"/>
              </a:spcBef>
              <a:spcAft>
                <a:spcPts val="500"/>
              </a:spcAft>
            </a:pPr>
            <a:r>
              <a:rPr lang="en-US" altLang="en-US" sz="2800" dirty="0">
                <a:solidFill>
                  <a:srgbClr val="000000"/>
                </a:solidFill>
                <a:latin typeface="+mn-lt"/>
              </a:rPr>
              <a:t>Introductions and Mission Statement</a:t>
            </a:r>
          </a:p>
          <a:p>
            <a:pPr marL="457200" indent="-457200" defTabSz="914400" eaLnBrk="0" fontAlgn="base" hangingPunct="0">
              <a:spcBef>
                <a:spcPct val="0"/>
              </a:spcBef>
              <a:spcAft>
                <a:spcPts val="500"/>
              </a:spcAft>
            </a:pPr>
            <a:r>
              <a:rPr lang="en-US" altLang="en-US" sz="2800" dirty="0">
                <a:solidFill>
                  <a:srgbClr val="000000"/>
                </a:solidFill>
                <a:latin typeface="+mn-lt"/>
              </a:rPr>
              <a:t>Quick Facts: Updates from the Literature (A. Oliveto)</a:t>
            </a:r>
          </a:p>
          <a:p>
            <a:pPr marL="457200" indent="-457200" defTabSz="914400" eaLnBrk="0" fontAlgn="base" hangingPunct="0">
              <a:spcBef>
                <a:spcPct val="0"/>
              </a:spcBef>
              <a:spcAft>
                <a:spcPts val="500"/>
              </a:spcAft>
            </a:pPr>
            <a:r>
              <a:rPr lang="en-US" altLang="en-US" sz="2800" dirty="0">
                <a:solidFill>
                  <a:srgbClr val="000000"/>
                </a:solidFill>
                <a:latin typeface="+mn-lt"/>
              </a:rPr>
              <a:t>Updates on Adulterants in the Drug Supply (A. Oliveto)</a:t>
            </a:r>
            <a:endParaRPr lang="en-US" altLang="en-US" sz="2800" dirty="0">
              <a:latin typeface="+mn-lt"/>
            </a:endParaRPr>
          </a:p>
          <a:p>
            <a:pPr marL="457200" indent="-457200" defTabSz="914400" eaLnBrk="0" fontAlgn="base" hangingPunct="0">
              <a:spcBef>
                <a:spcPct val="0"/>
              </a:spcBef>
              <a:spcAft>
                <a:spcPts val="500"/>
              </a:spcAft>
            </a:pPr>
            <a:r>
              <a:rPr lang="en-US" altLang="en-US" sz="2800" dirty="0">
                <a:solidFill>
                  <a:srgbClr val="000000"/>
                </a:solidFill>
                <a:latin typeface="+mn-lt"/>
              </a:rPr>
              <a:t>Arkansas Drug Trends (N. </a:t>
            </a:r>
            <a:r>
              <a:rPr lang="en-US" sz="2800" dirty="0">
                <a:latin typeface="+mn-lt"/>
              </a:rPr>
              <a:t>Schoenborn)</a:t>
            </a:r>
            <a:endParaRPr lang="en-US" altLang="en-US" sz="2800" dirty="0">
              <a:solidFill>
                <a:srgbClr val="000000"/>
              </a:solidFill>
              <a:latin typeface="+mn-lt"/>
            </a:endParaRPr>
          </a:p>
          <a:p>
            <a:pPr marL="457200" indent="-457200" defTabSz="914400" eaLnBrk="0" fontAlgn="base" hangingPunct="0">
              <a:spcBef>
                <a:spcPct val="0"/>
              </a:spcBef>
              <a:spcAft>
                <a:spcPts val="500"/>
              </a:spcAft>
            </a:pPr>
            <a:r>
              <a:rPr lang="en-US" altLang="en-US" sz="2800" dirty="0">
                <a:solidFill>
                  <a:srgbClr val="000000"/>
                </a:solidFill>
                <a:latin typeface="+mn-lt"/>
              </a:rPr>
              <a:t>Deeper APNA Data Dive: Demographics (J. Thostenson)</a:t>
            </a:r>
            <a:endParaRPr lang="en-US" altLang="en-US" sz="2800" dirty="0">
              <a:latin typeface="+mn-lt"/>
            </a:endParaRPr>
          </a:p>
          <a:p>
            <a:pPr marL="457200" indent="-457200" defTabSz="914400" eaLnBrk="0" fontAlgn="base" hangingPunct="0">
              <a:spcBef>
                <a:spcPct val="0"/>
              </a:spcBef>
              <a:spcAft>
                <a:spcPts val="500"/>
              </a:spcAft>
            </a:pPr>
            <a:r>
              <a:rPr lang="en-US" altLang="en-US" sz="2800" dirty="0">
                <a:solidFill>
                  <a:srgbClr val="000000"/>
                </a:solidFill>
                <a:latin typeface="+mn-lt"/>
              </a:rPr>
              <a:t>2021-2025 Arkansas Collegiate Survey Results (D. Slagle)</a:t>
            </a:r>
            <a:endParaRPr lang="en-US" altLang="en-US" sz="2800" dirty="0">
              <a:latin typeface="+mn-lt"/>
            </a:endParaRPr>
          </a:p>
          <a:p>
            <a:pPr marL="457200" indent="-457200" defTabSz="914400" eaLnBrk="0" fontAlgn="base" hangingPunct="0">
              <a:spcBef>
                <a:spcPct val="0"/>
              </a:spcBef>
              <a:spcAft>
                <a:spcPts val="500"/>
              </a:spcAft>
            </a:pPr>
            <a:r>
              <a:rPr lang="en-US" altLang="en-US" sz="2800" dirty="0">
                <a:solidFill>
                  <a:srgbClr val="000000"/>
                </a:solidFill>
                <a:latin typeface="+mn-lt"/>
              </a:rPr>
              <a:t>Veteran and Military-Connected Families in Arkansas (M. Bollinger)</a:t>
            </a:r>
          </a:p>
          <a:p>
            <a:pPr marL="457200" indent="-457200" defTabSz="914400" eaLnBrk="0" fontAlgn="base" hangingPunct="0">
              <a:spcBef>
                <a:spcPct val="0"/>
              </a:spcBef>
              <a:spcAft>
                <a:spcPts val="500"/>
              </a:spcAft>
            </a:pPr>
            <a:r>
              <a:rPr lang="en-US" altLang="en-US" sz="2800" dirty="0">
                <a:solidFill>
                  <a:srgbClr val="000000"/>
                </a:solidFill>
                <a:latin typeface="+mn-lt"/>
              </a:rPr>
              <a:t>CDC’s ENGAGE resource (A. Oliveto)</a:t>
            </a:r>
          </a:p>
          <a:p>
            <a:pPr marL="457200" indent="-457200" defTabSz="914400" eaLnBrk="0" fontAlgn="base" hangingPunct="0">
              <a:spcBef>
                <a:spcPct val="0"/>
              </a:spcBef>
              <a:spcAft>
                <a:spcPts val="500"/>
              </a:spcAft>
            </a:pPr>
            <a:r>
              <a:rPr lang="en-US" altLang="en-US" sz="2800" dirty="0">
                <a:solidFill>
                  <a:srgbClr val="000000"/>
                </a:solidFill>
                <a:latin typeface="+mn-lt"/>
              </a:rPr>
              <a:t>Discussion/Wrap Up</a:t>
            </a:r>
            <a:endParaRPr lang="en-US" altLang="en-US" sz="2800" dirty="0">
              <a:latin typeface="+mn-lt"/>
            </a:endParaRPr>
          </a:p>
          <a:p>
            <a:pPr marL="0" lvl="0" indent="0" defTabSz="914400" eaLnBrk="0" fontAlgn="base" hangingPunct="0">
              <a:spcBef>
                <a:spcPct val="0"/>
              </a:spcBef>
              <a:spcAft>
                <a:spcPct val="0"/>
              </a:spcAft>
              <a:buNone/>
            </a:pPr>
            <a:endParaRPr lang="en-US" altLang="en-US" sz="2600" dirty="0"/>
          </a:p>
        </p:txBody>
      </p:sp>
      <p:pic>
        <p:nvPicPr>
          <p:cNvPr id="7" name="Picture 6">
            <a:extLst>
              <a:ext uri="{FF2B5EF4-FFF2-40B4-BE49-F238E27FC236}">
                <a16:creationId xmlns:a16="http://schemas.microsoft.com/office/drawing/2014/main" id="{34DC1C15-B9DB-E84C-AD90-B015F41ED4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7800" y="5945250"/>
            <a:ext cx="3200400" cy="988949"/>
          </a:xfrm>
          <a:prstGeom prst="rect">
            <a:avLst/>
          </a:prstGeom>
        </p:spPr>
      </p:pic>
    </p:spTree>
    <p:extLst>
      <p:ext uri="{BB962C8B-B14F-4D97-AF65-F5344CB8AC3E}">
        <p14:creationId xmlns:p14="http://schemas.microsoft.com/office/powerpoint/2010/main" val="38526354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CB074-0A2C-C659-F44A-9218C1178073}"/>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33C306FE-471C-B014-4D73-4FCB99B9A7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2" name="Title 1">
            <a:extLst>
              <a:ext uri="{FF2B5EF4-FFF2-40B4-BE49-F238E27FC236}">
                <a16:creationId xmlns:a16="http://schemas.microsoft.com/office/drawing/2014/main" id="{716A4AAA-0484-22B7-98C5-7FD2B5E672BD}"/>
              </a:ext>
            </a:extLst>
          </p:cNvPr>
          <p:cNvSpPr>
            <a:spLocks noGrp="1"/>
          </p:cNvSpPr>
          <p:nvPr>
            <p:ph type="ctrTitle"/>
          </p:nvPr>
        </p:nvSpPr>
        <p:spPr>
          <a:xfrm>
            <a:off x="609600" y="381000"/>
            <a:ext cx="11074400" cy="609599"/>
          </a:xfrm>
        </p:spPr>
        <p:txBody>
          <a:bodyPr/>
          <a:lstStyle/>
          <a:p>
            <a:pPr algn="ctr"/>
            <a:r>
              <a:rPr lang="en-US" dirty="0"/>
              <a:t>Summary</a:t>
            </a:r>
          </a:p>
        </p:txBody>
      </p:sp>
      <p:sp>
        <p:nvSpPr>
          <p:cNvPr id="3" name="Content Placeholder 2">
            <a:extLst>
              <a:ext uri="{FF2B5EF4-FFF2-40B4-BE49-F238E27FC236}">
                <a16:creationId xmlns:a16="http://schemas.microsoft.com/office/drawing/2014/main" id="{44D53257-1D11-9C82-3774-F292CC5772E2}"/>
              </a:ext>
            </a:extLst>
          </p:cNvPr>
          <p:cNvSpPr>
            <a:spLocks noGrp="1"/>
          </p:cNvSpPr>
          <p:nvPr>
            <p:ph idx="13"/>
          </p:nvPr>
        </p:nvSpPr>
        <p:spPr>
          <a:xfrm>
            <a:off x="1524000" y="1219200"/>
            <a:ext cx="9067800" cy="5257800"/>
          </a:xfrm>
        </p:spPr>
        <p:txBody>
          <a:bodyPr>
            <a:normAutofit/>
          </a:bodyPr>
          <a:lstStyle/>
          <a:p>
            <a:r>
              <a:rPr lang="en-US" sz="2800" dirty="0"/>
              <a:t>Although fentanyl has been the ultimate “adulterant” that took over the drug supply, fentanyl is becoming increasingly adulterated with other dangerous substances</a:t>
            </a:r>
          </a:p>
          <a:p>
            <a:r>
              <a:rPr lang="en-US" sz="2800" dirty="0"/>
              <a:t>These novel adulterants complicate harm reduction approaches to opioid overdose and may offset any alleviation of the overdose crisis</a:t>
            </a:r>
          </a:p>
          <a:p>
            <a:r>
              <a:rPr lang="en-US" sz="2800" dirty="0"/>
              <a:t>Vigilance and novel harm reduction approaches are needed</a:t>
            </a:r>
          </a:p>
          <a:p>
            <a:endParaRPr lang="en-US" sz="2800" dirty="0"/>
          </a:p>
          <a:p>
            <a:endParaRPr lang="en-US" sz="2800" dirty="0"/>
          </a:p>
        </p:txBody>
      </p:sp>
    </p:spTree>
    <p:extLst>
      <p:ext uri="{BB962C8B-B14F-4D97-AF65-F5344CB8AC3E}">
        <p14:creationId xmlns:p14="http://schemas.microsoft.com/office/powerpoint/2010/main" val="16338620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EB5BC-EE44-724D-053F-D40BD72E847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191E55E-C0C7-49B4-90BD-97BFFCDF6A52}"/>
              </a:ext>
            </a:extLst>
          </p:cNvPr>
          <p:cNvSpPr txBox="1"/>
          <p:nvPr/>
        </p:nvSpPr>
        <p:spPr>
          <a:xfrm>
            <a:off x="4343400" y="2514600"/>
            <a:ext cx="2585964" cy="769441"/>
          </a:xfrm>
          <a:prstGeom prst="rect">
            <a:avLst/>
          </a:prstGeom>
          <a:noFill/>
        </p:spPr>
        <p:txBody>
          <a:bodyPr wrap="none" rtlCol="0">
            <a:spAutoFit/>
          </a:bodyPr>
          <a:lstStyle/>
          <a:p>
            <a:r>
              <a:rPr lang="en-US" sz="4400" dirty="0"/>
              <a:t>Discussion</a:t>
            </a:r>
          </a:p>
        </p:txBody>
      </p:sp>
    </p:spTree>
    <p:extLst>
      <p:ext uri="{BB962C8B-B14F-4D97-AF65-F5344CB8AC3E}">
        <p14:creationId xmlns:p14="http://schemas.microsoft.com/office/powerpoint/2010/main" val="2332771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1CD9B-80A7-3A15-B0F5-82987C48C752}"/>
              </a:ext>
            </a:extLst>
          </p:cNvPr>
          <p:cNvSpPr>
            <a:spLocks noGrp="1"/>
          </p:cNvSpPr>
          <p:nvPr>
            <p:ph type="ctrTitle"/>
          </p:nvPr>
        </p:nvSpPr>
        <p:spPr>
          <a:xfrm>
            <a:off x="1524000" y="2057400"/>
            <a:ext cx="10160000" cy="609599"/>
          </a:xfrm>
        </p:spPr>
        <p:txBody>
          <a:bodyPr>
            <a:normAutofit fontScale="90000"/>
          </a:bodyPr>
          <a:lstStyle/>
          <a:p>
            <a:pPr algn="ctr"/>
            <a:r>
              <a:rPr lang="en-US" sz="4800" dirty="0">
                <a:solidFill>
                  <a:srgbClr val="000000"/>
                </a:solidFill>
                <a:latin typeface="Arial" panose="020B0604020202020204" pitchFamily="34" charset="0"/>
                <a:cs typeface="Arial" panose="020B0604020202020204" pitchFamily="34" charset="0"/>
              </a:rPr>
              <a:t>Arkansas Drug Trends</a:t>
            </a:r>
            <a:br>
              <a:rPr lang="en-US" sz="4800" dirty="0">
                <a:solidFill>
                  <a:srgbClr val="000000"/>
                </a:solidFill>
                <a:latin typeface="Arial" panose="020B0604020202020204" pitchFamily="34" charset="0"/>
                <a:cs typeface="Arial" panose="020B0604020202020204" pitchFamily="34" charset="0"/>
              </a:rPr>
            </a:br>
            <a:br>
              <a:rPr lang="en-US" sz="4800" dirty="0">
                <a:solidFill>
                  <a:srgbClr val="000000"/>
                </a:solidFill>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Nicole Schoenborn, PhD</a:t>
            </a:r>
            <a:br>
              <a:rPr lang="en-US" dirty="0">
                <a:solidFill>
                  <a:srgbClr val="000000"/>
                </a:solidFill>
                <a:latin typeface="Arial" panose="020B0604020202020204" pitchFamily="34" charset="0"/>
                <a:cs typeface="Arial" panose="020B0604020202020204" pitchFamily="34" charset="0"/>
              </a:rPr>
            </a:br>
            <a:endParaRPr lang="en-US" dirty="0"/>
          </a:p>
        </p:txBody>
      </p:sp>
      <p:pic>
        <p:nvPicPr>
          <p:cNvPr id="4" name="Picture 3">
            <a:extLst>
              <a:ext uri="{FF2B5EF4-FFF2-40B4-BE49-F238E27FC236}">
                <a16:creationId xmlns:a16="http://schemas.microsoft.com/office/drawing/2014/main" id="{E1D71631-C84B-494C-3ED8-EBC9D8B6EB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Tree>
    <p:extLst>
      <p:ext uri="{BB962C8B-B14F-4D97-AF65-F5344CB8AC3E}">
        <p14:creationId xmlns:p14="http://schemas.microsoft.com/office/powerpoint/2010/main" val="24254965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51D1B-E84E-2661-EF22-142CA12A2C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5D7376-C235-AF3B-9842-F2B8802FB291}"/>
              </a:ext>
            </a:extLst>
          </p:cNvPr>
          <p:cNvSpPr>
            <a:spLocks noGrp="1"/>
          </p:cNvSpPr>
          <p:nvPr>
            <p:ph type="ctrTitle"/>
          </p:nvPr>
        </p:nvSpPr>
        <p:spPr>
          <a:xfrm>
            <a:off x="1524000" y="2057400"/>
            <a:ext cx="10160000" cy="609599"/>
          </a:xfrm>
        </p:spPr>
        <p:txBody>
          <a:bodyPr>
            <a:normAutofit fontScale="90000"/>
          </a:bodyPr>
          <a:lstStyle/>
          <a:p>
            <a:pPr algn="ctr"/>
            <a:r>
              <a:rPr lang="en-US" sz="4800" dirty="0">
                <a:solidFill>
                  <a:srgbClr val="000000"/>
                </a:solidFill>
                <a:latin typeface="Arial" panose="020B0604020202020204" pitchFamily="34" charset="0"/>
                <a:cs typeface="Arial" panose="020B0604020202020204" pitchFamily="34" charset="0"/>
              </a:rPr>
              <a:t>CDC’s ENGAGE</a:t>
            </a:r>
            <a:br>
              <a:rPr lang="en-US" sz="4800" dirty="0">
                <a:solidFill>
                  <a:srgbClr val="000000"/>
                </a:solidFill>
                <a:latin typeface="Arial" panose="020B0604020202020204" pitchFamily="34" charset="0"/>
                <a:cs typeface="Arial" panose="020B0604020202020204" pitchFamily="34" charset="0"/>
              </a:rPr>
            </a:br>
            <a:r>
              <a:rPr lang="en-US" sz="4800" dirty="0">
                <a:solidFill>
                  <a:srgbClr val="000000"/>
                </a:solidFill>
                <a:latin typeface="Arial" panose="020B0604020202020204" pitchFamily="34" charset="0"/>
                <a:cs typeface="Arial" panose="020B0604020202020204" pitchFamily="34" charset="0"/>
              </a:rPr>
              <a:t>Resource</a:t>
            </a:r>
            <a:br>
              <a:rPr lang="en-US" sz="4800" dirty="0">
                <a:solidFill>
                  <a:srgbClr val="000000"/>
                </a:solidFill>
                <a:latin typeface="Arial" panose="020B0604020202020204" pitchFamily="34" charset="0"/>
                <a:cs typeface="Arial" panose="020B0604020202020204" pitchFamily="34" charset="0"/>
              </a:rPr>
            </a:br>
            <a:br>
              <a:rPr lang="en-US" sz="4800" dirty="0">
                <a:solidFill>
                  <a:srgbClr val="000000"/>
                </a:solidFill>
                <a:latin typeface="Arial" panose="020B0604020202020204" pitchFamily="34" charset="0"/>
                <a:cs typeface="Arial" panose="020B0604020202020204" pitchFamily="34" charset="0"/>
              </a:rPr>
            </a:br>
            <a:r>
              <a:rPr lang="en-US" dirty="0">
                <a:solidFill>
                  <a:srgbClr val="000000"/>
                </a:solidFill>
                <a:latin typeface="Arial" panose="020B0604020202020204" pitchFamily="34" charset="0"/>
                <a:cs typeface="Arial" panose="020B0604020202020204" pitchFamily="34" charset="0"/>
              </a:rPr>
              <a:t>Alison Oliveto, PhD</a:t>
            </a:r>
            <a:br>
              <a:rPr lang="en-US" dirty="0">
                <a:solidFill>
                  <a:srgbClr val="000000"/>
                </a:solidFill>
                <a:latin typeface="Arial" panose="020B0604020202020204" pitchFamily="34" charset="0"/>
                <a:cs typeface="Arial" panose="020B0604020202020204" pitchFamily="34" charset="0"/>
              </a:rPr>
            </a:br>
            <a:endParaRPr lang="en-US" dirty="0"/>
          </a:p>
        </p:txBody>
      </p:sp>
      <p:pic>
        <p:nvPicPr>
          <p:cNvPr id="4" name="Picture 3">
            <a:extLst>
              <a:ext uri="{FF2B5EF4-FFF2-40B4-BE49-F238E27FC236}">
                <a16:creationId xmlns:a16="http://schemas.microsoft.com/office/drawing/2014/main" id="{3339D181-7E68-3619-80ED-3F8C4F206E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Tree>
    <p:extLst>
      <p:ext uri="{BB962C8B-B14F-4D97-AF65-F5344CB8AC3E}">
        <p14:creationId xmlns:p14="http://schemas.microsoft.com/office/powerpoint/2010/main" val="411125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6F0EF-8670-1C78-E977-15D36111E27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B6917D0-33AA-8663-0A33-A12F125214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7805" y="5718629"/>
            <a:ext cx="3452338" cy="1066800"/>
          </a:xfrm>
          <a:prstGeom prst="rect">
            <a:avLst/>
          </a:prstGeom>
        </p:spPr>
      </p:pic>
      <p:sp>
        <p:nvSpPr>
          <p:cNvPr id="3" name="TextBox 2">
            <a:extLst>
              <a:ext uri="{FF2B5EF4-FFF2-40B4-BE49-F238E27FC236}">
                <a16:creationId xmlns:a16="http://schemas.microsoft.com/office/drawing/2014/main" id="{A9BFC93A-2CCE-3ED2-456A-B52F65E99778}"/>
              </a:ext>
            </a:extLst>
          </p:cNvPr>
          <p:cNvSpPr txBox="1"/>
          <p:nvPr/>
        </p:nvSpPr>
        <p:spPr>
          <a:xfrm>
            <a:off x="2244893" y="6043136"/>
            <a:ext cx="6964421" cy="738664"/>
          </a:xfrm>
          <a:prstGeom prst="rect">
            <a:avLst/>
          </a:prstGeom>
          <a:noFill/>
        </p:spPr>
        <p:txBody>
          <a:bodyPr wrap="square">
            <a:spAutoFit/>
          </a:bodyPr>
          <a:lstStyle/>
          <a:p>
            <a:pPr>
              <a:buNone/>
            </a:pPr>
            <a:r>
              <a:rPr lang="en-US" sz="1400" dirty="0">
                <a:solidFill>
                  <a:srgbClr val="211D1E"/>
                </a:solidFill>
                <a:effectLst/>
                <a:latin typeface="Helvetica" pitchFamily="2" charset="0"/>
              </a:rPr>
              <a:t>Centers for Disease Control and Prevention (2025). </a:t>
            </a:r>
            <a:r>
              <a:rPr lang="en-US" sz="1400" i="1" dirty="0">
                <a:solidFill>
                  <a:srgbClr val="211D1E"/>
                </a:solidFill>
                <a:effectLst/>
                <a:latin typeface="Helvetica" pitchFamily="2" charset="0"/>
              </a:rPr>
              <a:t>ENGAGE: Evidence-Based Strategies to Prevent Youth Substance Use</a:t>
            </a:r>
            <a:r>
              <a:rPr lang="en-US" sz="1400" dirty="0">
                <a:solidFill>
                  <a:srgbClr val="211D1E"/>
                </a:solidFill>
                <a:effectLst/>
                <a:latin typeface="Helvetica" pitchFamily="2" charset="0"/>
              </a:rPr>
              <a:t>. Atlanta, GA: National Center for Injury Prevention and Control, Centers for Disease Control and Prevention. </a:t>
            </a:r>
          </a:p>
        </p:txBody>
      </p:sp>
      <p:pic>
        <p:nvPicPr>
          <p:cNvPr id="6" name="Picture 5">
            <a:extLst>
              <a:ext uri="{FF2B5EF4-FFF2-40B4-BE49-F238E27FC236}">
                <a16:creationId xmlns:a16="http://schemas.microsoft.com/office/drawing/2014/main" id="{CD88495F-E517-B1D0-AC60-B84F6184B622}"/>
              </a:ext>
            </a:extLst>
          </p:cNvPr>
          <p:cNvPicPr>
            <a:picLocks noChangeAspect="1"/>
          </p:cNvPicPr>
          <p:nvPr/>
        </p:nvPicPr>
        <p:blipFill>
          <a:blip r:embed="rId4"/>
          <a:stretch>
            <a:fillRect/>
          </a:stretch>
        </p:blipFill>
        <p:spPr>
          <a:xfrm>
            <a:off x="34636" y="0"/>
            <a:ext cx="4533900" cy="5867400"/>
          </a:xfrm>
          <a:prstGeom prst="rect">
            <a:avLst/>
          </a:prstGeom>
        </p:spPr>
      </p:pic>
      <p:pic>
        <p:nvPicPr>
          <p:cNvPr id="7" name="Picture 6">
            <a:extLst>
              <a:ext uri="{FF2B5EF4-FFF2-40B4-BE49-F238E27FC236}">
                <a16:creationId xmlns:a16="http://schemas.microsoft.com/office/drawing/2014/main" id="{2044D608-DE6B-8DBB-3F7E-9A05DA2F5764}"/>
              </a:ext>
            </a:extLst>
          </p:cNvPr>
          <p:cNvPicPr>
            <a:picLocks noChangeAspect="1"/>
          </p:cNvPicPr>
          <p:nvPr/>
        </p:nvPicPr>
        <p:blipFill>
          <a:blip r:embed="rId5"/>
          <a:stretch>
            <a:fillRect/>
          </a:stretch>
        </p:blipFill>
        <p:spPr>
          <a:xfrm>
            <a:off x="4591147" y="228600"/>
            <a:ext cx="7600853" cy="5181600"/>
          </a:xfrm>
          <a:prstGeom prst="rect">
            <a:avLst/>
          </a:prstGeom>
        </p:spPr>
      </p:pic>
    </p:spTree>
    <p:extLst>
      <p:ext uri="{BB962C8B-B14F-4D97-AF65-F5344CB8AC3E}">
        <p14:creationId xmlns:p14="http://schemas.microsoft.com/office/powerpoint/2010/main" val="755691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D2A55-D8F1-7014-7316-A95234147E6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49BE6EC-C636-7B66-C6A3-4DA6AC571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5" name="TextBox 4">
            <a:extLst>
              <a:ext uri="{FF2B5EF4-FFF2-40B4-BE49-F238E27FC236}">
                <a16:creationId xmlns:a16="http://schemas.microsoft.com/office/drawing/2014/main" id="{930711BF-8A2F-91B3-0CF3-1543F683CBEB}"/>
              </a:ext>
            </a:extLst>
          </p:cNvPr>
          <p:cNvSpPr txBox="1"/>
          <p:nvPr/>
        </p:nvSpPr>
        <p:spPr>
          <a:xfrm>
            <a:off x="2209800" y="6119336"/>
            <a:ext cx="6999514" cy="738664"/>
          </a:xfrm>
          <a:prstGeom prst="rect">
            <a:avLst/>
          </a:prstGeom>
          <a:noFill/>
        </p:spPr>
        <p:txBody>
          <a:bodyPr wrap="square">
            <a:spAutoFit/>
          </a:bodyPr>
          <a:lstStyle/>
          <a:p>
            <a:pPr>
              <a:buNone/>
            </a:pPr>
            <a:r>
              <a:rPr lang="en-US" sz="1400" dirty="0">
                <a:solidFill>
                  <a:srgbClr val="211D1E"/>
                </a:solidFill>
                <a:effectLst/>
                <a:latin typeface="Helvetica" pitchFamily="2" charset="0"/>
              </a:rPr>
              <a:t>Centers for Disease Control and Prevention (2025). </a:t>
            </a:r>
            <a:r>
              <a:rPr lang="en-US" sz="1400" i="1" dirty="0">
                <a:solidFill>
                  <a:srgbClr val="211D1E"/>
                </a:solidFill>
                <a:effectLst/>
                <a:latin typeface="Helvetica" pitchFamily="2" charset="0"/>
              </a:rPr>
              <a:t>ENGAGE: Evidence-Based Strategies to Prevent Youth Substance Use</a:t>
            </a:r>
            <a:r>
              <a:rPr lang="en-US" sz="1400" dirty="0">
                <a:solidFill>
                  <a:srgbClr val="211D1E"/>
                </a:solidFill>
                <a:effectLst/>
                <a:latin typeface="Helvetica" pitchFamily="2" charset="0"/>
              </a:rPr>
              <a:t>. Atlanta, GA: National Center for Injury Prevention and Control, Centers for Disease Control and Prevention. </a:t>
            </a:r>
          </a:p>
        </p:txBody>
      </p:sp>
      <p:sp>
        <p:nvSpPr>
          <p:cNvPr id="6" name="Title 5">
            <a:extLst>
              <a:ext uri="{FF2B5EF4-FFF2-40B4-BE49-F238E27FC236}">
                <a16:creationId xmlns:a16="http://schemas.microsoft.com/office/drawing/2014/main" id="{DFB15868-4304-4B55-0EDC-14C72A6D9204}"/>
              </a:ext>
            </a:extLst>
          </p:cNvPr>
          <p:cNvSpPr>
            <a:spLocks noGrp="1"/>
          </p:cNvSpPr>
          <p:nvPr>
            <p:ph type="ctrTitle"/>
          </p:nvPr>
        </p:nvSpPr>
        <p:spPr>
          <a:xfrm>
            <a:off x="533400" y="228600"/>
            <a:ext cx="11150600" cy="609599"/>
          </a:xfrm>
        </p:spPr>
        <p:txBody>
          <a:bodyPr/>
          <a:lstStyle/>
          <a:p>
            <a:r>
              <a:rPr lang="en-US" dirty="0"/>
              <a:t>Strategy 1: Enhance Knowledge and Skills</a:t>
            </a:r>
          </a:p>
        </p:txBody>
      </p:sp>
      <p:sp>
        <p:nvSpPr>
          <p:cNvPr id="7" name="Content Placeholder 6">
            <a:extLst>
              <a:ext uri="{FF2B5EF4-FFF2-40B4-BE49-F238E27FC236}">
                <a16:creationId xmlns:a16="http://schemas.microsoft.com/office/drawing/2014/main" id="{15BB2605-97CC-711D-79E6-B9DF8C573EFD}"/>
              </a:ext>
            </a:extLst>
          </p:cNvPr>
          <p:cNvSpPr>
            <a:spLocks noGrp="1"/>
          </p:cNvSpPr>
          <p:nvPr>
            <p:ph idx="13"/>
          </p:nvPr>
        </p:nvSpPr>
        <p:spPr>
          <a:xfrm>
            <a:off x="533400" y="914400"/>
            <a:ext cx="11150600" cy="5037297"/>
          </a:xfrm>
          <a:solidFill>
            <a:schemeClr val="bg1"/>
          </a:solidFill>
        </p:spPr>
        <p:txBody>
          <a:bodyPr>
            <a:normAutofit/>
          </a:bodyPr>
          <a:lstStyle/>
          <a:p>
            <a:pPr marL="0" indent="0">
              <a:buNone/>
            </a:pPr>
            <a:r>
              <a:rPr lang="en-US" sz="2400" dirty="0"/>
              <a:t>Typically school-based programs aiming to enhance drug refusal skills, knowledge of the risk of substance use, social and emotional support, and communication skills.</a:t>
            </a:r>
          </a:p>
          <a:p>
            <a:r>
              <a:rPr lang="en-US" sz="2400" b="1" dirty="0"/>
              <a:t>Life Skills Training (LST):</a:t>
            </a:r>
            <a:r>
              <a:rPr lang="en-US" sz="2400" dirty="0"/>
              <a:t> critical drug refusal skills, personal self-management skills (i.e., goal setting and self-esteem) and social skills. Curricula for students in elementary school, middle school, and high school</a:t>
            </a:r>
          </a:p>
          <a:p>
            <a:r>
              <a:rPr lang="en-US" sz="2400" b="1" dirty="0"/>
              <a:t>Good Behavior Game (GBG):</a:t>
            </a:r>
            <a:r>
              <a:rPr lang="en-US" sz="2400" dirty="0"/>
              <a:t> to develop positive class rules aimed at reducing disruptive classroom behavior among children ages 5 to 11 years old. Students are assigned to teams and given cards that are only taken away if one of the students violates the assigned class rules. Teachers encourage students to manage their own behavior as well as their teammates in their assigned groups. If teams have at least one card at the end of the game, they are rewarded.</a:t>
            </a:r>
          </a:p>
          <a:p>
            <a:endParaRPr lang="en-US" sz="2400" dirty="0"/>
          </a:p>
          <a:p>
            <a:endParaRPr lang="en-US" sz="2400" dirty="0"/>
          </a:p>
          <a:p>
            <a:endParaRPr lang="en-US" dirty="0"/>
          </a:p>
        </p:txBody>
      </p:sp>
    </p:spTree>
    <p:extLst>
      <p:ext uri="{BB962C8B-B14F-4D97-AF65-F5344CB8AC3E}">
        <p14:creationId xmlns:p14="http://schemas.microsoft.com/office/powerpoint/2010/main" val="33184606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252FE-C7A4-A2C1-BEDA-2355F9DCD92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35127AE-A66E-2D8A-4199-AAC75D9D1CF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3" name="TextBox 2">
            <a:extLst>
              <a:ext uri="{FF2B5EF4-FFF2-40B4-BE49-F238E27FC236}">
                <a16:creationId xmlns:a16="http://schemas.microsoft.com/office/drawing/2014/main" id="{C301FF3D-3EB4-8390-2EC2-2673D79D2894}"/>
              </a:ext>
            </a:extLst>
          </p:cNvPr>
          <p:cNvSpPr txBox="1"/>
          <p:nvPr/>
        </p:nvSpPr>
        <p:spPr>
          <a:xfrm>
            <a:off x="2209800" y="6119336"/>
            <a:ext cx="6999514" cy="738664"/>
          </a:xfrm>
          <a:prstGeom prst="rect">
            <a:avLst/>
          </a:prstGeom>
          <a:noFill/>
        </p:spPr>
        <p:txBody>
          <a:bodyPr wrap="square">
            <a:spAutoFit/>
          </a:bodyPr>
          <a:lstStyle/>
          <a:p>
            <a:pPr>
              <a:buNone/>
            </a:pPr>
            <a:r>
              <a:rPr lang="en-US" sz="1400" dirty="0">
                <a:solidFill>
                  <a:srgbClr val="211D1E"/>
                </a:solidFill>
                <a:effectLst/>
                <a:latin typeface="Helvetica" pitchFamily="2" charset="0"/>
              </a:rPr>
              <a:t>Centers for Disease Control and Prevention (2025). </a:t>
            </a:r>
            <a:r>
              <a:rPr lang="en-US" sz="1400" i="1" dirty="0">
                <a:solidFill>
                  <a:srgbClr val="211D1E"/>
                </a:solidFill>
                <a:effectLst/>
                <a:latin typeface="Helvetica" pitchFamily="2" charset="0"/>
              </a:rPr>
              <a:t>ENGAGE: Evidence-Based Strategies to Prevent Youth Substance Use</a:t>
            </a:r>
            <a:r>
              <a:rPr lang="en-US" sz="1400" dirty="0">
                <a:solidFill>
                  <a:srgbClr val="211D1E"/>
                </a:solidFill>
                <a:effectLst/>
                <a:latin typeface="Helvetica" pitchFamily="2" charset="0"/>
              </a:rPr>
              <a:t>. Atlanta, GA: National Center for Injury Prevention and Control, Centers for Disease Control and Prevention. </a:t>
            </a:r>
          </a:p>
        </p:txBody>
      </p:sp>
      <p:pic>
        <p:nvPicPr>
          <p:cNvPr id="4" name="Picture 3">
            <a:extLst>
              <a:ext uri="{FF2B5EF4-FFF2-40B4-BE49-F238E27FC236}">
                <a16:creationId xmlns:a16="http://schemas.microsoft.com/office/drawing/2014/main" id="{D32B1DC6-4C59-DA65-0BC3-30FF1F3561B7}"/>
              </a:ext>
            </a:extLst>
          </p:cNvPr>
          <p:cNvPicPr>
            <a:picLocks noChangeAspect="1"/>
          </p:cNvPicPr>
          <p:nvPr/>
        </p:nvPicPr>
        <p:blipFill>
          <a:blip r:embed="rId4"/>
          <a:stretch>
            <a:fillRect/>
          </a:stretch>
        </p:blipFill>
        <p:spPr>
          <a:xfrm>
            <a:off x="838200" y="1571529"/>
            <a:ext cx="10507980" cy="1600200"/>
          </a:xfrm>
          <a:prstGeom prst="rect">
            <a:avLst/>
          </a:prstGeom>
        </p:spPr>
      </p:pic>
      <p:pic>
        <p:nvPicPr>
          <p:cNvPr id="5" name="Picture 4">
            <a:extLst>
              <a:ext uri="{FF2B5EF4-FFF2-40B4-BE49-F238E27FC236}">
                <a16:creationId xmlns:a16="http://schemas.microsoft.com/office/drawing/2014/main" id="{9DE7A38F-256E-FE70-C038-51B06B33DC80}"/>
              </a:ext>
            </a:extLst>
          </p:cNvPr>
          <p:cNvPicPr>
            <a:picLocks noChangeAspect="1"/>
          </p:cNvPicPr>
          <p:nvPr/>
        </p:nvPicPr>
        <p:blipFill>
          <a:blip r:embed="rId5"/>
          <a:stretch>
            <a:fillRect/>
          </a:stretch>
        </p:blipFill>
        <p:spPr>
          <a:xfrm>
            <a:off x="838200" y="3171729"/>
            <a:ext cx="10515600" cy="1857471"/>
          </a:xfrm>
          <a:prstGeom prst="rect">
            <a:avLst/>
          </a:prstGeom>
          <a:ln>
            <a:solidFill>
              <a:schemeClr val="tx1"/>
            </a:solidFill>
          </a:ln>
        </p:spPr>
      </p:pic>
      <p:sp>
        <p:nvSpPr>
          <p:cNvPr id="6" name="TextBox 5">
            <a:extLst>
              <a:ext uri="{FF2B5EF4-FFF2-40B4-BE49-F238E27FC236}">
                <a16:creationId xmlns:a16="http://schemas.microsoft.com/office/drawing/2014/main" id="{643A5054-F3CA-1E5C-F486-2D80AFA9A7B0}"/>
              </a:ext>
            </a:extLst>
          </p:cNvPr>
          <p:cNvSpPr txBox="1"/>
          <p:nvPr/>
        </p:nvSpPr>
        <p:spPr>
          <a:xfrm>
            <a:off x="2542857" y="457200"/>
            <a:ext cx="7058343" cy="646331"/>
          </a:xfrm>
          <a:prstGeom prst="rect">
            <a:avLst/>
          </a:prstGeom>
          <a:noFill/>
        </p:spPr>
        <p:txBody>
          <a:bodyPr wrap="none" rtlCol="0">
            <a:spAutoFit/>
          </a:bodyPr>
          <a:lstStyle/>
          <a:p>
            <a:r>
              <a:rPr lang="en-US" sz="3600" dirty="0">
                <a:latin typeface="Arial" panose="020B0604020202020204" pitchFamily="34" charset="0"/>
                <a:cs typeface="Arial" panose="020B0604020202020204" pitchFamily="34" charset="0"/>
              </a:rPr>
              <a:t>Strategy 1: Summary of Evidence</a:t>
            </a:r>
          </a:p>
        </p:txBody>
      </p:sp>
    </p:spTree>
    <p:extLst>
      <p:ext uri="{BB962C8B-B14F-4D97-AF65-F5344CB8AC3E}">
        <p14:creationId xmlns:p14="http://schemas.microsoft.com/office/powerpoint/2010/main" val="36947763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77F4E-406E-4140-A46E-54DD33B88031}"/>
            </a:ext>
          </a:extLst>
        </p:cNvPr>
        <p:cNvGrpSpPr/>
        <p:nvPr/>
      </p:nvGrpSpPr>
      <p:grpSpPr>
        <a:xfrm>
          <a:off x="0" y="0"/>
          <a:ext cx="0" cy="0"/>
          <a:chOff x="0" y="0"/>
          <a:chExt cx="0" cy="0"/>
        </a:xfrm>
      </p:grpSpPr>
      <p:sp>
        <p:nvSpPr>
          <p:cNvPr id="2" name="Content Placeholder 6">
            <a:extLst>
              <a:ext uri="{FF2B5EF4-FFF2-40B4-BE49-F238E27FC236}">
                <a16:creationId xmlns:a16="http://schemas.microsoft.com/office/drawing/2014/main" id="{42A9A3C4-6627-3E4C-222A-A950F5D6E001}"/>
              </a:ext>
            </a:extLst>
          </p:cNvPr>
          <p:cNvSpPr>
            <a:spLocks noGrp="1"/>
          </p:cNvSpPr>
          <p:nvPr>
            <p:ph idx="13"/>
          </p:nvPr>
        </p:nvSpPr>
        <p:spPr>
          <a:xfrm>
            <a:off x="76200" y="914400"/>
            <a:ext cx="12115800" cy="5334000"/>
          </a:xfrm>
          <a:solidFill>
            <a:schemeClr val="bg1"/>
          </a:solidFill>
        </p:spPr>
        <p:txBody>
          <a:bodyPr>
            <a:normAutofit lnSpcReduction="10000"/>
          </a:bodyPr>
          <a:lstStyle/>
          <a:p>
            <a:pPr marL="0" indent="0">
              <a:buNone/>
            </a:pPr>
            <a:r>
              <a:rPr lang="en-US" sz="2400" dirty="0"/>
              <a:t>Offered to specific age groups, and their content reflects the appropriate developmental needs of children at different developmental stages. </a:t>
            </a:r>
          </a:p>
          <a:p>
            <a:r>
              <a:rPr lang="en-US" sz="2200" b="1" dirty="0"/>
              <a:t>Strengthening Families Program (SFP 10-14): </a:t>
            </a:r>
            <a:r>
              <a:rPr lang="en-US" sz="2200" dirty="0"/>
              <a:t>promotes positive parenting and caregiving and family relationships through group classes, with seven separate training sessions for caregivers and children 10-14 years. Weekly sessions are conducted in community settings such as schools or community centers, followed by a family session where caregivers and children practice their skills, work on conflict resolution, and complete activities to increase family cohesiveness. </a:t>
            </a:r>
          </a:p>
          <a:p>
            <a:r>
              <a:rPr lang="en-US" sz="2200" b="1" dirty="0"/>
              <a:t>Strong African American Families (SAAF): </a:t>
            </a:r>
            <a:r>
              <a:rPr lang="en-US" sz="2200" dirty="0"/>
              <a:t>adapted from </a:t>
            </a:r>
            <a:r>
              <a:rPr lang="en-US" sz="2200" i="1" dirty="0"/>
              <a:t>SFP 10-14</a:t>
            </a:r>
            <a:r>
              <a:rPr lang="en-US" sz="2200" dirty="0"/>
              <a:t>, is designed for late childhood (5-11 years) and early adolescence (12-14 years) and their families to strengthen family relationships and teach parents to help youth develop skills to reach positive goals. </a:t>
            </a:r>
          </a:p>
          <a:p>
            <a:r>
              <a:rPr lang="en-US" sz="2200" b="1" dirty="0" err="1"/>
              <a:t>Familias</a:t>
            </a:r>
            <a:r>
              <a:rPr lang="en-US" sz="2200" b="1" dirty="0"/>
              <a:t> Unidas:</a:t>
            </a:r>
            <a:r>
              <a:rPr lang="en-US" sz="2200" dirty="0"/>
              <a:t> a family intervention for preventing drug use and sexual risk behavior among Hispanic youth aged 12-16 years. Through eight in-person multiparent group sessions and four family sessions, </a:t>
            </a:r>
            <a:r>
              <a:rPr lang="en-US" sz="2200" i="1" dirty="0" err="1"/>
              <a:t>Familias</a:t>
            </a:r>
            <a:r>
              <a:rPr lang="en-US" sz="2200" i="1" dirty="0"/>
              <a:t> Unidas </a:t>
            </a:r>
            <a:r>
              <a:rPr lang="en-US" sz="2200" dirty="0"/>
              <a:t>is designed to help parents or caregivers understand how to help protect adolescents from risky behaviors and teach parents and caregivers more about children’s health and well-being. </a:t>
            </a:r>
          </a:p>
          <a:p>
            <a:endParaRPr lang="en-US" dirty="0"/>
          </a:p>
          <a:p>
            <a:endParaRPr lang="en-US" sz="2400" dirty="0"/>
          </a:p>
          <a:p>
            <a:endParaRPr lang="en-US" sz="2400" dirty="0"/>
          </a:p>
          <a:p>
            <a:endParaRPr lang="en-US" dirty="0"/>
          </a:p>
        </p:txBody>
      </p:sp>
      <p:pic>
        <p:nvPicPr>
          <p:cNvPr id="3" name="Picture 2">
            <a:extLst>
              <a:ext uri="{FF2B5EF4-FFF2-40B4-BE49-F238E27FC236}">
                <a16:creationId xmlns:a16="http://schemas.microsoft.com/office/drawing/2014/main" id="{843B19EC-3F14-3A05-6C51-A17D227AE7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4" name="TextBox 3">
            <a:extLst>
              <a:ext uri="{FF2B5EF4-FFF2-40B4-BE49-F238E27FC236}">
                <a16:creationId xmlns:a16="http://schemas.microsoft.com/office/drawing/2014/main" id="{00146CBA-9F88-6A46-21FD-2CCDBF6F51FA}"/>
              </a:ext>
            </a:extLst>
          </p:cNvPr>
          <p:cNvSpPr txBox="1"/>
          <p:nvPr/>
        </p:nvSpPr>
        <p:spPr>
          <a:xfrm>
            <a:off x="2209800" y="6119336"/>
            <a:ext cx="6999514" cy="738664"/>
          </a:xfrm>
          <a:prstGeom prst="rect">
            <a:avLst/>
          </a:prstGeom>
          <a:noFill/>
        </p:spPr>
        <p:txBody>
          <a:bodyPr wrap="square">
            <a:spAutoFit/>
          </a:bodyPr>
          <a:lstStyle/>
          <a:p>
            <a:pPr>
              <a:buNone/>
            </a:pPr>
            <a:r>
              <a:rPr lang="en-US" sz="1400" dirty="0">
                <a:solidFill>
                  <a:srgbClr val="211D1E"/>
                </a:solidFill>
                <a:effectLst/>
                <a:latin typeface="Helvetica" pitchFamily="2" charset="0"/>
              </a:rPr>
              <a:t>Centers for Disease Control and Prevention (2025). </a:t>
            </a:r>
            <a:r>
              <a:rPr lang="en-US" sz="1400" i="1" dirty="0">
                <a:solidFill>
                  <a:srgbClr val="211D1E"/>
                </a:solidFill>
                <a:effectLst/>
                <a:latin typeface="Helvetica" pitchFamily="2" charset="0"/>
              </a:rPr>
              <a:t>ENGAGE: Evidence-Based Strategies to Prevent Youth Substance Use</a:t>
            </a:r>
            <a:r>
              <a:rPr lang="en-US" sz="1400" dirty="0">
                <a:solidFill>
                  <a:srgbClr val="211D1E"/>
                </a:solidFill>
                <a:effectLst/>
                <a:latin typeface="Helvetica" pitchFamily="2" charset="0"/>
              </a:rPr>
              <a:t>. Atlanta, GA: National Center for Injury Prevention and Control, Centers for Disease Control and Prevention. </a:t>
            </a:r>
          </a:p>
        </p:txBody>
      </p:sp>
      <p:sp>
        <p:nvSpPr>
          <p:cNvPr id="5" name="Title 5">
            <a:extLst>
              <a:ext uri="{FF2B5EF4-FFF2-40B4-BE49-F238E27FC236}">
                <a16:creationId xmlns:a16="http://schemas.microsoft.com/office/drawing/2014/main" id="{9E607872-11D0-D14D-08C9-C9F3AB8917A5}"/>
              </a:ext>
            </a:extLst>
          </p:cNvPr>
          <p:cNvSpPr>
            <a:spLocks noGrp="1"/>
          </p:cNvSpPr>
          <p:nvPr>
            <p:ph type="ctrTitle"/>
          </p:nvPr>
        </p:nvSpPr>
        <p:spPr>
          <a:xfrm>
            <a:off x="533400" y="228600"/>
            <a:ext cx="11150600" cy="609599"/>
          </a:xfrm>
        </p:spPr>
        <p:txBody>
          <a:bodyPr/>
          <a:lstStyle/>
          <a:p>
            <a:r>
              <a:rPr lang="en-US" dirty="0"/>
              <a:t>Strategy 2: Nurture Family Environments</a:t>
            </a:r>
          </a:p>
        </p:txBody>
      </p:sp>
    </p:spTree>
    <p:extLst>
      <p:ext uri="{BB962C8B-B14F-4D97-AF65-F5344CB8AC3E}">
        <p14:creationId xmlns:p14="http://schemas.microsoft.com/office/powerpoint/2010/main" val="28613067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771359-5500-66AC-9853-F0DA1A5AC4B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F0D67A8-FE5C-368C-3C21-6E7F7ABA71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3" name="TextBox 2">
            <a:extLst>
              <a:ext uri="{FF2B5EF4-FFF2-40B4-BE49-F238E27FC236}">
                <a16:creationId xmlns:a16="http://schemas.microsoft.com/office/drawing/2014/main" id="{3AE98CDD-54D7-5C63-8F97-53EA064BFB1F}"/>
              </a:ext>
            </a:extLst>
          </p:cNvPr>
          <p:cNvSpPr txBox="1"/>
          <p:nvPr/>
        </p:nvSpPr>
        <p:spPr>
          <a:xfrm>
            <a:off x="2209800" y="6119336"/>
            <a:ext cx="6999514" cy="738664"/>
          </a:xfrm>
          <a:prstGeom prst="rect">
            <a:avLst/>
          </a:prstGeom>
          <a:noFill/>
        </p:spPr>
        <p:txBody>
          <a:bodyPr wrap="square">
            <a:spAutoFit/>
          </a:bodyPr>
          <a:lstStyle/>
          <a:p>
            <a:pPr>
              <a:buNone/>
            </a:pPr>
            <a:r>
              <a:rPr lang="en-US" sz="1400" dirty="0">
                <a:solidFill>
                  <a:srgbClr val="211D1E"/>
                </a:solidFill>
                <a:effectLst/>
                <a:latin typeface="Helvetica" pitchFamily="2" charset="0"/>
              </a:rPr>
              <a:t>Centers for Disease Control and Prevention (2025). </a:t>
            </a:r>
            <a:r>
              <a:rPr lang="en-US" sz="1400" i="1" dirty="0">
                <a:solidFill>
                  <a:srgbClr val="211D1E"/>
                </a:solidFill>
                <a:effectLst/>
                <a:latin typeface="Helvetica" pitchFamily="2" charset="0"/>
              </a:rPr>
              <a:t>ENGAGE: Evidence-Based Strategies to Prevent Youth Substance Use</a:t>
            </a:r>
            <a:r>
              <a:rPr lang="en-US" sz="1400" dirty="0">
                <a:solidFill>
                  <a:srgbClr val="211D1E"/>
                </a:solidFill>
                <a:effectLst/>
                <a:latin typeface="Helvetica" pitchFamily="2" charset="0"/>
              </a:rPr>
              <a:t>. Atlanta, GA: National Center for Injury Prevention and Control, Centers for Disease Control and Prevention. </a:t>
            </a:r>
          </a:p>
        </p:txBody>
      </p:sp>
      <p:pic>
        <p:nvPicPr>
          <p:cNvPr id="4" name="Picture 3">
            <a:extLst>
              <a:ext uri="{FF2B5EF4-FFF2-40B4-BE49-F238E27FC236}">
                <a16:creationId xmlns:a16="http://schemas.microsoft.com/office/drawing/2014/main" id="{1F621D9D-7493-6628-5161-56CD498275B9}"/>
              </a:ext>
            </a:extLst>
          </p:cNvPr>
          <p:cNvPicPr>
            <a:picLocks noChangeAspect="1"/>
          </p:cNvPicPr>
          <p:nvPr/>
        </p:nvPicPr>
        <p:blipFill>
          <a:blip r:embed="rId4"/>
          <a:stretch>
            <a:fillRect/>
          </a:stretch>
        </p:blipFill>
        <p:spPr>
          <a:xfrm>
            <a:off x="838200" y="1295400"/>
            <a:ext cx="10507980" cy="1600200"/>
          </a:xfrm>
          <a:prstGeom prst="rect">
            <a:avLst/>
          </a:prstGeom>
        </p:spPr>
      </p:pic>
      <p:sp>
        <p:nvSpPr>
          <p:cNvPr id="5" name="TextBox 4">
            <a:extLst>
              <a:ext uri="{FF2B5EF4-FFF2-40B4-BE49-F238E27FC236}">
                <a16:creationId xmlns:a16="http://schemas.microsoft.com/office/drawing/2014/main" id="{DD08FC5D-0388-EE27-71DC-F2F9E80CB1BE}"/>
              </a:ext>
            </a:extLst>
          </p:cNvPr>
          <p:cNvSpPr txBox="1"/>
          <p:nvPr/>
        </p:nvSpPr>
        <p:spPr>
          <a:xfrm>
            <a:off x="2542857" y="457200"/>
            <a:ext cx="7058343" cy="646331"/>
          </a:xfrm>
          <a:prstGeom prst="rect">
            <a:avLst/>
          </a:prstGeom>
          <a:noFill/>
        </p:spPr>
        <p:txBody>
          <a:bodyPr wrap="none" rtlCol="0">
            <a:spAutoFit/>
          </a:bodyPr>
          <a:lstStyle/>
          <a:p>
            <a:r>
              <a:rPr lang="en-US" sz="3600" dirty="0">
                <a:latin typeface="Arial" panose="020B0604020202020204" pitchFamily="34" charset="0"/>
                <a:cs typeface="Arial" panose="020B0604020202020204" pitchFamily="34" charset="0"/>
              </a:rPr>
              <a:t>Strategy 2: Summary of Evidence</a:t>
            </a:r>
          </a:p>
        </p:txBody>
      </p:sp>
      <p:pic>
        <p:nvPicPr>
          <p:cNvPr id="6" name="Picture 5">
            <a:extLst>
              <a:ext uri="{FF2B5EF4-FFF2-40B4-BE49-F238E27FC236}">
                <a16:creationId xmlns:a16="http://schemas.microsoft.com/office/drawing/2014/main" id="{5570A54B-AE4C-04C1-8BFE-B75D4E331DC0}"/>
              </a:ext>
            </a:extLst>
          </p:cNvPr>
          <p:cNvPicPr>
            <a:picLocks noChangeAspect="1"/>
          </p:cNvPicPr>
          <p:nvPr/>
        </p:nvPicPr>
        <p:blipFill>
          <a:blip r:embed="rId5"/>
          <a:stretch>
            <a:fillRect/>
          </a:stretch>
        </p:blipFill>
        <p:spPr>
          <a:xfrm>
            <a:off x="838200" y="2894732"/>
            <a:ext cx="10463862" cy="2848939"/>
          </a:xfrm>
          <a:prstGeom prst="rect">
            <a:avLst/>
          </a:prstGeom>
        </p:spPr>
      </p:pic>
    </p:spTree>
    <p:extLst>
      <p:ext uri="{BB962C8B-B14F-4D97-AF65-F5344CB8AC3E}">
        <p14:creationId xmlns:p14="http://schemas.microsoft.com/office/powerpoint/2010/main" val="29010574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47DA1-0FA0-3481-0228-165DD0F6B8F1}"/>
            </a:ext>
          </a:extLst>
        </p:cNvPr>
        <p:cNvGrpSpPr/>
        <p:nvPr/>
      </p:nvGrpSpPr>
      <p:grpSpPr>
        <a:xfrm>
          <a:off x="0" y="0"/>
          <a:ext cx="0" cy="0"/>
          <a:chOff x="0" y="0"/>
          <a:chExt cx="0" cy="0"/>
        </a:xfrm>
      </p:grpSpPr>
      <p:sp>
        <p:nvSpPr>
          <p:cNvPr id="2" name="Content Placeholder 6">
            <a:extLst>
              <a:ext uri="{FF2B5EF4-FFF2-40B4-BE49-F238E27FC236}">
                <a16:creationId xmlns:a16="http://schemas.microsoft.com/office/drawing/2014/main" id="{DFAADC9D-EFD5-0F96-099E-444F5F6614E6}"/>
              </a:ext>
            </a:extLst>
          </p:cNvPr>
          <p:cNvSpPr>
            <a:spLocks noGrp="1"/>
          </p:cNvSpPr>
          <p:nvPr>
            <p:ph idx="13"/>
          </p:nvPr>
        </p:nvSpPr>
        <p:spPr>
          <a:xfrm>
            <a:off x="76200" y="914400"/>
            <a:ext cx="12115800" cy="5334000"/>
          </a:xfrm>
          <a:solidFill>
            <a:schemeClr val="bg1"/>
          </a:solidFill>
        </p:spPr>
        <p:txBody>
          <a:bodyPr>
            <a:normAutofit/>
          </a:bodyPr>
          <a:lstStyle/>
          <a:p>
            <a:pPr marL="0" indent="0">
              <a:buNone/>
            </a:pPr>
            <a:r>
              <a:rPr lang="en-US" sz="2600" dirty="0"/>
              <a:t>Extracurricular activities and after-school programs help youth develop leadership and academic skills, and promote physical activity, responsibility, and future planning.  Organized activities (e.g., sports, arts, community service clubs) promote growth, caring relationships with non-parental adults, and strong positive peer networks. Participating in mentoring programs encourages healthy development.</a:t>
            </a:r>
            <a:endParaRPr lang="en-US" sz="2400" dirty="0"/>
          </a:p>
          <a:p>
            <a:r>
              <a:rPr lang="en-US" sz="2400" b="1" dirty="0"/>
              <a:t>Raising Healthy Children Program (1-12 grade): </a:t>
            </a:r>
            <a:r>
              <a:rPr lang="en-US" sz="2400" dirty="0"/>
              <a:t>promotes positive youth development through educational and family support systems. It incorporates school, family, and individual programs, focusing on building strong connections to help create success in school and life. </a:t>
            </a:r>
          </a:p>
          <a:p>
            <a:r>
              <a:rPr lang="en-US" sz="2400" b="1" dirty="0"/>
              <a:t>Big Brothers, Big Sisters of America (BBBS): </a:t>
            </a:r>
            <a:r>
              <a:rPr lang="en-US" sz="2400" dirty="0"/>
              <a:t>a one-to-one mentoring program that pairs adult volunteers with youth, fostering a relationship through regular meetings and recreational and social activities multiple times a month. </a:t>
            </a:r>
          </a:p>
          <a:p>
            <a:endParaRPr lang="en-US" sz="2400" dirty="0"/>
          </a:p>
          <a:p>
            <a:endParaRPr lang="en-US" sz="2400" dirty="0"/>
          </a:p>
          <a:p>
            <a:endParaRPr lang="en-US" dirty="0"/>
          </a:p>
        </p:txBody>
      </p:sp>
      <p:pic>
        <p:nvPicPr>
          <p:cNvPr id="3" name="Picture 2">
            <a:extLst>
              <a:ext uri="{FF2B5EF4-FFF2-40B4-BE49-F238E27FC236}">
                <a16:creationId xmlns:a16="http://schemas.microsoft.com/office/drawing/2014/main" id="{D6219317-0D99-4CED-5ADA-CED944A7C1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4" name="TextBox 3">
            <a:extLst>
              <a:ext uri="{FF2B5EF4-FFF2-40B4-BE49-F238E27FC236}">
                <a16:creationId xmlns:a16="http://schemas.microsoft.com/office/drawing/2014/main" id="{352AF49C-7E56-0DBE-A847-C0F8C4042D81}"/>
              </a:ext>
            </a:extLst>
          </p:cNvPr>
          <p:cNvSpPr txBox="1"/>
          <p:nvPr/>
        </p:nvSpPr>
        <p:spPr>
          <a:xfrm>
            <a:off x="2209800" y="6119336"/>
            <a:ext cx="6999514" cy="738664"/>
          </a:xfrm>
          <a:prstGeom prst="rect">
            <a:avLst/>
          </a:prstGeom>
          <a:noFill/>
        </p:spPr>
        <p:txBody>
          <a:bodyPr wrap="square">
            <a:spAutoFit/>
          </a:bodyPr>
          <a:lstStyle/>
          <a:p>
            <a:pPr>
              <a:buNone/>
            </a:pPr>
            <a:r>
              <a:rPr lang="en-US" sz="1400" dirty="0">
                <a:solidFill>
                  <a:srgbClr val="211D1E"/>
                </a:solidFill>
                <a:effectLst/>
                <a:latin typeface="Helvetica" pitchFamily="2" charset="0"/>
              </a:rPr>
              <a:t>Centers for Disease Control and Prevention (2025). </a:t>
            </a:r>
            <a:r>
              <a:rPr lang="en-US" sz="1400" i="1" dirty="0">
                <a:solidFill>
                  <a:srgbClr val="211D1E"/>
                </a:solidFill>
                <a:effectLst/>
                <a:latin typeface="Helvetica" pitchFamily="2" charset="0"/>
              </a:rPr>
              <a:t>ENGAGE: Evidence-Based Strategies to Prevent Youth Substance Use</a:t>
            </a:r>
            <a:r>
              <a:rPr lang="en-US" sz="1400" dirty="0">
                <a:solidFill>
                  <a:srgbClr val="211D1E"/>
                </a:solidFill>
                <a:effectLst/>
                <a:latin typeface="Helvetica" pitchFamily="2" charset="0"/>
              </a:rPr>
              <a:t>. Atlanta, GA: National Center for Injury Prevention and Control, Centers for Disease Control and Prevention. </a:t>
            </a:r>
          </a:p>
        </p:txBody>
      </p:sp>
      <p:sp>
        <p:nvSpPr>
          <p:cNvPr id="5" name="Title 5">
            <a:extLst>
              <a:ext uri="{FF2B5EF4-FFF2-40B4-BE49-F238E27FC236}">
                <a16:creationId xmlns:a16="http://schemas.microsoft.com/office/drawing/2014/main" id="{0F721DBE-5107-BCBA-04E6-C086C2443FE4}"/>
              </a:ext>
            </a:extLst>
          </p:cNvPr>
          <p:cNvSpPr>
            <a:spLocks noGrp="1"/>
          </p:cNvSpPr>
          <p:nvPr>
            <p:ph type="ctrTitle"/>
          </p:nvPr>
        </p:nvSpPr>
        <p:spPr>
          <a:xfrm>
            <a:off x="533400" y="228600"/>
            <a:ext cx="11150600" cy="609599"/>
          </a:xfrm>
        </p:spPr>
        <p:txBody>
          <a:bodyPr/>
          <a:lstStyle/>
          <a:p>
            <a:r>
              <a:rPr lang="en-US" dirty="0"/>
              <a:t>Strategy 3: Give Youth Access to Resources and Activities</a:t>
            </a:r>
          </a:p>
        </p:txBody>
      </p:sp>
    </p:spTree>
    <p:extLst>
      <p:ext uri="{BB962C8B-B14F-4D97-AF65-F5344CB8AC3E}">
        <p14:creationId xmlns:p14="http://schemas.microsoft.com/office/powerpoint/2010/main" val="1182040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AD9CE5A-487B-1847-ADEA-CA9561743FCD}"/>
              </a:ext>
            </a:extLst>
          </p:cNvPr>
          <p:cNvSpPr/>
          <p:nvPr/>
        </p:nvSpPr>
        <p:spPr>
          <a:xfrm>
            <a:off x="228600" y="339090"/>
            <a:ext cx="11963400" cy="6217087"/>
          </a:xfrm>
          <a:prstGeom prst="rect">
            <a:avLst/>
          </a:prstGeom>
          <a:solidFill>
            <a:schemeClr val="bg1"/>
          </a:solidFill>
        </p:spPr>
        <p:txBody>
          <a:bodyPr wrap="square">
            <a:spAutoFit/>
          </a:bodyPr>
          <a:lstStyle/>
          <a:p>
            <a:pPr algn="ctr">
              <a:spcAft>
                <a:spcPts val="600"/>
              </a:spcAft>
            </a:pPr>
            <a:r>
              <a:rPr lang="en-US" sz="4400" dirty="0">
                <a:latin typeface="Arial" panose="020B0604020202020204" pitchFamily="34" charset="0"/>
                <a:ea typeface="Calibri" panose="020F0502020204030204" pitchFamily="34" charset="0"/>
                <a:cs typeface="Georgia" panose="02040502050405020303" pitchFamily="18" charset="0"/>
              </a:rPr>
              <a:t>SEOW Mission</a:t>
            </a:r>
          </a:p>
          <a:p>
            <a:pPr>
              <a:spcAft>
                <a:spcPts val="600"/>
              </a:spcAft>
            </a:pPr>
            <a:r>
              <a:rPr lang="en-US" dirty="0">
                <a:latin typeface="Arial" panose="020B0604020202020204" pitchFamily="34" charset="0"/>
                <a:ea typeface="Calibri" panose="020F0502020204030204" pitchFamily="34" charset="0"/>
                <a:cs typeface="Georgia" panose="02040502050405020303" pitchFamily="18" charset="0"/>
              </a:rPr>
              <a:t> </a:t>
            </a:r>
          </a:p>
          <a:p>
            <a:pPr>
              <a:spcAft>
                <a:spcPts val="600"/>
              </a:spcAft>
            </a:pPr>
            <a:r>
              <a:rPr lang="en-US" sz="3200" dirty="0">
                <a:latin typeface="Arial" panose="020B0604020202020204" pitchFamily="34" charset="0"/>
                <a:ea typeface="Calibri" panose="020F0502020204030204" pitchFamily="34" charset="0"/>
                <a:cs typeface="Georgia" panose="02040502050405020303" pitchFamily="18" charset="0"/>
              </a:rPr>
              <a:t>SEOW’s mission is to guide successful prevention efforts in the state of Arkansas by:</a:t>
            </a:r>
          </a:p>
          <a:p>
            <a:pPr marL="457200" marR="0" lvl="0" indent="-457200">
              <a:spcBef>
                <a:spcPts val="0"/>
              </a:spcBef>
              <a:spcAft>
                <a:spcPts val="600"/>
              </a:spcAft>
              <a:buFont typeface="Arial" panose="020B0604020202020204" pitchFamily="34" charset="0"/>
              <a:buChar char="•"/>
            </a:pPr>
            <a:r>
              <a:rPr lang="en-US" sz="3200" dirty="0">
                <a:latin typeface="Arial" panose="020B0604020202020204" pitchFamily="34" charset="0"/>
                <a:ea typeface="Calibri" panose="020F0502020204030204" pitchFamily="34" charset="0"/>
                <a:cs typeface="Georgia" panose="02040502050405020303" pitchFamily="18" charset="0"/>
              </a:rPr>
              <a:t> Analyzing, monitoring and sharing data trends in substance use and other environmental, behavioral, and health-related factors.</a:t>
            </a:r>
          </a:p>
          <a:p>
            <a:pPr marL="457200" marR="0" lvl="0" indent="-457200">
              <a:spcBef>
                <a:spcPts val="0"/>
              </a:spcBef>
              <a:spcAft>
                <a:spcPts val="600"/>
              </a:spcAft>
              <a:buFont typeface="Arial" panose="020B0604020202020204" pitchFamily="34" charset="0"/>
              <a:buChar char="•"/>
            </a:pPr>
            <a:r>
              <a:rPr lang="en-US" sz="3200" dirty="0">
                <a:latin typeface="Arial" panose="020B0604020202020204" pitchFamily="34" charset="0"/>
                <a:ea typeface="Calibri" panose="020F0502020204030204" pitchFamily="34" charset="0"/>
                <a:cs typeface="Georgia" panose="02040502050405020303" pitchFamily="18" charset="0"/>
              </a:rPr>
              <a:t> Informing data-driven policy and practice decision-making regarding prevention priorities at local and state levels.</a:t>
            </a:r>
          </a:p>
          <a:p>
            <a:pPr marL="457200" marR="0" lvl="0" indent="-457200">
              <a:spcBef>
                <a:spcPts val="0"/>
              </a:spcBef>
              <a:spcAft>
                <a:spcPts val="600"/>
              </a:spcAft>
              <a:buFont typeface="Arial" panose="020B0604020202020204" pitchFamily="34" charset="0"/>
              <a:buChar char="•"/>
            </a:pPr>
            <a:r>
              <a:rPr lang="en-US" sz="3200" dirty="0">
                <a:latin typeface="Arial" panose="020B0604020202020204" pitchFamily="34" charset="0"/>
                <a:ea typeface="Calibri" panose="020F0502020204030204" pitchFamily="34" charset="0"/>
                <a:cs typeface="Georgia" panose="02040502050405020303" pitchFamily="18" charset="0"/>
              </a:rPr>
              <a:t> Disseminating evidence-based education and prevention materials to the larger public. </a:t>
            </a:r>
          </a:p>
          <a:p>
            <a:endParaRPr lang="en-US" dirty="0">
              <a:latin typeface="Arial" panose="020B0604020202020204" pitchFamily="34" charset="0"/>
              <a:ea typeface="Calibri" panose="020F0502020204030204" pitchFamily="34" charset="0"/>
              <a:cs typeface="Georgia" panose="02040502050405020303" pitchFamily="18" charset="0"/>
            </a:endParaRPr>
          </a:p>
        </p:txBody>
      </p:sp>
      <p:pic>
        <p:nvPicPr>
          <p:cNvPr id="4" name="Picture 3">
            <a:extLst>
              <a:ext uri="{FF2B5EF4-FFF2-40B4-BE49-F238E27FC236}">
                <a16:creationId xmlns:a16="http://schemas.microsoft.com/office/drawing/2014/main" id="{C47E907A-BE4E-D946-B8BD-E4554901B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7800" y="5945250"/>
            <a:ext cx="3200400" cy="988949"/>
          </a:xfrm>
          <a:prstGeom prst="rect">
            <a:avLst/>
          </a:prstGeom>
        </p:spPr>
      </p:pic>
    </p:spTree>
    <p:extLst>
      <p:ext uri="{BB962C8B-B14F-4D97-AF65-F5344CB8AC3E}">
        <p14:creationId xmlns:p14="http://schemas.microsoft.com/office/powerpoint/2010/main" val="5208666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FEC2C-E550-8CC0-732C-4377AC333B60}"/>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67961C5-A8A1-4205-EEB0-1DCE6746AA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3" name="TextBox 2">
            <a:extLst>
              <a:ext uri="{FF2B5EF4-FFF2-40B4-BE49-F238E27FC236}">
                <a16:creationId xmlns:a16="http://schemas.microsoft.com/office/drawing/2014/main" id="{FD3BD5F4-4D45-C9D4-893C-E5257FE9BE0A}"/>
              </a:ext>
            </a:extLst>
          </p:cNvPr>
          <p:cNvSpPr txBox="1"/>
          <p:nvPr/>
        </p:nvSpPr>
        <p:spPr>
          <a:xfrm>
            <a:off x="2209800" y="6119336"/>
            <a:ext cx="6999514" cy="738664"/>
          </a:xfrm>
          <a:prstGeom prst="rect">
            <a:avLst/>
          </a:prstGeom>
          <a:noFill/>
        </p:spPr>
        <p:txBody>
          <a:bodyPr wrap="square">
            <a:spAutoFit/>
          </a:bodyPr>
          <a:lstStyle/>
          <a:p>
            <a:pPr>
              <a:buNone/>
            </a:pPr>
            <a:r>
              <a:rPr lang="en-US" sz="1400" dirty="0">
                <a:solidFill>
                  <a:srgbClr val="211D1E"/>
                </a:solidFill>
                <a:effectLst/>
                <a:latin typeface="Helvetica" pitchFamily="2" charset="0"/>
              </a:rPr>
              <a:t>Centers for Disease Control and Prevention (2025). </a:t>
            </a:r>
            <a:r>
              <a:rPr lang="en-US" sz="1400" i="1" dirty="0">
                <a:solidFill>
                  <a:srgbClr val="211D1E"/>
                </a:solidFill>
                <a:effectLst/>
                <a:latin typeface="Helvetica" pitchFamily="2" charset="0"/>
              </a:rPr>
              <a:t>ENGAGE: Evidence-Based Strategies to Prevent Youth Substance Use</a:t>
            </a:r>
            <a:r>
              <a:rPr lang="en-US" sz="1400" dirty="0">
                <a:solidFill>
                  <a:srgbClr val="211D1E"/>
                </a:solidFill>
                <a:effectLst/>
                <a:latin typeface="Helvetica" pitchFamily="2" charset="0"/>
              </a:rPr>
              <a:t>. Atlanta, GA: National Center for Injury Prevention and Control, Centers for Disease Control and Prevention. </a:t>
            </a:r>
          </a:p>
        </p:txBody>
      </p:sp>
      <p:pic>
        <p:nvPicPr>
          <p:cNvPr id="4" name="Picture 3">
            <a:extLst>
              <a:ext uri="{FF2B5EF4-FFF2-40B4-BE49-F238E27FC236}">
                <a16:creationId xmlns:a16="http://schemas.microsoft.com/office/drawing/2014/main" id="{8C8CD45D-C0C1-313E-7FFA-809B7DCADCE0}"/>
              </a:ext>
            </a:extLst>
          </p:cNvPr>
          <p:cNvPicPr>
            <a:picLocks noChangeAspect="1"/>
          </p:cNvPicPr>
          <p:nvPr/>
        </p:nvPicPr>
        <p:blipFill>
          <a:blip r:embed="rId4"/>
          <a:stretch>
            <a:fillRect/>
          </a:stretch>
        </p:blipFill>
        <p:spPr>
          <a:xfrm>
            <a:off x="923516" y="1308392"/>
            <a:ext cx="10422663" cy="1587208"/>
          </a:xfrm>
          <a:prstGeom prst="rect">
            <a:avLst/>
          </a:prstGeom>
        </p:spPr>
      </p:pic>
      <p:sp>
        <p:nvSpPr>
          <p:cNvPr id="5" name="TextBox 4">
            <a:extLst>
              <a:ext uri="{FF2B5EF4-FFF2-40B4-BE49-F238E27FC236}">
                <a16:creationId xmlns:a16="http://schemas.microsoft.com/office/drawing/2014/main" id="{74F08F7E-C49A-F924-6CA4-463C6D9BD2DF}"/>
              </a:ext>
            </a:extLst>
          </p:cNvPr>
          <p:cNvSpPr txBox="1"/>
          <p:nvPr/>
        </p:nvSpPr>
        <p:spPr>
          <a:xfrm>
            <a:off x="2542857" y="457200"/>
            <a:ext cx="7058343" cy="646331"/>
          </a:xfrm>
          <a:prstGeom prst="rect">
            <a:avLst/>
          </a:prstGeom>
          <a:noFill/>
        </p:spPr>
        <p:txBody>
          <a:bodyPr wrap="none" rtlCol="0">
            <a:spAutoFit/>
          </a:bodyPr>
          <a:lstStyle/>
          <a:p>
            <a:r>
              <a:rPr lang="en-US" sz="3600" dirty="0">
                <a:latin typeface="Arial" panose="020B0604020202020204" pitchFamily="34" charset="0"/>
                <a:cs typeface="Arial" panose="020B0604020202020204" pitchFamily="34" charset="0"/>
              </a:rPr>
              <a:t>Strategy 3: Summary of Evidence</a:t>
            </a:r>
          </a:p>
        </p:txBody>
      </p:sp>
      <p:pic>
        <p:nvPicPr>
          <p:cNvPr id="6" name="Picture 5">
            <a:extLst>
              <a:ext uri="{FF2B5EF4-FFF2-40B4-BE49-F238E27FC236}">
                <a16:creationId xmlns:a16="http://schemas.microsoft.com/office/drawing/2014/main" id="{02AA8D77-D4D7-ADCB-4D2C-827CA148E095}"/>
              </a:ext>
            </a:extLst>
          </p:cNvPr>
          <p:cNvPicPr>
            <a:picLocks noChangeAspect="1"/>
          </p:cNvPicPr>
          <p:nvPr/>
        </p:nvPicPr>
        <p:blipFill>
          <a:blip r:embed="rId5"/>
          <a:stretch>
            <a:fillRect/>
          </a:stretch>
        </p:blipFill>
        <p:spPr>
          <a:xfrm>
            <a:off x="923517" y="2895600"/>
            <a:ext cx="10430283" cy="3113120"/>
          </a:xfrm>
          <a:prstGeom prst="rect">
            <a:avLst/>
          </a:prstGeom>
        </p:spPr>
      </p:pic>
    </p:spTree>
    <p:extLst>
      <p:ext uri="{BB962C8B-B14F-4D97-AF65-F5344CB8AC3E}">
        <p14:creationId xmlns:p14="http://schemas.microsoft.com/office/powerpoint/2010/main" val="1321816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720C20-22C6-4905-4B3F-F26B8B75981A}"/>
            </a:ext>
          </a:extLst>
        </p:cNvPr>
        <p:cNvGrpSpPr/>
        <p:nvPr/>
      </p:nvGrpSpPr>
      <p:grpSpPr>
        <a:xfrm>
          <a:off x="0" y="0"/>
          <a:ext cx="0" cy="0"/>
          <a:chOff x="0" y="0"/>
          <a:chExt cx="0" cy="0"/>
        </a:xfrm>
      </p:grpSpPr>
      <p:sp>
        <p:nvSpPr>
          <p:cNvPr id="2" name="Content Placeholder 6">
            <a:extLst>
              <a:ext uri="{FF2B5EF4-FFF2-40B4-BE49-F238E27FC236}">
                <a16:creationId xmlns:a16="http://schemas.microsoft.com/office/drawing/2014/main" id="{3100D585-0FDF-1060-418B-E8AE1081F186}"/>
              </a:ext>
            </a:extLst>
          </p:cNvPr>
          <p:cNvSpPr>
            <a:spLocks noGrp="1"/>
          </p:cNvSpPr>
          <p:nvPr>
            <p:ph idx="13"/>
          </p:nvPr>
        </p:nvSpPr>
        <p:spPr>
          <a:xfrm>
            <a:off x="76200" y="914400"/>
            <a:ext cx="12115800" cy="5334000"/>
          </a:xfrm>
          <a:solidFill>
            <a:schemeClr val="bg1"/>
          </a:solidFill>
        </p:spPr>
        <p:txBody>
          <a:bodyPr>
            <a:normAutofit lnSpcReduction="10000"/>
          </a:bodyPr>
          <a:lstStyle/>
          <a:p>
            <a:pPr marL="0" indent="0">
              <a:buNone/>
            </a:pPr>
            <a:r>
              <a:rPr lang="en-US" sz="2400" dirty="0"/>
              <a:t>Building social skills and support networks to prevent youth substance use. Community coalitions that lead evidence-based prevention programs in school and community settings support healthy choices, reduce youth substance use and create healthier communities.</a:t>
            </a:r>
          </a:p>
          <a:p>
            <a:r>
              <a:rPr lang="en-US" sz="2400" b="1" dirty="0"/>
              <a:t>Communities that Care (CTC):</a:t>
            </a:r>
            <a:r>
              <a:rPr lang="en-US" sz="2400" i="1" dirty="0"/>
              <a:t> </a:t>
            </a:r>
            <a:r>
              <a:rPr lang="en-US" sz="2400" dirty="0"/>
              <a:t>helps communities develop or enhance a partnership coalition to assess specific community needs. Coalitions select/implement evidence-based interventions that promote healthy development and reduce problem behaviors. </a:t>
            </a:r>
            <a:r>
              <a:rPr lang="en-US" sz="2400" i="1" dirty="0"/>
              <a:t>CTC </a:t>
            </a:r>
            <a:r>
              <a:rPr lang="en-US" sz="2400" dirty="0"/>
              <a:t>provides tools to prevent youth substance use by focusing on risk and protective factors unique to each community and</a:t>
            </a:r>
            <a:r>
              <a:rPr lang="en-US" sz="2400" i="1" dirty="0"/>
              <a:t> </a:t>
            </a:r>
            <a:r>
              <a:rPr lang="en-US" sz="2400" dirty="0"/>
              <a:t>helps community coalitions create a prevention plan, create partnerships, and continuously evaluate and adjust program needs.  </a:t>
            </a:r>
          </a:p>
          <a:p>
            <a:r>
              <a:rPr lang="en-US" sz="2400" b="1" dirty="0"/>
              <a:t>PROSPER (</a:t>
            </a:r>
            <a:r>
              <a:rPr lang="en-US" sz="2400" b="1" dirty="0" err="1"/>
              <a:t>PROmoting</a:t>
            </a:r>
            <a:r>
              <a:rPr lang="en-US" sz="2400" b="1" dirty="0"/>
              <a:t> School-community-university Partnerships to Enhance Resilience): </a:t>
            </a:r>
            <a:r>
              <a:rPr lang="en-US" sz="2400" dirty="0"/>
              <a:t>implements evidence-based prevention programs through community partnerships between researchers, practitioners, and public-school systems [one school-based and one family-based intervention and are supported by </a:t>
            </a:r>
            <a:r>
              <a:rPr lang="en-US" sz="2400" i="1" dirty="0"/>
              <a:t>PROSPER </a:t>
            </a:r>
            <a:r>
              <a:rPr lang="en-US" sz="2400" dirty="0"/>
              <a:t>implementation coaches].</a:t>
            </a:r>
          </a:p>
          <a:p>
            <a:endParaRPr lang="en-US" sz="2400" dirty="0"/>
          </a:p>
          <a:p>
            <a:endParaRPr lang="en-US" dirty="0"/>
          </a:p>
        </p:txBody>
      </p:sp>
      <p:pic>
        <p:nvPicPr>
          <p:cNvPr id="3" name="Picture 2">
            <a:extLst>
              <a:ext uri="{FF2B5EF4-FFF2-40B4-BE49-F238E27FC236}">
                <a16:creationId xmlns:a16="http://schemas.microsoft.com/office/drawing/2014/main" id="{3C76B3F7-831D-BE61-C853-4DCF918166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4" name="TextBox 3">
            <a:extLst>
              <a:ext uri="{FF2B5EF4-FFF2-40B4-BE49-F238E27FC236}">
                <a16:creationId xmlns:a16="http://schemas.microsoft.com/office/drawing/2014/main" id="{98B45E09-2AAB-03A9-FD1E-829C393D74A1}"/>
              </a:ext>
            </a:extLst>
          </p:cNvPr>
          <p:cNvSpPr txBox="1"/>
          <p:nvPr/>
        </p:nvSpPr>
        <p:spPr>
          <a:xfrm>
            <a:off x="2209800" y="6119336"/>
            <a:ext cx="6999514" cy="738664"/>
          </a:xfrm>
          <a:prstGeom prst="rect">
            <a:avLst/>
          </a:prstGeom>
          <a:noFill/>
        </p:spPr>
        <p:txBody>
          <a:bodyPr wrap="square">
            <a:spAutoFit/>
          </a:bodyPr>
          <a:lstStyle/>
          <a:p>
            <a:pPr>
              <a:buNone/>
            </a:pPr>
            <a:r>
              <a:rPr lang="en-US" sz="1400" dirty="0">
                <a:solidFill>
                  <a:srgbClr val="211D1E"/>
                </a:solidFill>
                <a:effectLst/>
                <a:latin typeface="Helvetica" pitchFamily="2" charset="0"/>
              </a:rPr>
              <a:t>Centers for Disease Control and Prevention (2025). </a:t>
            </a:r>
            <a:r>
              <a:rPr lang="en-US" sz="1400" i="1" dirty="0">
                <a:solidFill>
                  <a:srgbClr val="211D1E"/>
                </a:solidFill>
                <a:effectLst/>
                <a:latin typeface="Helvetica" pitchFamily="2" charset="0"/>
              </a:rPr>
              <a:t>ENGAGE: Evidence-Based Strategies to Prevent Youth Substance Use</a:t>
            </a:r>
            <a:r>
              <a:rPr lang="en-US" sz="1400" dirty="0">
                <a:solidFill>
                  <a:srgbClr val="211D1E"/>
                </a:solidFill>
                <a:effectLst/>
                <a:latin typeface="Helvetica" pitchFamily="2" charset="0"/>
              </a:rPr>
              <a:t>. Atlanta, GA: National Center for Injury Prevention and Control, Centers for Disease Control and Prevention. </a:t>
            </a:r>
          </a:p>
        </p:txBody>
      </p:sp>
      <p:sp>
        <p:nvSpPr>
          <p:cNvPr id="5" name="Title 5">
            <a:extLst>
              <a:ext uri="{FF2B5EF4-FFF2-40B4-BE49-F238E27FC236}">
                <a16:creationId xmlns:a16="http://schemas.microsoft.com/office/drawing/2014/main" id="{A1A6B949-B1DD-D52D-466A-A5C5741B9AC9}"/>
              </a:ext>
            </a:extLst>
          </p:cNvPr>
          <p:cNvSpPr>
            <a:spLocks noGrp="1"/>
          </p:cNvSpPr>
          <p:nvPr>
            <p:ph type="ctrTitle"/>
          </p:nvPr>
        </p:nvSpPr>
        <p:spPr>
          <a:xfrm>
            <a:off x="533400" y="228600"/>
            <a:ext cx="11150600" cy="609599"/>
          </a:xfrm>
        </p:spPr>
        <p:txBody>
          <a:bodyPr/>
          <a:lstStyle/>
          <a:p>
            <a:r>
              <a:rPr lang="en-US" dirty="0"/>
              <a:t>Strategy 4: Amplify Protective Community Environments</a:t>
            </a:r>
          </a:p>
        </p:txBody>
      </p:sp>
    </p:spTree>
    <p:extLst>
      <p:ext uri="{BB962C8B-B14F-4D97-AF65-F5344CB8AC3E}">
        <p14:creationId xmlns:p14="http://schemas.microsoft.com/office/powerpoint/2010/main" val="7737829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F2F87-4719-0527-92B1-4A65B56D1A0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93389C6-2C50-C39B-3627-0606BED464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3" name="TextBox 2">
            <a:extLst>
              <a:ext uri="{FF2B5EF4-FFF2-40B4-BE49-F238E27FC236}">
                <a16:creationId xmlns:a16="http://schemas.microsoft.com/office/drawing/2014/main" id="{2942631C-8A85-425B-FD60-6E71625C9BB0}"/>
              </a:ext>
            </a:extLst>
          </p:cNvPr>
          <p:cNvSpPr txBox="1"/>
          <p:nvPr/>
        </p:nvSpPr>
        <p:spPr>
          <a:xfrm>
            <a:off x="2209800" y="6119336"/>
            <a:ext cx="6999514" cy="738664"/>
          </a:xfrm>
          <a:prstGeom prst="rect">
            <a:avLst/>
          </a:prstGeom>
          <a:noFill/>
        </p:spPr>
        <p:txBody>
          <a:bodyPr wrap="square">
            <a:spAutoFit/>
          </a:bodyPr>
          <a:lstStyle/>
          <a:p>
            <a:pPr>
              <a:buNone/>
            </a:pPr>
            <a:r>
              <a:rPr lang="en-US" sz="1400" dirty="0">
                <a:solidFill>
                  <a:srgbClr val="211D1E"/>
                </a:solidFill>
                <a:effectLst/>
                <a:latin typeface="Helvetica" pitchFamily="2" charset="0"/>
              </a:rPr>
              <a:t>Centers for Disease Control and Prevention (2025). </a:t>
            </a:r>
            <a:r>
              <a:rPr lang="en-US" sz="1400" i="1" dirty="0">
                <a:solidFill>
                  <a:srgbClr val="211D1E"/>
                </a:solidFill>
                <a:effectLst/>
                <a:latin typeface="Helvetica" pitchFamily="2" charset="0"/>
              </a:rPr>
              <a:t>ENGAGE: Evidence-Based Strategies to Prevent Youth Substance Use</a:t>
            </a:r>
            <a:r>
              <a:rPr lang="en-US" sz="1400" dirty="0">
                <a:solidFill>
                  <a:srgbClr val="211D1E"/>
                </a:solidFill>
                <a:effectLst/>
                <a:latin typeface="Helvetica" pitchFamily="2" charset="0"/>
              </a:rPr>
              <a:t>. Atlanta, GA: National Center for Injury Prevention and Control, Centers for Disease Control and Prevention. </a:t>
            </a:r>
          </a:p>
        </p:txBody>
      </p:sp>
      <p:pic>
        <p:nvPicPr>
          <p:cNvPr id="4" name="Picture 3">
            <a:extLst>
              <a:ext uri="{FF2B5EF4-FFF2-40B4-BE49-F238E27FC236}">
                <a16:creationId xmlns:a16="http://schemas.microsoft.com/office/drawing/2014/main" id="{FD385F8C-B0B5-B5E7-95A5-5B3E27F16BA2}"/>
              </a:ext>
            </a:extLst>
          </p:cNvPr>
          <p:cNvPicPr>
            <a:picLocks noChangeAspect="1"/>
          </p:cNvPicPr>
          <p:nvPr/>
        </p:nvPicPr>
        <p:blipFill>
          <a:blip r:embed="rId4"/>
          <a:stretch>
            <a:fillRect/>
          </a:stretch>
        </p:blipFill>
        <p:spPr>
          <a:xfrm>
            <a:off x="923516" y="1308392"/>
            <a:ext cx="10422663" cy="1587208"/>
          </a:xfrm>
          <a:prstGeom prst="rect">
            <a:avLst/>
          </a:prstGeom>
        </p:spPr>
      </p:pic>
      <p:sp>
        <p:nvSpPr>
          <p:cNvPr id="5" name="TextBox 4">
            <a:extLst>
              <a:ext uri="{FF2B5EF4-FFF2-40B4-BE49-F238E27FC236}">
                <a16:creationId xmlns:a16="http://schemas.microsoft.com/office/drawing/2014/main" id="{2E1E5D37-8B0E-043C-A1EB-9EEEF7F7D324}"/>
              </a:ext>
            </a:extLst>
          </p:cNvPr>
          <p:cNvSpPr txBox="1"/>
          <p:nvPr/>
        </p:nvSpPr>
        <p:spPr>
          <a:xfrm>
            <a:off x="2542857" y="457200"/>
            <a:ext cx="7058343" cy="646331"/>
          </a:xfrm>
          <a:prstGeom prst="rect">
            <a:avLst/>
          </a:prstGeom>
          <a:noFill/>
        </p:spPr>
        <p:txBody>
          <a:bodyPr wrap="none" rtlCol="0">
            <a:spAutoFit/>
          </a:bodyPr>
          <a:lstStyle/>
          <a:p>
            <a:r>
              <a:rPr lang="en-US" sz="3600" dirty="0">
                <a:latin typeface="Arial" panose="020B0604020202020204" pitchFamily="34" charset="0"/>
                <a:cs typeface="Arial" panose="020B0604020202020204" pitchFamily="34" charset="0"/>
              </a:rPr>
              <a:t>Strategy 4: Summary of Evidence</a:t>
            </a:r>
          </a:p>
        </p:txBody>
      </p:sp>
      <p:pic>
        <p:nvPicPr>
          <p:cNvPr id="6" name="Picture 5">
            <a:extLst>
              <a:ext uri="{FF2B5EF4-FFF2-40B4-BE49-F238E27FC236}">
                <a16:creationId xmlns:a16="http://schemas.microsoft.com/office/drawing/2014/main" id="{8F8ADEF3-3FBD-11CE-F5A1-9BE38F94757F}"/>
              </a:ext>
            </a:extLst>
          </p:cNvPr>
          <p:cNvPicPr>
            <a:picLocks noChangeAspect="1"/>
          </p:cNvPicPr>
          <p:nvPr/>
        </p:nvPicPr>
        <p:blipFill>
          <a:blip r:embed="rId5"/>
          <a:stretch>
            <a:fillRect/>
          </a:stretch>
        </p:blipFill>
        <p:spPr>
          <a:xfrm>
            <a:off x="936018" y="2895600"/>
            <a:ext cx="10417782" cy="2763902"/>
          </a:xfrm>
          <a:prstGeom prst="rect">
            <a:avLst/>
          </a:prstGeom>
        </p:spPr>
      </p:pic>
    </p:spTree>
    <p:extLst>
      <p:ext uri="{BB962C8B-B14F-4D97-AF65-F5344CB8AC3E}">
        <p14:creationId xmlns:p14="http://schemas.microsoft.com/office/powerpoint/2010/main" val="470966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1F30E-F3B9-32B8-6FC1-AD708EFEFFC1}"/>
            </a:ext>
          </a:extLst>
        </p:cNvPr>
        <p:cNvGrpSpPr/>
        <p:nvPr/>
      </p:nvGrpSpPr>
      <p:grpSpPr>
        <a:xfrm>
          <a:off x="0" y="0"/>
          <a:ext cx="0" cy="0"/>
          <a:chOff x="0" y="0"/>
          <a:chExt cx="0" cy="0"/>
        </a:xfrm>
      </p:grpSpPr>
      <p:sp>
        <p:nvSpPr>
          <p:cNvPr id="2" name="Content Placeholder 6">
            <a:extLst>
              <a:ext uri="{FF2B5EF4-FFF2-40B4-BE49-F238E27FC236}">
                <a16:creationId xmlns:a16="http://schemas.microsoft.com/office/drawing/2014/main" id="{16B1F188-4DB6-BBDF-E500-0E71B8A3FBA7}"/>
              </a:ext>
            </a:extLst>
          </p:cNvPr>
          <p:cNvSpPr>
            <a:spLocks noGrp="1"/>
          </p:cNvSpPr>
          <p:nvPr>
            <p:ph idx="13"/>
          </p:nvPr>
        </p:nvSpPr>
        <p:spPr>
          <a:xfrm>
            <a:off x="76200" y="914400"/>
            <a:ext cx="12115800" cy="5334000"/>
          </a:xfrm>
          <a:solidFill>
            <a:schemeClr val="bg1"/>
          </a:solidFill>
        </p:spPr>
        <p:txBody>
          <a:bodyPr>
            <a:normAutofit/>
          </a:bodyPr>
          <a:lstStyle/>
          <a:p>
            <a:pPr marL="0" indent="0">
              <a:buNone/>
            </a:pPr>
            <a:r>
              <a:rPr lang="en-US" sz="2400" dirty="0"/>
              <a:t>Providing services and support for youth exposed to violence and other adverse experiences can support youth at increased risk for substance use, as well as providing treatment (trauma-informed care/emotional support) and services to youth with early substance use behaviors.  </a:t>
            </a:r>
            <a:endParaRPr lang="en-US" dirty="0"/>
          </a:p>
          <a:p>
            <a:r>
              <a:rPr lang="en-US" sz="2400" b="1" dirty="0"/>
              <a:t>KEEP SAFE </a:t>
            </a:r>
            <a:r>
              <a:rPr lang="en-US" sz="2400" dirty="0"/>
              <a:t>program: designed to lessen the impact of ACEs among children in foster care.</a:t>
            </a:r>
          </a:p>
          <a:p>
            <a:r>
              <a:rPr lang="en-US" sz="2400" b="1" dirty="0"/>
              <a:t>Coping Power </a:t>
            </a:r>
            <a:r>
              <a:rPr lang="en-US" sz="2400" dirty="0"/>
              <a:t>program: builds a sense of school connection and offers coping skills for aggressive behavior–two risk factors for youth substance use.</a:t>
            </a:r>
          </a:p>
          <a:p>
            <a:r>
              <a:rPr lang="en-US" sz="2400" b="1" dirty="0"/>
              <a:t>Multidimensional Family Therapy (MDFT): </a:t>
            </a:r>
            <a:r>
              <a:rPr lang="en-US" sz="2400" dirty="0"/>
              <a:t>an integrated mental health treatment program that helps families respond to individual, family, and environment factors associated with youth substance use.</a:t>
            </a:r>
          </a:p>
          <a:p>
            <a:pPr marL="0" indent="0">
              <a:buNone/>
            </a:pPr>
            <a:endParaRPr lang="en-US" dirty="0"/>
          </a:p>
        </p:txBody>
      </p:sp>
      <p:pic>
        <p:nvPicPr>
          <p:cNvPr id="3" name="Picture 2">
            <a:extLst>
              <a:ext uri="{FF2B5EF4-FFF2-40B4-BE49-F238E27FC236}">
                <a16:creationId xmlns:a16="http://schemas.microsoft.com/office/drawing/2014/main" id="{0EE17EDD-8E3F-3D06-FB52-7D9164E885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4" name="TextBox 3">
            <a:extLst>
              <a:ext uri="{FF2B5EF4-FFF2-40B4-BE49-F238E27FC236}">
                <a16:creationId xmlns:a16="http://schemas.microsoft.com/office/drawing/2014/main" id="{D9DF3669-EDD3-4DD1-191F-AE54F3DEDA56}"/>
              </a:ext>
            </a:extLst>
          </p:cNvPr>
          <p:cNvSpPr txBox="1"/>
          <p:nvPr/>
        </p:nvSpPr>
        <p:spPr>
          <a:xfrm>
            <a:off x="2209800" y="6119336"/>
            <a:ext cx="6999514" cy="738664"/>
          </a:xfrm>
          <a:prstGeom prst="rect">
            <a:avLst/>
          </a:prstGeom>
          <a:noFill/>
        </p:spPr>
        <p:txBody>
          <a:bodyPr wrap="square">
            <a:spAutoFit/>
          </a:bodyPr>
          <a:lstStyle/>
          <a:p>
            <a:pPr>
              <a:buNone/>
            </a:pPr>
            <a:r>
              <a:rPr lang="en-US" sz="1400" dirty="0">
                <a:solidFill>
                  <a:srgbClr val="211D1E"/>
                </a:solidFill>
                <a:effectLst/>
                <a:latin typeface="Helvetica" pitchFamily="2" charset="0"/>
              </a:rPr>
              <a:t>Centers for Disease Control and Prevention (2025). </a:t>
            </a:r>
            <a:r>
              <a:rPr lang="en-US" sz="1400" i="1" dirty="0">
                <a:solidFill>
                  <a:srgbClr val="211D1E"/>
                </a:solidFill>
                <a:effectLst/>
                <a:latin typeface="Helvetica" pitchFamily="2" charset="0"/>
              </a:rPr>
              <a:t>ENGAGE: Evidence-Based Strategies to Prevent Youth Substance Use</a:t>
            </a:r>
            <a:r>
              <a:rPr lang="en-US" sz="1400" dirty="0">
                <a:solidFill>
                  <a:srgbClr val="211D1E"/>
                </a:solidFill>
                <a:effectLst/>
                <a:latin typeface="Helvetica" pitchFamily="2" charset="0"/>
              </a:rPr>
              <a:t>. Atlanta, GA: National Center for Injury Prevention and Control, Centers for Disease Control and Prevention. </a:t>
            </a:r>
          </a:p>
        </p:txBody>
      </p:sp>
      <p:sp>
        <p:nvSpPr>
          <p:cNvPr id="5" name="Title 5">
            <a:extLst>
              <a:ext uri="{FF2B5EF4-FFF2-40B4-BE49-F238E27FC236}">
                <a16:creationId xmlns:a16="http://schemas.microsoft.com/office/drawing/2014/main" id="{EECFCCAE-6DE6-3546-714A-55CB8B5011F9}"/>
              </a:ext>
            </a:extLst>
          </p:cNvPr>
          <p:cNvSpPr>
            <a:spLocks noGrp="1"/>
          </p:cNvSpPr>
          <p:nvPr>
            <p:ph type="ctrTitle"/>
          </p:nvPr>
        </p:nvSpPr>
        <p:spPr>
          <a:xfrm>
            <a:off x="76200" y="228600"/>
            <a:ext cx="12115800" cy="609599"/>
          </a:xfrm>
        </p:spPr>
        <p:txBody>
          <a:bodyPr>
            <a:noAutofit/>
          </a:bodyPr>
          <a:lstStyle/>
          <a:p>
            <a:r>
              <a:rPr lang="en-US" sz="3000" dirty="0"/>
              <a:t>Strategy 5: Guide Efforts to Lessen Immediate and Long-term Harms </a:t>
            </a:r>
          </a:p>
        </p:txBody>
      </p:sp>
    </p:spTree>
    <p:extLst>
      <p:ext uri="{BB962C8B-B14F-4D97-AF65-F5344CB8AC3E}">
        <p14:creationId xmlns:p14="http://schemas.microsoft.com/office/powerpoint/2010/main" val="28059615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866ECC-C01B-1ECC-15A8-D70C89411A2F}"/>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463A3D6-2C6D-5E2A-A846-6500EEAF46BF}"/>
              </a:ext>
            </a:extLst>
          </p:cNvPr>
          <p:cNvPicPr>
            <a:picLocks noChangeAspect="1"/>
          </p:cNvPicPr>
          <p:nvPr/>
        </p:nvPicPr>
        <p:blipFill>
          <a:blip r:embed="rId3"/>
          <a:stretch>
            <a:fillRect/>
          </a:stretch>
        </p:blipFill>
        <p:spPr>
          <a:xfrm>
            <a:off x="914400" y="2895600"/>
            <a:ext cx="10564200" cy="2876258"/>
          </a:xfrm>
          <a:prstGeom prst="rect">
            <a:avLst/>
          </a:prstGeom>
        </p:spPr>
      </p:pic>
      <p:pic>
        <p:nvPicPr>
          <p:cNvPr id="7" name="Picture 6">
            <a:extLst>
              <a:ext uri="{FF2B5EF4-FFF2-40B4-BE49-F238E27FC236}">
                <a16:creationId xmlns:a16="http://schemas.microsoft.com/office/drawing/2014/main" id="{DC880810-5EEB-173B-4195-18F8ACAA03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8" name="TextBox 7">
            <a:extLst>
              <a:ext uri="{FF2B5EF4-FFF2-40B4-BE49-F238E27FC236}">
                <a16:creationId xmlns:a16="http://schemas.microsoft.com/office/drawing/2014/main" id="{FB9279AC-D42A-5CC8-284E-2716A4D1DE18}"/>
              </a:ext>
            </a:extLst>
          </p:cNvPr>
          <p:cNvSpPr txBox="1"/>
          <p:nvPr/>
        </p:nvSpPr>
        <p:spPr>
          <a:xfrm>
            <a:off x="2209800" y="6119336"/>
            <a:ext cx="6999514" cy="738664"/>
          </a:xfrm>
          <a:prstGeom prst="rect">
            <a:avLst/>
          </a:prstGeom>
          <a:noFill/>
        </p:spPr>
        <p:txBody>
          <a:bodyPr wrap="square">
            <a:spAutoFit/>
          </a:bodyPr>
          <a:lstStyle/>
          <a:p>
            <a:pPr>
              <a:buNone/>
            </a:pPr>
            <a:r>
              <a:rPr lang="en-US" sz="1400" dirty="0">
                <a:solidFill>
                  <a:srgbClr val="211D1E"/>
                </a:solidFill>
                <a:effectLst/>
                <a:latin typeface="Helvetica" pitchFamily="2" charset="0"/>
              </a:rPr>
              <a:t>Centers for Disease Control and Prevention (2025). </a:t>
            </a:r>
            <a:r>
              <a:rPr lang="en-US" sz="1400" i="1" dirty="0">
                <a:solidFill>
                  <a:srgbClr val="211D1E"/>
                </a:solidFill>
                <a:effectLst/>
                <a:latin typeface="Helvetica" pitchFamily="2" charset="0"/>
              </a:rPr>
              <a:t>ENGAGE: Evidence-Based Strategies to Prevent Youth Substance Use</a:t>
            </a:r>
            <a:r>
              <a:rPr lang="en-US" sz="1400" dirty="0">
                <a:solidFill>
                  <a:srgbClr val="211D1E"/>
                </a:solidFill>
                <a:effectLst/>
                <a:latin typeface="Helvetica" pitchFamily="2" charset="0"/>
              </a:rPr>
              <a:t>. Atlanta, GA: National Center for Injury Prevention and Control, Centers for Disease Control and Prevention. </a:t>
            </a:r>
          </a:p>
        </p:txBody>
      </p:sp>
      <p:pic>
        <p:nvPicPr>
          <p:cNvPr id="9" name="Picture 8">
            <a:extLst>
              <a:ext uri="{FF2B5EF4-FFF2-40B4-BE49-F238E27FC236}">
                <a16:creationId xmlns:a16="http://schemas.microsoft.com/office/drawing/2014/main" id="{908ED8D6-3034-CB24-3C34-CD40FDEE5A02}"/>
              </a:ext>
            </a:extLst>
          </p:cNvPr>
          <p:cNvPicPr>
            <a:picLocks noChangeAspect="1"/>
          </p:cNvPicPr>
          <p:nvPr/>
        </p:nvPicPr>
        <p:blipFill>
          <a:blip r:embed="rId5"/>
          <a:stretch>
            <a:fillRect/>
          </a:stretch>
        </p:blipFill>
        <p:spPr>
          <a:xfrm>
            <a:off x="923516" y="1288226"/>
            <a:ext cx="10555084" cy="1607374"/>
          </a:xfrm>
          <a:prstGeom prst="rect">
            <a:avLst/>
          </a:prstGeom>
        </p:spPr>
      </p:pic>
      <p:sp>
        <p:nvSpPr>
          <p:cNvPr id="10" name="TextBox 9">
            <a:extLst>
              <a:ext uri="{FF2B5EF4-FFF2-40B4-BE49-F238E27FC236}">
                <a16:creationId xmlns:a16="http://schemas.microsoft.com/office/drawing/2014/main" id="{DBD24B7E-4C75-308E-8894-A7A1B4EE85CA}"/>
              </a:ext>
            </a:extLst>
          </p:cNvPr>
          <p:cNvSpPr txBox="1"/>
          <p:nvPr/>
        </p:nvSpPr>
        <p:spPr>
          <a:xfrm>
            <a:off x="2542857" y="457200"/>
            <a:ext cx="7058343" cy="646331"/>
          </a:xfrm>
          <a:prstGeom prst="rect">
            <a:avLst/>
          </a:prstGeom>
          <a:noFill/>
        </p:spPr>
        <p:txBody>
          <a:bodyPr wrap="none" rtlCol="0">
            <a:spAutoFit/>
          </a:bodyPr>
          <a:lstStyle/>
          <a:p>
            <a:r>
              <a:rPr lang="en-US" sz="3600" dirty="0">
                <a:latin typeface="Arial" panose="020B0604020202020204" pitchFamily="34" charset="0"/>
                <a:cs typeface="Arial" panose="020B0604020202020204" pitchFamily="34" charset="0"/>
              </a:rPr>
              <a:t>Strategy 5: Summary of Evidence</a:t>
            </a:r>
          </a:p>
        </p:txBody>
      </p:sp>
    </p:spTree>
    <p:extLst>
      <p:ext uri="{BB962C8B-B14F-4D97-AF65-F5344CB8AC3E}">
        <p14:creationId xmlns:p14="http://schemas.microsoft.com/office/powerpoint/2010/main" val="11760133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44749-7679-240E-3129-32DA15220335}"/>
            </a:ext>
          </a:extLst>
        </p:cNvPr>
        <p:cNvGrpSpPr/>
        <p:nvPr/>
      </p:nvGrpSpPr>
      <p:grpSpPr>
        <a:xfrm>
          <a:off x="0" y="0"/>
          <a:ext cx="0" cy="0"/>
          <a:chOff x="0" y="0"/>
          <a:chExt cx="0" cy="0"/>
        </a:xfrm>
      </p:grpSpPr>
      <p:sp>
        <p:nvSpPr>
          <p:cNvPr id="2" name="Content Placeholder 6">
            <a:extLst>
              <a:ext uri="{FF2B5EF4-FFF2-40B4-BE49-F238E27FC236}">
                <a16:creationId xmlns:a16="http://schemas.microsoft.com/office/drawing/2014/main" id="{B3D1D440-352A-9417-104B-BEDDC3303FF4}"/>
              </a:ext>
            </a:extLst>
          </p:cNvPr>
          <p:cNvSpPr>
            <a:spLocks noGrp="1"/>
          </p:cNvSpPr>
          <p:nvPr>
            <p:ph idx="13"/>
          </p:nvPr>
        </p:nvSpPr>
        <p:spPr>
          <a:xfrm>
            <a:off x="76200" y="914400"/>
            <a:ext cx="12115800" cy="3657600"/>
          </a:xfrm>
          <a:solidFill>
            <a:schemeClr val="bg1"/>
          </a:solidFill>
        </p:spPr>
        <p:txBody>
          <a:bodyPr>
            <a:normAutofit/>
          </a:bodyPr>
          <a:lstStyle/>
          <a:p>
            <a:pPr marL="0" indent="0">
              <a:buNone/>
            </a:pPr>
            <a:r>
              <a:rPr lang="en-US" sz="2400" dirty="0"/>
              <a:t>Healthcare providers interact with youth throughout important developmental milestones, creating opportunities to discuss problem behaviors among youth. Early screening combined with intervention can help ensure that youth have access to treatment and support services to lower their likelihood of engaging in negative health behaviors such as substance use.</a:t>
            </a:r>
          </a:p>
          <a:p>
            <a:r>
              <a:rPr lang="en-US" sz="2400" b="1" dirty="0"/>
              <a:t>Bright Futures: </a:t>
            </a:r>
            <a:r>
              <a:rPr lang="en-US" sz="2400" dirty="0"/>
              <a:t>well-child and adolescent care guidance developed by healthcare professionals and subject matter experts for use with primary care providers.</a:t>
            </a:r>
          </a:p>
          <a:p>
            <a:r>
              <a:rPr lang="en-US" sz="2400" b="1" dirty="0"/>
              <a:t>Substance Use Screening, Brief Intervention, and Referral to Treatment (SBIRT): </a:t>
            </a:r>
            <a:r>
              <a:rPr lang="en-US" sz="2400" dirty="0"/>
              <a:t>recommended as a part of youth’s routine health care.</a:t>
            </a:r>
          </a:p>
          <a:p>
            <a:pPr marL="0" indent="0">
              <a:buNone/>
            </a:pPr>
            <a:endParaRPr lang="en-US" dirty="0"/>
          </a:p>
        </p:txBody>
      </p:sp>
      <p:pic>
        <p:nvPicPr>
          <p:cNvPr id="3" name="Picture 2">
            <a:extLst>
              <a:ext uri="{FF2B5EF4-FFF2-40B4-BE49-F238E27FC236}">
                <a16:creationId xmlns:a16="http://schemas.microsoft.com/office/drawing/2014/main" id="{43EA9AEC-CB93-20DD-90E6-7A700C4136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4" name="TextBox 3">
            <a:extLst>
              <a:ext uri="{FF2B5EF4-FFF2-40B4-BE49-F238E27FC236}">
                <a16:creationId xmlns:a16="http://schemas.microsoft.com/office/drawing/2014/main" id="{AA9E8FBB-CB40-256F-9C6C-4ADA2A5084EE}"/>
              </a:ext>
            </a:extLst>
          </p:cNvPr>
          <p:cNvSpPr txBox="1"/>
          <p:nvPr/>
        </p:nvSpPr>
        <p:spPr>
          <a:xfrm>
            <a:off x="2209800" y="6119336"/>
            <a:ext cx="6999514" cy="738664"/>
          </a:xfrm>
          <a:prstGeom prst="rect">
            <a:avLst/>
          </a:prstGeom>
          <a:noFill/>
        </p:spPr>
        <p:txBody>
          <a:bodyPr wrap="square">
            <a:spAutoFit/>
          </a:bodyPr>
          <a:lstStyle/>
          <a:p>
            <a:pPr>
              <a:buNone/>
            </a:pPr>
            <a:r>
              <a:rPr lang="en-US" sz="1400" dirty="0">
                <a:solidFill>
                  <a:srgbClr val="211D1E"/>
                </a:solidFill>
                <a:effectLst/>
                <a:latin typeface="Helvetica" pitchFamily="2" charset="0"/>
              </a:rPr>
              <a:t>Centers for Disease Control and Prevention (2025). </a:t>
            </a:r>
            <a:r>
              <a:rPr lang="en-US" sz="1400" i="1" dirty="0">
                <a:solidFill>
                  <a:srgbClr val="211D1E"/>
                </a:solidFill>
                <a:effectLst/>
                <a:latin typeface="Helvetica" pitchFamily="2" charset="0"/>
              </a:rPr>
              <a:t>ENGAGE: Evidence-Based Strategies to Prevent Youth Substance Use</a:t>
            </a:r>
            <a:r>
              <a:rPr lang="en-US" sz="1400" dirty="0">
                <a:solidFill>
                  <a:srgbClr val="211D1E"/>
                </a:solidFill>
                <a:effectLst/>
                <a:latin typeface="Helvetica" pitchFamily="2" charset="0"/>
              </a:rPr>
              <a:t>. Atlanta, GA: National Center for Injury Prevention and Control, Centers for Disease Control and Prevention. </a:t>
            </a:r>
          </a:p>
        </p:txBody>
      </p:sp>
      <p:sp>
        <p:nvSpPr>
          <p:cNvPr id="5" name="Title 5">
            <a:extLst>
              <a:ext uri="{FF2B5EF4-FFF2-40B4-BE49-F238E27FC236}">
                <a16:creationId xmlns:a16="http://schemas.microsoft.com/office/drawing/2014/main" id="{1CC0F7FE-F5AF-EA2D-B217-4D5921C75B95}"/>
              </a:ext>
            </a:extLst>
          </p:cNvPr>
          <p:cNvSpPr>
            <a:spLocks noGrp="1"/>
          </p:cNvSpPr>
          <p:nvPr>
            <p:ph type="ctrTitle"/>
          </p:nvPr>
        </p:nvSpPr>
        <p:spPr>
          <a:xfrm>
            <a:off x="76200" y="228600"/>
            <a:ext cx="12115800" cy="609599"/>
          </a:xfrm>
        </p:spPr>
        <p:txBody>
          <a:bodyPr>
            <a:noAutofit/>
          </a:bodyPr>
          <a:lstStyle/>
          <a:p>
            <a:r>
              <a:rPr lang="en-US" sz="3000" dirty="0"/>
              <a:t>Strategy 6: </a:t>
            </a:r>
            <a:r>
              <a:rPr lang="en-US" dirty="0"/>
              <a:t>Encourage Provider and Health System Engagement </a:t>
            </a:r>
            <a:endParaRPr lang="en-US" sz="3000" dirty="0"/>
          </a:p>
        </p:txBody>
      </p:sp>
    </p:spTree>
    <p:extLst>
      <p:ext uri="{BB962C8B-B14F-4D97-AF65-F5344CB8AC3E}">
        <p14:creationId xmlns:p14="http://schemas.microsoft.com/office/powerpoint/2010/main" val="18993664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BCE8D-DA2F-20B7-7F36-5CA2142203E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0BE57DF7-0BAB-B70A-1B86-B9B34200E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3" name="TextBox 2">
            <a:extLst>
              <a:ext uri="{FF2B5EF4-FFF2-40B4-BE49-F238E27FC236}">
                <a16:creationId xmlns:a16="http://schemas.microsoft.com/office/drawing/2014/main" id="{E6D4A81C-60EA-1DB9-5C97-620451493E83}"/>
              </a:ext>
            </a:extLst>
          </p:cNvPr>
          <p:cNvSpPr txBox="1"/>
          <p:nvPr/>
        </p:nvSpPr>
        <p:spPr>
          <a:xfrm>
            <a:off x="2209800" y="6119336"/>
            <a:ext cx="6999514" cy="738664"/>
          </a:xfrm>
          <a:prstGeom prst="rect">
            <a:avLst/>
          </a:prstGeom>
          <a:noFill/>
        </p:spPr>
        <p:txBody>
          <a:bodyPr wrap="square">
            <a:spAutoFit/>
          </a:bodyPr>
          <a:lstStyle/>
          <a:p>
            <a:pPr>
              <a:buNone/>
            </a:pPr>
            <a:r>
              <a:rPr lang="en-US" sz="1400" dirty="0">
                <a:solidFill>
                  <a:srgbClr val="211D1E"/>
                </a:solidFill>
                <a:effectLst/>
                <a:latin typeface="Helvetica" pitchFamily="2" charset="0"/>
              </a:rPr>
              <a:t>Centers for Disease Control and Prevention (2025). </a:t>
            </a:r>
            <a:r>
              <a:rPr lang="en-US" sz="1400" i="1" dirty="0">
                <a:solidFill>
                  <a:srgbClr val="211D1E"/>
                </a:solidFill>
                <a:effectLst/>
                <a:latin typeface="Helvetica" pitchFamily="2" charset="0"/>
              </a:rPr>
              <a:t>ENGAGE: Evidence-Based Strategies to Prevent Youth Substance Use</a:t>
            </a:r>
            <a:r>
              <a:rPr lang="en-US" sz="1400" dirty="0">
                <a:solidFill>
                  <a:srgbClr val="211D1E"/>
                </a:solidFill>
                <a:effectLst/>
                <a:latin typeface="Helvetica" pitchFamily="2" charset="0"/>
              </a:rPr>
              <a:t>. Atlanta, GA: National Center for Injury Prevention and Control, Centers for Disease Control and Prevention. </a:t>
            </a:r>
          </a:p>
        </p:txBody>
      </p:sp>
      <p:pic>
        <p:nvPicPr>
          <p:cNvPr id="4" name="Picture 3">
            <a:extLst>
              <a:ext uri="{FF2B5EF4-FFF2-40B4-BE49-F238E27FC236}">
                <a16:creationId xmlns:a16="http://schemas.microsoft.com/office/drawing/2014/main" id="{A2163590-E691-5386-C277-F18C0856CA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5" name="TextBox 4">
            <a:extLst>
              <a:ext uri="{FF2B5EF4-FFF2-40B4-BE49-F238E27FC236}">
                <a16:creationId xmlns:a16="http://schemas.microsoft.com/office/drawing/2014/main" id="{40D042CC-6743-F625-2C14-F901FA3AFDF5}"/>
              </a:ext>
            </a:extLst>
          </p:cNvPr>
          <p:cNvSpPr txBox="1"/>
          <p:nvPr/>
        </p:nvSpPr>
        <p:spPr>
          <a:xfrm>
            <a:off x="2209800" y="6119336"/>
            <a:ext cx="6999514" cy="738664"/>
          </a:xfrm>
          <a:prstGeom prst="rect">
            <a:avLst/>
          </a:prstGeom>
          <a:noFill/>
        </p:spPr>
        <p:txBody>
          <a:bodyPr wrap="square">
            <a:spAutoFit/>
          </a:bodyPr>
          <a:lstStyle/>
          <a:p>
            <a:pPr>
              <a:buNone/>
            </a:pPr>
            <a:r>
              <a:rPr lang="en-US" sz="1400" dirty="0">
                <a:solidFill>
                  <a:srgbClr val="211D1E"/>
                </a:solidFill>
                <a:effectLst/>
                <a:latin typeface="Helvetica" pitchFamily="2" charset="0"/>
              </a:rPr>
              <a:t>Centers for Disease Control and Prevention (2025). </a:t>
            </a:r>
            <a:r>
              <a:rPr lang="en-US" sz="1400" i="1" dirty="0">
                <a:solidFill>
                  <a:srgbClr val="211D1E"/>
                </a:solidFill>
                <a:effectLst/>
                <a:latin typeface="Helvetica" pitchFamily="2" charset="0"/>
              </a:rPr>
              <a:t>ENGAGE: Evidence-Based Strategies to Prevent Youth Substance Use</a:t>
            </a:r>
            <a:r>
              <a:rPr lang="en-US" sz="1400" dirty="0">
                <a:solidFill>
                  <a:srgbClr val="211D1E"/>
                </a:solidFill>
                <a:effectLst/>
                <a:latin typeface="Helvetica" pitchFamily="2" charset="0"/>
              </a:rPr>
              <a:t>. Atlanta, GA: National Center for Injury Prevention and Control, Centers for Disease Control and Prevention. </a:t>
            </a:r>
          </a:p>
        </p:txBody>
      </p:sp>
      <p:pic>
        <p:nvPicPr>
          <p:cNvPr id="6" name="Picture 5">
            <a:extLst>
              <a:ext uri="{FF2B5EF4-FFF2-40B4-BE49-F238E27FC236}">
                <a16:creationId xmlns:a16="http://schemas.microsoft.com/office/drawing/2014/main" id="{91D790C1-A939-9A41-932C-7900BB00B9B3}"/>
              </a:ext>
            </a:extLst>
          </p:cNvPr>
          <p:cNvPicPr>
            <a:picLocks noChangeAspect="1"/>
          </p:cNvPicPr>
          <p:nvPr/>
        </p:nvPicPr>
        <p:blipFill>
          <a:blip r:embed="rId4"/>
          <a:stretch>
            <a:fillRect/>
          </a:stretch>
        </p:blipFill>
        <p:spPr>
          <a:xfrm>
            <a:off x="923516" y="1288226"/>
            <a:ext cx="10555084" cy="1607374"/>
          </a:xfrm>
          <a:prstGeom prst="rect">
            <a:avLst/>
          </a:prstGeom>
        </p:spPr>
      </p:pic>
      <p:sp>
        <p:nvSpPr>
          <p:cNvPr id="7" name="TextBox 6">
            <a:extLst>
              <a:ext uri="{FF2B5EF4-FFF2-40B4-BE49-F238E27FC236}">
                <a16:creationId xmlns:a16="http://schemas.microsoft.com/office/drawing/2014/main" id="{17FDACEF-9FFA-5F53-0FE2-A92F96950C12}"/>
              </a:ext>
            </a:extLst>
          </p:cNvPr>
          <p:cNvSpPr txBox="1"/>
          <p:nvPr/>
        </p:nvSpPr>
        <p:spPr>
          <a:xfrm>
            <a:off x="2542857" y="457200"/>
            <a:ext cx="7058343" cy="646331"/>
          </a:xfrm>
          <a:prstGeom prst="rect">
            <a:avLst/>
          </a:prstGeom>
          <a:noFill/>
        </p:spPr>
        <p:txBody>
          <a:bodyPr wrap="none" rtlCol="0">
            <a:spAutoFit/>
          </a:bodyPr>
          <a:lstStyle/>
          <a:p>
            <a:r>
              <a:rPr lang="en-US" sz="3600" dirty="0">
                <a:latin typeface="Arial" panose="020B0604020202020204" pitchFamily="34" charset="0"/>
                <a:cs typeface="Arial" panose="020B0604020202020204" pitchFamily="34" charset="0"/>
              </a:rPr>
              <a:t>Strategy 6: Summary of Evidence</a:t>
            </a:r>
          </a:p>
        </p:txBody>
      </p:sp>
      <p:pic>
        <p:nvPicPr>
          <p:cNvPr id="8" name="Picture 7">
            <a:extLst>
              <a:ext uri="{FF2B5EF4-FFF2-40B4-BE49-F238E27FC236}">
                <a16:creationId xmlns:a16="http://schemas.microsoft.com/office/drawing/2014/main" id="{9DCF4E48-52C0-7ECB-C0A3-8AB971AC9238}"/>
              </a:ext>
            </a:extLst>
          </p:cNvPr>
          <p:cNvPicPr>
            <a:picLocks noChangeAspect="1"/>
          </p:cNvPicPr>
          <p:nvPr/>
        </p:nvPicPr>
        <p:blipFill>
          <a:blip r:embed="rId5"/>
          <a:stretch>
            <a:fillRect/>
          </a:stretch>
        </p:blipFill>
        <p:spPr>
          <a:xfrm>
            <a:off x="975360" y="2895600"/>
            <a:ext cx="10454640" cy="2000250"/>
          </a:xfrm>
          <a:prstGeom prst="rect">
            <a:avLst/>
          </a:prstGeom>
        </p:spPr>
      </p:pic>
    </p:spTree>
    <p:extLst>
      <p:ext uri="{BB962C8B-B14F-4D97-AF65-F5344CB8AC3E}">
        <p14:creationId xmlns:p14="http://schemas.microsoft.com/office/powerpoint/2010/main" val="22469398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CEFD6-0CA1-19F5-836C-772124041888}"/>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2B58520B-FA98-DCCA-25E9-296666C4ED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pic>
        <p:nvPicPr>
          <p:cNvPr id="3" name="Picture 2">
            <a:extLst>
              <a:ext uri="{FF2B5EF4-FFF2-40B4-BE49-F238E27FC236}">
                <a16:creationId xmlns:a16="http://schemas.microsoft.com/office/drawing/2014/main" id="{E7340078-549A-356F-296C-D1A0C2DEC040}"/>
              </a:ext>
            </a:extLst>
          </p:cNvPr>
          <p:cNvPicPr>
            <a:picLocks noChangeAspect="1"/>
          </p:cNvPicPr>
          <p:nvPr/>
        </p:nvPicPr>
        <p:blipFill>
          <a:blip r:embed="rId4"/>
          <a:stretch>
            <a:fillRect/>
          </a:stretch>
        </p:blipFill>
        <p:spPr>
          <a:xfrm>
            <a:off x="7467600" y="838200"/>
            <a:ext cx="4800600" cy="5096672"/>
          </a:xfrm>
          <a:prstGeom prst="rect">
            <a:avLst/>
          </a:prstGeom>
        </p:spPr>
      </p:pic>
      <p:pic>
        <p:nvPicPr>
          <p:cNvPr id="4" name="Picture 3">
            <a:extLst>
              <a:ext uri="{FF2B5EF4-FFF2-40B4-BE49-F238E27FC236}">
                <a16:creationId xmlns:a16="http://schemas.microsoft.com/office/drawing/2014/main" id="{AD564AB2-3CB0-B3D0-AA16-1985F98B0967}"/>
              </a:ext>
            </a:extLst>
          </p:cNvPr>
          <p:cNvPicPr>
            <a:picLocks noChangeAspect="1"/>
          </p:cNvPicPr>
          <p:nvPr/>
        </p:nvPicPr>
        <p:blipFill>
          <a:blip r:embed="rId5"/>
          <a:stretch>
            <a:fillRect/>
          </a:stretch>
        </p:blipFill>
        <p:spPr>
          <a:xfrm>
            <a:off x="914400" y="6176799"/>
            <a:ext cx="7772400" cy="681201"/>
          </a:xfrm>
          <a:prstGeom prst="rect">
            <a:avLst/>
          </a:prstGeom>
        </p:spPr>
      </p:pic>
      <p:sp>
        <p:nvSpPr>
          <p:cNvPr id="5" name="TextBox 4">
            <a:extLst>
              <a:ext uri="{FF2B5EF4-FFF2-40B4-BE49-F238E27FC236}">
                <a16:creationId xmlns:a16="http://schemas.microsoft.com/office/drawing/2014/main" id="{D3113D75-25A4-DC87-B3C0-1BB6BF1B4696}"/>
              </a:ext>
            </a:extLst>
          </p:cNvPr>
          <p:cNvSpPr txBox="1"/>
          <p:nvPr/>
        </p:nvSpPr>
        <p:spPr>
          <a:xfrm>
            <a:off x="2748786" y="304800"/>
            <a:ext cx="6776214" cy="646331"/>
          </a:xfrm>
          <a:prstGeom prst="rect">
            <a:avLst/>
          </a:prstGeom>
          <a:noFill/>
        </p:spPr>
        <p:txBody>
          <a:bodyPr wrap="none" rtlCol="0">
            <a:spAutoFit/>
          </a:bodyPr>
          <a:lstStyle/>
          <a:p>
            <a:r>
              <a:rPr lang="en-US" sz="3600" dirty="0">
                <a:latin typeface="Arial" panose="020B0604020202020204" pitchFamily="34" charset="0"/>
                <a:cs typeface="Arial" panose="020B0604020202020204" pitchFamily="34" charset="0"/>
              </a:rPr>
              <a:t>Strategic Prevention Framework</a:t>
            </a:r>
          </a:p>
        </p:txBody>
      </p:sp>
      <p:sp>
        <p:nvSpPr>
          <p:cNvPr id="6" name="TextBox 5">
            <a:extLst>
              <a:ext uri="{FF2B5EF4-FFF2-40B4-BE49-F238E27FC236}">
                <a16:creationId xmlns:a16="http://schemas.microsoft.com/office/drawing/2014/main" id="{C9453BC4-EDB4-7C3E-E593-E132F21FED07}"/>
              </a:ext>
            </a:extLst>
          </p:cNvPr>
          <p:cNvSpPr txBox="1"/>
          <p:nvPr/>
        </p:nvSpPr>
        <p:spPr>
          <a:xfrm>
            <a:off x="381001" y="1447800"/>
            <a:ext cx="7086599" cy="4093428"/>
          </a:xfrm>
          <a:prstGeom prst="rect">
            <a:avLst/>
          </a:prstGeom>
          <a:noFill/>
        </p:spPr>
        <p:txBody>
          <a:bodyPr wrap="square" rtlCol="0">
            <a:spAutoFit/>
          </a:bodyPr>
          <a:lstStyle/>
          <a:p>
            <a:pPr marL="457200" indent="-457200">
              <a:spcAft>
                <a:spcPts val="600"/>
              </a:spcAft>
              <a:buAutoNum type="arabicParenBoth"/>
            </a:pPr>
            <a:r>
              <a:rPr lang="en-US" sz="2400" b="1" i="1" dirty="0">
                <a:latin typeface="Arial" panose="020B0604020202020204" pitchFamily="34" charset="0"/>
                <a:cs typeface="Arial" panose="020B0604020202020204" pitchFamily="34" charset="0"/>
              </a:rPr>
              <a:t>Assessment:</a:t>
            </a:r>
            <a:r>
              <a:rPr lang="en-US" sz="2400" dirty="0">
                <a:latin typeface="Arial" panose="020B0604020202020204" pitchFamily="34" charset="0"/>
                <a:cs typeface="Arial" panose="020B0604020202020204" pitchFamily="34" charset="0"/>
              </a:rPr>
              <a:t> identification of local prevention needs based on data</a:t>
            </a:r>
          </a:p>
          <a:p>
            <a:pPr marL="457200" indent="-457200">
              <a:spcAft>
                <a:spcPts val="600"/>
              </a:spcAft>
              <a:buAutoNum type="arabicParenBoth"/>
            </a:pPr>
            <a:r>
              <a:rPr lang="en-US" sz="2400" b="1" i="1" dirty="0">
                <a:latin typeface="Arial" panose="020B0604020202020204" pitchFamily="34" charset="0"/>
                <a:cs typeface="Arial" panose="020B0604020202020204" pitchFamily="34" charset="0"/>
              </a:rPr>
              <a:t>Capacity:</a:t>
            </a:r>
            <a:r>
              <a:rPr lang="en-US" sz="2400" dirty="0">
                <a:latin typeface="Arial" panose="020B0604020202020204" pitchFamily="34" charset="0"/>
                <a:cs typeface="Arial" panose="020B0604020202020204" pitchFamily="34" charset="0"/>
              </a:rPr>
              <a:t> building local resources and readiness to address prevention needs</a:t>
            </a:r>
          </a:p>
          <a:p>
            <a:pPr marL="457200" indent="-457200">
              <a:spcAft>
                <a:spcPts val="600"/>
              </a:spcAft>
              <a:buAutoNum type="arabicParenBoth"/>
            </a:pPr>
            <a:r>
              <a:rPr lang="en-US" sz="2400" b="1" i="1" dirty="0">
                <a:latin typeface="Arial" panose="020B0604020202020204" pitchFamily="34" charset="0"/>
                <a:cs typeface="Arial" panose="020B0604020202020204" pitchFamily="34" charset="0"/>
              </a:rPr>
              <a:t>Planning:</a:t>
            </a:r>
            <a:r>
              <a:rPr lang="en-US" sz="2400" dirty="0">
                <a:latin typeface="Arial" panose="020B0604020202020204" pitchFamily="34" charset="0"/>
                <a:cs typeface="Arial" panose="020B0604020202020204" pitchFamily="34" charset="0"/>
              </a:rPr>
              <a:t>  determining methods to address prevention needs effectively</a:t>
            </a:r>
          </a:p>
          <a:p>
            <a:pPr marL="457200" indent="-457200">
              <a:spcAft>
                <a:spcPts val="600"/>
              </a:spcAft>
              <a:buAutoNum type="arabicParenBoth"/>
            </a:pPr>
            <a:r>
              <a:rPr lang="en-US" sz="2400" b="1" i="1" dirty="0">
                <a:latin typeface="Arial" panose="020B0604020202020204" pitchFamily="34" charset="0"/>
                <a:cs typeface="Arial" panose="020B0604020202020204" pitchFamily="34" charset="0"/>
              </a:rPr>
              <a:t>Implementation:</a:t>
            </a:r>
            <a:r>
              <a:rPr lang="en-US" sz="2400" dirty="0">
                <a:latin typeface="Arial" panose="020B0604020202020204" pitchFamily="34" charset="0"/>
                <a:cs typeface="Arial" panose="020B0604020202020204" pitchFamily="34" charset="0"/>
              </a:rPr>
              <a:t> delivering evidence-based programs and practices as intended</a:t>
            </a:r>
          </a:p>
          <a:p>
            <a:pPr marL="457200" indent="-457200">
              <a:spcAft>
                <a:spcPts val="600"/>
              </a:spcAft>
              <a:buAutoNum type="arabicParenBoth"/>
            </a:pPr>
            <a:r>
              <a:rPr lang="en-US" sz="2400" b="1" i="1" dirty="0">
                <a:latin typeface="Arial" panose="020B0604020202020204" pitchFamily="34" charset="0"/>
                <a:cs typeface="Arial" panose="020B0604020202020204" pitchFamily="34" charset="0"/>
              </a:rPr>
              <a:t>Evaluation:</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examining process and outcomes of programs and practices. </a:t>
            </a:r>
          </a:p>
        </p:txBody>
      </p:sp>
    </p:spTree>
    <p:extLst>
      <p:ext uri="{BB962C8B-B14F-4D97-AF65-F5344CB8AC3E}">
        <p14:creationId xmlns:p14="http://schemas.microsoft.com/office/powerpoint/2010/main" val="27371353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78B2B-3FE6-AC4D-FC30-1976C3C8186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B0D6D6F9-519F-3B50-E5AE-B955804ED3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pic>
        <p:nvPicPr>
          <p:cNvPr id="3" name="Picture 2">
            <a:extLst>
              <a:ext uri="{FF2B5EF4-FFF2-40B4-BE49-F238E27FC236}">
                <a16:creationId xmlns:a16="http://schemas.microsoft.com/office/drawing/2014/main" id="{D0036FCD-2114-979D-B135-769732635DB5}"/>
              </a:ext>
            </a:extLst>
          </p:cNvPr>
          <p:cNvPicPr>
            <a:picLocks noChangeAspect="1"/>
          </p:cNvPicPr>
          <p:nvPr/>
        </p:nvPicPr>
        <p:blipFill>
          <a:blip r:embed="rId4"/>
          <a:stretch>
            <a:fillRect/>
          </a:stretch>
        </p:blipFill>
        <p:spPr>
          <a:xfrm>
            <a:off x="3721100" y="1212850"/>
            <a:ext cx="4749800" cy="4432300"/>
          </a:xfrm>
          <a:prstGeom prst="rect">
            <a:avLst/>
          </a:prstGeom>
        </p:spPr>
      </p:pic>
      <p:sp>
        <p:nvSpPr>
          <p:cNvPr id="4" name="TextBox 3">
            <a:extLst>
              <a:ext uri="{FF2B5EF4-FFF2-40B4-BE49-F238E27FC236}">
                <a16:creationId xmlns:a16="http://schemas.microsoft.com/office/drawing/2014/main" id="{CCB3BE87-F899-D949-C290-CB7C9FCA79B5}"/>
              </a:ext>
            </a:extLst>
          </p:cNvPr>
          <p:cNvSpPr txBox="1"/>
          <p:nvPr/>
        </p:nvSpPr>
        <p:spPr>
          <a:xfrm>
            <a:off x="4953000" y="533400"/>
            <a:ext cx="2287806" cy="646331"/>
          </a:xfrm>
          <a:prstGeom prst="rect">
            <a:avLst/>
          </a:prstGeom>
          <a:noFill/>
        </p:spPr>
        <p:txBody>
          <a:bodyPr wrap="none" rtlCol="0">
            <a:spAutoFit/>
          </a:bodyPr>
          <a:lstStyle/>
          <a:p>
            <a:r>
              <a:rPr lang="en-US" sz="3600" b="1" dirty="0">
                <a:solidFill>
                  <a:srgbClr val="C00000"/>
                </a:solidFill>
                <a:latin typeface="Arial" panose="020B0604020202020204" pitchFamily="34" charset="0"/>
                <a:cs typeface="Arial" panose="020B0604020202020204" pitchFamily="34" charset="0"/>
              </a:rPr>
              <a:t>CAUTION</a:t>
            </a:r>
          </a:p>
        </p:txBody>
      </p:sp>
      <p:sp>
        <p:nvSpPr>
          <p:cNvPr id="5" name="TextBox 4">
            <a:extLst>
              <a:ext uri="{FF2B5EF4-FFF2-40B4-BE49-F238E27FC236}">
                <a16:creationId xmlns:a16="http://schemas.microsoft.com/office/drawing/2014/main" id="{D18BCA02-A220-9532-9C5E-55F016E55B5B}"/>
              </a:ext>
            </a:extLst>
          </p:cNvPr>
          <p:cNvSpPr txBox="1"/>
          <p:nvPr/>
        </p:nvSpPr>
        <p:spPr>
          <a:xfrm>
            <a:off x="457200" y="1219200"/>
            <a:ext cx="3124199" cy="1384995"/>
          </a:xfrm>
          <a:prstGeom prst="rect">
            <a:avLst/>
          </a:prstGeom>
          <a:noFill/>
        </p:spPr>
        <p:txBody>
          <a:bodyPr wrap="square" rtlCol="0">
            <a:spAutoFit/>
          </a:bodyPr>
          <a:lstStyle/>
          <a:p>
            <a:pPr algn="ctr"/>
            <a:r>
              <a:rPr lang="en-US" sz="2800" dirty="0">
                <a:solidFill>
                  <a:schemeClr val="accent4"/>
                </a:solidFill>
              </a:rPr>
              <a:t>Evidence-Based</a:t>
            </a:r>
          </a:p>
          <a:p>
            <a:pPr algn="ctr"/>
            <a:r>
              <a:rPr lang="en-US" sz="2800" dirty="0">
                <a:solidFill>
                  <a:schemeClr val="accent4"/>
                </a:solidFill>
              </a:rPr>
              <a:t>Versus</a:t>
            </a:r>
          </a:p>
          <a:p>
            <a:pPr algn="ctr"/>
            <a:r>
              <a:rPr lang="en-US" sz="2800" dirty="0">
                <a:solidFill>
                  <a:schemeClr val="accent4"/>
                </a:solidFill>
              </a:rPr>
              <a:t>Evidence-Informed</a:t>
            </a:r>
          </a:p>
        </p:txBody>
      </p:sp>
      <p:sp>
        <p:nvSpPr>
          <p:cNvPr id="6" name="TextBox 5">
            <a:extLst>
              <a:ext uri="{FF2B5EF4-FFF2-40B4-BE49-F238E27FC236}">
                <a16:creationId xmlns:a16="http://schemas.microsoft.com/office/drawing/2014/main" id="{292A3AA2-45E6-F6C1-0071-5B5894480834}"/>
              </a:ext>
            </a:extLst>
          </p:cNvPr>
          <p:cNvSpPr txBox="1"/>
          <p:nvPr/>
        </p:nvSpPr>
        <p:spPr>
          <a:xfrm>
            <a:off x="394607" y="2868811"/>
            <a:ext cx="3124199" cy="1384995"/>
          </a:xfrm>
          <a:prstGeom prst="rect">
            <a:avLst/>
          </a:prstGeom>
          <a:noFill/>
        </p:spPr>
        <p:txBody>
          <a:bodyPr wrap="square" rtlCol="0">
            <a:spAutoFit/>
          </a:bodyPr>
          <a:lstStyle/>
          <a:p>
            <a:pPr algn="ctr"/>
            <a:r>
              <a:rPr lang="en-US" sz="2800" dirty="0">
                <a:solidFill>
                  <a:schemeClr val="accent5">
                    <a:lumMod val="50000"/>
                  </a:schemeClr>
                </a:solidFill>
              </a:rPr>
              <a:t>Level of Involvement of Stakeholders</a:t>
            </a:r>
          </a:p>
        </p:txBody>
      </p:sp>
      <p:sp>
        <p:nvSpPr>
          <p:cNvPr id="7" name="TextBox 6">
            <a:extLst>
              <a:ext uri="{FF2B5EF4-FFF2-40B4-BE49-F238E27FC236}">
                <a16:creationId xmlns:a16="http://schemas.microsoft.com/office/drawing/2014/main" id="{76A8BBDD-E92A-7987-F4B5-3C013A4E9D68}"/>
              </a:ext>
            </a:extLst>
          </p:cNvPr>
          <p:cNvSpPr txBox="1"/>
          <p:nvPr/>
        </p:nvSpPr>
        <p:spPr>
          <a:xfrm>
            <a:off x="412750" y="4618277"/>
            <a:ext cx="3124199" cy="954107"/>
          </a:xfrm>
          <a:prstGeom prst="rect">
            <a:avLst/>
          </a:prstGeom>
          <a:noFill/>
        </p:spPr>
        <p:txBody>
          <a:bodyPr wrap="square" rtlCol="0">
            <a:spAutoFit/>
          </a:bodyPr>
          <a:lstStyle/>
          <a:p>
            <a:pPr algn="ctr"/>
            <a:r>
              <a:rPr lang="en-US" sz="2800" dirty="0">
                <a:solidFill>
                  <a:schemeClr val="accent2">
                    <a:lumMod val="75000"/>
                  </a:schemeClr>
                </a:solidFill>
              </a:rPr>
              <a:t>Need for Facilitator Training</a:t>
            </a:r>
          </a:p>
        </p:txBody>
      </p:sp>
      <p:sp>
        <p:nvSpPr>
          <p:cNvPr id="8" name="TextBox 7">
            <a:extLst>
              <a:ext uri="{FF2B5EF4-FFF2-40B4-BE49-F238E27FC236}">
                <a16:creationId xmlns:a16="http://schemas.microsoft.com/office/drawing/2014/main" id="{77568125-5036-A6EF-850E-0DCA2ECA6CB7}"/>
              </a:ext>
            </a:extLst>
          </p:cNvPr>
          <p:cNvSpPr txBox="1"/>
          <p:nvPr/>
        </p:nvSpPr>
        <p:spPr>
          <a:xfrm>
            <a:off x="8458200" y="2743200"/>
            <a:ext cx="3124199" cy="954107"/>
          </a:xfrm>
          <a:prstGeom prst="rect">
            <a:avLst/>
          </a:prstGeom>
          <a:noFill/>
        </p:spPr>
        <p:txBody>
          <a:bodyPr wrap="square" rtlCol="0">
            <a:spAutoFit/>
          </a:bodyPr>
          <a:lstStyle/>
          <a:p>
            <a:pPr algn="ctr"/>
            <a:r>
              <a:rPr lang="en-US" sz="2800" dirty="0">
                <a:solidFill>
                  <a:schemeClr val="accent6">
                    <a:lumMod val="75000"/>
                  </a:schemeClr>
                </a:solidFill>
              </a:rPr>
              <a:t>Monitoring Fidelity of Intervention</a:t>
            </a:r>
          </a:p>
        </p:txBody>
      </p:sp>
      <p:sp>
        <p:nvSpPr>
          <p:cNvPr id="9" name="TextBox 8">
            <a:extLst>
              <a:ext uri="{FF2B5EF4-FFF2-40B4-BE49-F238E27FC236}">
                <a16:creationId xmlns:a16="http://schemas.microsoft.com/office/drawing/2014/main" id="{A53F3DEA-4F3B-02FB-60F8-FB81EF969B04}"/>
              </a:ext>
            </a:extLst>
          </p:cNvPr>
          <p:cNvSpPr txBox="1"/>
          <p:nvPr/>
        </p:nvSpPr>
        <p:spPr>
          <a:xfrm>
            <a:off x="8382000" y="1255693"/>
            <a:ext cx="3124199" cy="954107"/>
          </a:xfrm>
          <a:prstGeom prst="rect">
            <a:avLst/>
          </a:prstGeom>
          <a:noFill/>
        </p:spPr>
        <p:txBody>
          <a:bodyPr wrap="square" rtlCol="0">
            <a:spAutoFit/>
          </a:bodyPr>
          <a:lstStyle/>
          <a:p>
            <a:pPr algn="ctr"/>
            <a:r>
              <a:rPr lang="en-US" sz="2800" dirty="0">
                <a:solidFill>
                  <a:schemeClr val="accent3">
                    <a:lumMod val="75000"/>
                  </a:schemeClr>
                </a:solidFill>
              </a:rPr>
              <a:t>Adapting Evidence-Based Programs</a:t>
            </a:r>
          </a:p>
        </p:txBody>
      </p:sp>
      <p:sp>
        <p:nvSpPr>
          <p:cNvPr id="10" name="TextBox 9">
            <a:extLst>
              <a:ext uri="{FF2B5EF4-FFF2-40B4-BE49-F238E27FC236}">
                <a16:creationId xmlns:a16="http://schemas.microsoft.com/office/drawing/2014/main" id="{E4D7B566-3063-0BE5-783C-34C7C0E1EBCD}"/>
              </a:ext>
            </a:extLst>
          </p:cNvPr>
          <p:cNvSpPr txBox="1"/>
          <p:nvPr/>
        </p:nvSpPr>
        <p:spPr>
          <a:xfrm>
            <a:off x="8763001" y="4151293"/>
            <a:ext cx="3124199" cy="1384995"/>
          </a:xfrm>
          <a:prstGeom prst="rect">
            <a:avLst/>
          </a:prstGeom>
          <a:noFill/>
        </p:spPr>
        <p:txBody>
          <a:bodyPr wrap="square" rtlCol="0">
            <a:spAutoFit/>
          </a:bodyPr>
          <a:lstStyle/>
          <a:p>
            <a:pPr algn="ctr"/>
            <a:r>
              <a:rPr lang="en-US" sz="2800" dirty="0">
                <a:solidFill>
                  <a:schemeClr val="accent1">
                    <a:lumMod val="50000"/>
                  </a:schemeClr>
                </a:solidFill>
              </a:rPr>
              <a:t>Interventions Targeting Specific Substances</a:t>
            </a:r>
          </a:p>
        </p:txBody>
      </p:sp>
    </p:spTree>
    <p:extLst>
      <p:ext uri="{BB962C8B-B14F-4D97-AF65-F5344CB8AC3E}">
        <p14:creationId xmlns:p14="http://schemas.microsoft.com/office/powerpoint/2010/main" val="29866562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5B65BA-7AD1-2032-5D1C-50581A389DA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93B1251E-D786-7E93-0B86-FB2A4020F2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2" name="TextBox 1">
            <a:extLst>
              <a:ext uri="{FF2B5EF4-FFF2-40B4-BE49-F238E27FC236}">
                <a16:creationId xmlns:a16="http://schemas.microsoft.com/office/drawing/2014/main" id="{0B25F8C5-BF78-07B9-655E-65FB33290C1B}"/>
              </a:ext>
            </a:extLst>
          </p:cNvPr>
          <p:cNvSpPr txBox="1"/>
          <p:nvPr/>
        </p:nvSpPr>
        <p:spPr>
          <a:xfrm>
            <a:off x="5278036" y="2133600"/>
            <a:ext cx="2799164" cy="2308324"/>
          </a:xfrm>
          <a:prstGeom prst="rect">
            <a:avLst/>
          </a:prstGeom>
          <a:noFill/>
        </p:spPr>
        <p:txBody>
          <a:bodyPr wrap="none" rtlCol="0">
            <a:spAutoFit/>
          </a:bodyPr>
          <a:lstStyle/>
          <a:p>
            <a:r>
              <a:rPr lang="en-US" sz="4800" dirty="0"/>
              <a:t>Discussion</a:t>
            </a:r>
          </a:p>
          <a:p>
            <a:pPr algn="ctr"/>
            <a:r>
              <a:rPr lang="en-US" sz="4800" dirty="0"/>
              <a:t>&amp;</a:t>
            </a:r>
          </a:p>
          <a:p>
            <a:r>
              <a:rPr lang="en-US" sz="4800" dirty="0"/>
              <a:t>Wrap Up</a:t>
            </a:r>
          </a:p>
        </p:txBody>
      </p:sp>
    </p:spTree>
    <p:extLst>
      <p:ext uri="{BB962C8B-B14F-4D97-AF65-F5344CB8AC3E}">
        <p14:creationId xmlns:p14="http://schemas.microsoft.com/office/powerpoint/2010/main" val="11253156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FDE01A-37D0-BA42-8653-FF64341751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3" name="Title 2">
            <a:extLst>
              <a:ext uri="{FF2B5EF4-FFF2-40B4-BE49-F238E27FC236}">
                <a16:creationId xmlns:a16="http://schemas.microsoft.com/office/drawing/2014/main" id="{6C09BAB8-7930-F747-A01F-6A768005D669}"/>
              </a:ext>
            </a:extLst>
          </p:cNvPr>
          <p:cNvSpPr>
            <a:spLocks noGrp="1"/>
          </p:cNvSpPr>
          <p:nvPr>
            <p:ph type="ctrTitle"/>
          </p:nvPr>
        </p:nvSpPr>
        <p:spPr>
          <a:xfrm>
            <a:off x="381000" y="1905001"/>
            <a:ext cx="11430000" cy="1447800"/>
          </a:xfrm>
        </p:spPr>
        <p:txBody>
          <a:bodyPr>
            <a:noAutofit/>
          </a:bodyPr>
          <a:lstStyle/>
          <a:p>
            <a:pPr lvl="0" algn="ctr">
              <a:spcBef>
                <a:spcPts val="600"/>
              </a:spcBef>
              <a:spcAft>
                <a:spcPts val="600"/>
              </a:spcAft>
            </a:pPr>
            <a:r>
              <a:rPr lang="en-US" altLang="en-US" sz="4400" dirty="0">
                <a:solidFill>
                  <a:srgbClr val="000000"/>
                </a:solidFill>
              </a:rPr>
              <a:t>Quick Facts</a:t>
            </a:r>
            <a:br>
              <a:rPr lang="en-US" altLang="en-US" sz="4400" dirty="0">
                <a:solidFill>
                  <a:srgbClr val="000000"/>
                </a:solidFill>
              </a:rPr>
            </a:br>
            <a:r>
              <a:rPr lang="en-US" altLang="en-US" sz="4400" dirty="0">
                <a:solidFill>
                  <a:srgbClr val="000000"/>
                </a:solidFill>
              </a:rPr>
              <a:t>Updates from the Literature</a:t>
            </a:r>
            <a:br>
              <a:rPr lang="en-US" sz="4400" b="0" u="none" strike="noStrike" dirty="0">
                <a:solidFill>
                  <a:srgbClr val="000000"/>
                </a:solidFill>
                <a:effectLst/>
                <a:latin typeface="Arial" panose="020B0604020202020204" pitchFamily="34" charset="0"/>
                <a:cs typeface="Arial" panose="020B0604020202020204" pitchFamily="34" charset="0"/>
              </a:rPr>
            </a:br>
            <a:br>
              <a:rPr lang="en-US" sz="4400" b="0" u="none" strike="noStrike" dirty="0">
                <a:solidFill>
                  <a:srgbClr val="000000"/>
                </a:solidFill>
                <a:effectLst/>
                <a:latin typeface="Arial" panose="020B0604020202020204" pitchFamily="34" charset="0"/>
                <a:cs typeface="Arial" panose="020B0604020202020204" pitchFamily="34" charset="0"/>
              </a:rPr>
            </a:br>
            <a:r>
              <a:rPr lang="en-US" sz="2800" b="0" u="none" strike="noStrike" dirty="0">
                <a:solidFill>
                  <a:srgbClr val="000000"/>
                </a:solidFill>
                <a:effectLst/>
                <a:latin typeface="Arial" panose="020B0604020202020204" pitchFamily="34" charset="0"/>
                <a:cs typeface="Arial" panose="020B0604020202020204" pitchFamily="34" charset="0"/>
              </a:rPr>
              <a:t>Alison Oliveto, PhD</a:t>
            </a:r>
            <a:br>
              <a:rPr lang="en-US" sz="2800" b="0" u="none" strike="noStrike" dirty="0">
                <a:solidFill>
                  <a:srgbClr val="000000"/>
                </a:solidFill>
                <a:effectLst/>
                <a:latin typeface="Arial" panose="020B0604020202020204" pitchFamily="34" charset="0"/>
                <a:cs typeface="Arial" panose="020B0604020202020204" pitchFamily="34" charset="0"/>
              </a:rPr>
            </a:br>
            <a:r>
              <a:rPr lang="en-US" sz="2800" b="0" u="none" strike="noStrike" dirty="0">
                <a:solidFill>
                  <a:srgbClr val="000000"/>
                </a:solidFill>
                <a:effectLst/>
                <a:latin typeface="Arial" panose="020B0604020202020204" pitchFamily="34" charset="0"/>
                <a:cs typeface="Arial" panose="020B0604020202020204" pitchFamily="34" charset="0"/>
              </a:rPr>
              <a:t>SEOW Team Leader</a:t>
            </a:r>
            <a:br>
              <a:rPr lang="en-US" sz="2800" b="0" u="none" strike="noStrike" dirty="0">
                <a:solidFill>
                  <a:srgbClr val="000000"/>
                </a:solidFill>
                <a:effectLst/>
                <a:latin typeface="Arial" panose="020B0604020202020204" pitchFamily="34" charset="0"/>
                <a:cs typeface="Arial" panose="020B0604020202020204" pitchFamily="34" charset="0"/>
              </a:rPr>
            </a:br>
            <a:r>
              <a:rPr lang="en-US" sz="2800" b="0" u="none" strike="noStrike" dirty="0">
                <a:solidFill>
                  <a:srgbClr val="000000"/>
                </a:solidFill>
                <a:effectLst/>
                <a:latin typeface="Arial" panose="020B0604020202020204" pitchFamily="34" charset="0"/>
                <a:cs typeface="Arial" panose="020B0604020202020204" pitchFamily="34" charset="0"/>
              </a:rPr>
              <a:t>UAMS</a:t>
            </a:r>
            <a:endParaRPr lang="en-US" sz="2800" u="none" strike="noStrike" dirty="0">
              <a:effectLst/>
              <a:highlight>
                <a:srgbClr val="FFFFFF"/>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384276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BBE4429-C37E-2748-8DA3-2CDA5BE98F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7" name="TextBox 6">
            <a:extLst>
              <a:ext uri="{FF2B5EF4-FFF2-40B4-BE49-F238E27FC236}">
                <a16:creationId xmlns:a16="http://schemas.microsoft.com/office/drawing/2014/main" id="{1F79647B-AA1B-CEE8-DABD-3AB490F3D011}"/>
              </a:ext>
            </a:extLst>
          </p:cNvPr>
          <p:cNvSpPr txBox="1"/>
          <p:nvPr/>
        </p:nvSpPr>
        <p:spPr>
          <a:xfrm>
            <a:off x="4419600" y="6088559"/>
            <a:ext cx="3840184" cy="769441"/>
          </a:xfrm>
          <a:prstGeom prst="rect">
            <a:avLst/>
          </a:prstGeom>
          <a:noFill/>
        </p:spPr>
        <p:txBody>
          <a:bodyPr wrap="square" rtlCol="0">
            <a:spAutoFit/>
          </a:bodyPr>
          <a:lstStyle/>
          <a:p>
            <a:r>
              <a:rPr lang="en-US" sz="4400" b="1" dirty="0">
                <a:latin typeface="Ayuthaya" pitchFamily="2" charset="-34"/>
                <a:ea typeface="Ayuthaya" pitchFamily="2" charset="-34"/>
                <a:cs typeface="Ayuthaya" pitchFamily="2" charset="-34"/>
              </a:rPr>
              <a:t>Thank you!</a:t>
            </a:r>
          </a:p>
        </p:txBody>
      </p:sp>
      <p:pic>
        <p:nvPicPr>
          <p:cNvPr id="8" name="Picture 7">
            <a:extLst>
              <a:ext uri="{FF2B5EF4-FFF2-40B4-BE49-F238E27FC236}">
                <a16:creationId xmlns:a16="http://schemas.microsoft.com/office/drawing/2014/main" id="{C0ECC136-67F0-4D0A-982C-20A696005A5D}"/>
              </a:ext>
            </a:extLst>
          </p:cNvPr>
          <p:cNvPicPr>
            <a:picLocks noChangeAspect="1"/>
          </p:cNvPicPr>
          <p:nvPr/>
        </p:nvPicPr>
        <p:blipFill>
          <a:blip r:embed="rId4"/>
          <a:stretch>
            <a:fillRect/>
          </a:stretch>
        </p:blipFill>
        <p:spPr>
          <a:xfrm>
            <a:off x="0" y="782392"/>
            <a:ext cx="12192000" cy="5237408"/>
          </a:xfrm>
          <a:prstGeom prst="rect">
            <a:avLst/>
          </a:prstGeom>
        </p:spPr>
      </p:pic>
    </p:spTree>
    <p:extLst>
      <p:ext uri="{BB962C8B-B14F-4D97-AF65-F5344CB8AC3E}">
        <p14:creationId xmlns:p14="http://schemas.microsoft.com/office/powerpoint/2010/main" val="33401817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DD6E82-0BB3-857C-A8FA-FD20092C7D00}"/>
              </a:ext>
            </a:extLst>
          </p:cNvPr>
          <p:cNvSpPr>
            <a:spLocks noGrp="1"/>
          </p:cNvSpPr>
          <p:nvPr>
            <p:ph idx="13"/>
          </p:nvPr>
        </p:nvSpPr>
        <p:spPr>
          <a:xfrm>
            <a:off x="266700" y="1828800"/>
            <a:ext cx="11760200" cy="5029200"/>
          </a:xfrm>
          <a:solidFill>
            <a:schemeClr val="bg1"/>
          </a:solidFill>
        </p:spPr>
        <p:txBody>
          <a:bodyPr>
            <a:noAutofit/>
          </a:bodyPr>
          <a:lstStyle/>
          <a:p>
            <a:pPr marL="0" indent="0">
              <a:buNone/>
            </a:pPr>
            <a:r>
              <a:rPr lang="en-US" dirty="0"/>
              <a:t>Systematic literature review to investigate relationship of state MCL and RCL to rates of opioid prescriptions, nonmedical use, opioid use disorder (OUD), opioid-related hospitalizations and emergency department visits, and overdose deaths. </a:t>
            </a:r>
          </a:p>
          <a:p>
            <a:pPr marL="0" indent="0">
              <a:buNone/>
            </a:pPr>
            <a:endParaRPr lang="en-US" sz="800" dirty="0"/>
          </a:p>
          <a:p>
            <a:pPr marL="0" indent="0">
              <a:buNone/>
            </a:pPr>
            <a:r>
              <a:rPr lang="en-US" dirty="0"/>
              <a:t>RESULTS</a:t>
            </a:r>
          </a:p>
          <a:p>
            <a:r>
              <a:rPr lang="en-US" dirty="0"/>
              <a:t>Findings on MCL, RCL and opioid prescribing or on opioid-related ED visits/hospitalizations were mixed. </a:t>
            </a:r>
          </a:p>
          <a:p>
            <a:r>
              <a:rPr lang="en-US" dirty="0"/>
              <a:t>No study found decreases in non-medical opioid use after MCL enactment</a:t>
            </a:r>
          </a:p>
          <a:p>
            <a:r>
              <a:rPr lang="en-US" dirty="0"/>
              <a:t>Only one study found decreased non-medical use after RCL enactment</a:t>
            </a:r>
          </a:p>
          <a:p>
            <a:r>
              <a:rPr lang="en-US" dirty="0"/>
              <a:t>No studies found that MCL or RCL decreased OUD</a:t>
            </a:r>
          </a:p>
          <a:p>
            <a:r>
              <a:rPr lang="en-US" dirty="0"/>
              <a:t>MCL enactment associated with lower opioid overdose mortality rates in earlier but not more recent studies</a:t>
            </a:r>
          </a:p>
          <a:p>
            <a:r>
              <a:rPr lang="en-US" dirty="0"/>
              <a:t>Results of studies of RCL and opioid overdose fatalities were mixed</a:t>
            </a:r>
          </a:p>
          <a:p>
            <a:pPr marL="0" indent="0">
              <a:buNone/>
            </a:pPr>
            <a:endParaRPr lang="en-US" sz="800" dirty="0"/>
          </a:p>
          <a:p>
            <a:pPr marL="0" indent="0">
              <a:buNone/>
            </a:pPr>
            <a:r>
              <a:rPr lang="en-US" dirty="0"/>
              <a:t>CONCLUSIONS</a:t>
            </a:r>
          </a:p>
          <a:p>
            <a:r>
              <a:rPr lang="en-US" dirty="0"/>
              <a:t>MCL and RCL are just two factors in a complex set of influences on opioid outcomes that require further study. Meanwhile, cannabis legalization should not be considered an effective policy for curbing the opioid epidemic. </a:t>
            </a:r>
          </a:p>
          <a:p>
            <a:endParaRPr lang="en-US" dirty="0"/>
          </a:p>
          <a:p>
            <a:endParaRPr lang="en-US" dirty="0"/>
          </a:p>
        </p:txBody>
      </p:sp>
      <p:pic>
        <p:nvPicPr>
          <p:cNvPr id="8" name="Picture 7">
            <a:extLst>
              <a:ext uri="{FF2B5EF4-FFF2-40B4-BE49-F238E27FC236}">
                <a16:creationId xmlns:a16="http://schemas.microsoft.com/office/drawing/2014/main" id="{545B28DD-E36E-63AE-300A-3667376F11F2}"/>
              </a:ext>
            </a:extLst>
          </p:cNvPr>
          <p:cNvPicPr>
            <a:picLocks noChangeAspect="1"/>
          </p:cNvPicPr>
          <p:nvPr/>
        </p:nvPicPr>
        <p:blipFill>
          <a:blip r:embed="rId2"/>
          <a:stretch>
            <a:fillRect/>
          </a:stretch>
        </p:blipFill>
        <p:spPr>
          <a:xfrm>
            <a:off x="1752600" y="152400"/>
            <a:ext cx="8458200" cy="1498600"/>
          </a:xfrm>
          <a:prstGeom prst="rect">
            <a:avLst/>
          </a:prstGeom>
        </p:spPr>
      </p:pic>
      <p:pic>
        <p:nvPicPr>
          <p:cNvPr id="9" name="Picture 8">
            <a:extLst>
              <a:ext uri="{FF2B5EF4-FFF2-40B4-BE49-F238E27FC236}">
                <a16:creationId xmlns:a16="http://schemas.microsoft.com/office/drawing/2014/main" id="{7E1E9F29-114B-0705-FC90-5EAB1DE132C6}"/>
              </a:ext>
            </a:extLst>
          </p:cNvPr>
          <p:cNvPicPr>
            <a:picLocks noChangeAspect="1"/>
          </p:cNvPicPr>
          <p:nvPr/>
        </p:nvPicPr>
        <p:blipFill>
          <a:blip r:embed="rId3"/>
          <a:stretch>
            <a:fillRect/>
          </a:stretch>
        </p:blipFill>
        <p:spPr>
          <a:xfrm>
            <a:off x="266700" y="152400"/>
            <a:ext cx="1257300" cy="1435100"/>
          </a:xfrm>
          <a:prstGeom prst="rect">
            <a:avLst/>
          </a:prstGeom>
        </p:spPr>
      </p:pic>
      <p:pic>
        <p:nvPicPr>
          <p:cNvPr id="10" name="Picture 9">
            <a:extLst>
              <a:ext uri="{FF2B5EF4-FFF2-40B4-BE49-F238E27FC236}">
                <a16:creationId xmlns:a16="http://schemas.microsoft.com/office/drawing/2014/main" id="{AF023707-AEC5-8B41-B72D-9532CB67283A}"/>
              </a:ext>
            </a:extLst>
          </p:cNvPr>
          <p:cNvPicPr>
            <a:picLocks noChangeAspect="1"/>
          </p:cNvPicPr>
          <p:nvPr/>
        </p:nvPicPr>
        <p:blipFill>
          <a:blip r:embed="rId4"/>
          <a:stretch>
            <a:fillRect/>
          </a:stretch>
        </p:blipFill>
        <p:spPr>
          <a:xfrm>
            <a:off x="10820400" y="154898"/>
            <a:ext cx="1206500" cy="1498600"/>
          </a:xfrm>
          <a:prstGeom prst="rect">
            <a:avLst/>
          </a:prstGeom>
        </p:spPr>
      </p:pic>
      <p:pic>
        <p:nvPicPr>
          <p:cNvPr id="11" name="Picture 10">
            <a:extLst>
              <a:ext uri="{FF2B5EF4-FFF2-40B4-BE49-F238E27FC236}">
                <a16:creationId xmlns:a16="http://schemas.microsoft.com/office/drawing/2014/main" id="{5D53D76B-0D93-3860-517C-B9AF1230DC85}"/>
              </a:ext>
            </a:extLst>
          </p:cNvPr>
          <p:cNvPicPr>
            <a:picLocks noChangeAspect="1"/>
          </p:cNvPicPr>
          <p:nvPr/>
        </p:nvPicPr>
        <p:blipFill>
          <a:blip r:embed="rId5"/>
          <a:stretch>
            <a:fillRect/>
          </a:stretch>
        </p:blipFill>
        <p:spPr>
          <a:xfrm>
            <a:off x="6248400" y="1524000"/>
            <a:ext cx="3340100" cy="228600"/>
          </a:xfrm>
          <a:prstGeom prst="rect">
            <a:avLst/>
          </a:prstGeom>
        </p:spPr>
      </p:pic>
    </p:spTree>
    <p:extLst>
      <p:ext uri="{BB962C8B-B14F-4D97-AF65-F5344CB8AC3E}">
        <p14:creationId xmlns:p14="http://schemas.microsoft.com/office/powerpoint/2010/main" val="7777496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2C8DE34-2D33-39FE-6DB6-88F2A60F2DCA}"/>
              </a:ext>
            </a:extLst>
          </p:cNvPr>
          <p:cNvPicPr>
            <a:picLocks noChangeAspect="1"/>
          </p:cNvPicPr>
          <p:nvPr/>
        </p:nvPicPr>
        <p:blipFill>
          <a:blip r:embed="rId3"/>
          <a:stretch>
            <a:fillRect/>
          </a:stretch>
        </p:blipFill>
        <p:spPr>
          <a:xfrm>
            <a:off x="110836" y="76200"/>
            <a:ext cx="5299364" cy="6781800"/>
          </a:xfrm>
          <a:prstGeom prst="rect">
            <a:avLst/>
          </a:prstGeom>
          <a:ln>
            <a:solidFill>
              <a:schemeClr val="tx2"/>
            </a:solidFill>
          </a:ln>
        </p:spPr>
      </p:pic>
      <p:pic>
        <p:nvPicPr>
          <p:cNvPr id="9" name="Picture 8">
            <a:extLst>
              <a:ext uri="{FF2B5EF4-FFF2-40B4-BE49-F238E27FC236}">
                <a16:creationId xmlns:a16="http://schemas.microsoft.com/office/drawing/2014/main" id="{F720613E-46E8-1C9E-DE00-6E490D875B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10" name="TextBox 9">
            <a:extLst>
              <a:ext uri="{FF2B5EF4-FFF2-40B4-BE49-F238E27FC236}">
                <a16:creationId xmlns:a16="http://schemas.microsoft.com/office/drawing/2014/main" id="{17BE718B-D4F6-7E0C-9341-5622D1AC6EAE}"/>
              </a:ext>
            </a:extLst>
          </p:cNvPr>
          <p:cNvSpPr txBox="1"/>
          <p:nvPr/>
        </p:nvSpPr>
        <p:spPr>
          <a:xfrm>
            <a:off x="5556663" y="533400"/>
            <a:ext cx="6635337" cy="5165517"/>
          </a:xfrm>
          <a:prstGeom prst="rect">
            <a:avLst/>
          </a:prstGeom>
          <a:noFill/>
        </p:spPr>
        <p:txBody>
          <a:bodyPr wrap="square" rtlCol="0">
            <a:spAutoFit/>
          </a:bodyPr>
          <a:lstStyle/>
          <a:p>
            <a:pPr marL="236538" indent="-225425">
              <a:spcAft>
                <a:spcPts val="1000"/>
              </a:spcAft>
              <a:buFont typeface="Arial" panose="020B0604020202020204" pitchFamily="34" charset="0"/>
              <a:buChar char="•"/>
            </a:pPr>
            <a:r>
              <a:rPr lang="en-US" sz="2400" dirty="0"/>
              <a:t>Offers guidance to healthcare providers</a:t>
            </a:r>
          </a:p>
          <a:p>
            <a:pPr marL="236538" indent="-225425">
              <a:spcAft>
                <a:spcPts val="1000"/>
              </a:spcAft>
              <a:buFont typeface="Arial" panose="020B0604020202020204" pitchFamily="34" charset="0"/>
              <a:buChar char="•"/>
            </a:pPr>
            <a:r>
              <a:rPr lang="en-US" sz="2400" dirty="0"/>
              <a:t>Addresses cannabis use and CUD across the lifespan and during pregnancy</a:t>
            </a:r>
          </a:p>
          <a:p>
            <a:pPr marL="236538" indent="-225425">
              <a:spcAft>
                <a:spcPts val="1000"/>
              </a:spcAft>
              <a:buFont typeface="Arial" panose="020B0604020202020204" pitchFamily="34" charset="0"/>
              <a:buChar char="•"/>
            </a:pPr>
            <a:r>
              <a:rPr lang="en-US" sz="2400" dirty="0"/>
              <a:t>Discusses CUD screening, patient education, referral to evidence-based treatments if needed, and current screening and treatment gaps. </a:t>
            </a:r>
          </a:p>
          <a:p>
            <a:pPr marL="236538" indent="-225425">
              <a:spcAft>
                <a:spcPts val="1000"/>
              </a:spcAft>
              <a:buFont typeface="Arial" panose="020B0604020202020204" pitchFamily="34" charset="0"/>
              <a:buChar char="•"/>
            </a:pPr>
            <a:r>
              <a:rPr lang="en-US" sz="2400" dirty="0"/>
              <a:t>Differentiates effects of psychoactive and nonpsychoactive cannabinoids</a:t>
            </a:r>
          </a:p>
          <a:p>
            <a:pPr marL="236538" indent="-225425">
              <a:spcAft>
                <a:spcPts val="1000"/>
              </a:spcAft>
              <a:buFont typeface="Arial" panose="020B0604020202020204" pitchFamily="34" charset="0"/>
              <a:buChar char="•"/>
            </a:pPr>
            <a:r>
              <a:rPr lang="en-US" sz="2400" dirty="0"/>
              <a:t>Outlines potential short- and long-term harms of cannabis use</a:t>
            </a:r>
          </a:p>
          <a:p>
            <a:pPr marL="236538" indent="-225425">
              <a:spcAft>
                <a:spcPts val="1000"/>
              </a:spcAft>
              <a:buFont typeface="Arial" panose="020B0604020202020204" pitchFamily="34" charset="0"/>
              <a:buChar char="•"/>
            </a:pPr>
            <a:r>
              <a:rPr lang="en-US" sz="2400" dirty="0"/>
              <a:t>Identifies co-occurring psychiatric disorders, including cannabis-induced psychosis. </a:t>
            </a:r>
          </a:p>
        </p:txBody>
      </p:sp>
      <p:sp>
        <p:nvSpPr>
          <p:cNvPr id="11" name="TextBox 10">
            <a:extLst>
              <a:ext uri="{FF2B5EF4-FFF2-40B4-BE49-F238E27FC236}">
                <a16:creationId xmlns:a16="http://schemas.microsoft.com/office/drawing/2014/main" id="{01E20E3A-A52D-E3CA-06D6-5ECACDD93361}"/>
              </a:ext>
            </a:extLst>
          </p:cNvPr>
          <p:cNvSpPr txBox="1"/>
          <p:nvPr/>
        </p:nvSpPr>
        <p:spPr>
          <a:xfrm>
            <a:off x="5556663" y="6019800"/>
            <a:ext cx="3259199" cy="830997"/>
          </a:xfrm>
          <a:prstGeom prst="rect">
            <a:avLst/>
          </a:prstGeom>
          <a:noFill/>
        </p:spPr>
        <p:txBody>
          <a:bodyPr wrap="square" rtlCol="0">
            <a:spAutoFit/>
          </a:bodyPr>
          <a:lstStyle/>
          <a:p>
            <a:r>
              <a:rPr lang="en-US" sz="1600" dirty="0"/>
              <a:t>https://</a:t>
            </a:r>
            <a:r>
              <a:rPr lang="en-US" sz="1600" dirty="0" err="1"/>
              <a:t>library.samhsa.gov</a:t>
            </a:r>
            <a:r>
              <a:rPr lang="en-US" sz="1600" dirty="0"/>
              <a:t>/sites/default/files/advisory-cannabis-use-pep26-07-003.pdf</a:t>
            </a:r>
          </a:p>
        </p:txBody>
      </p:sp>
    </p:spTree>
    <p:extLst>
      <p:ext uri="{BB962C8B-B14F-4D97-AF65-F5344CB8AC3E}">
        <p14:creationId xmlns:p14="http://schemas.microsoft.com/office/powerpoint/2010/main" val="30141639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464E5-BE72-A085-CA11-8C50D1FE68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C01804-D610-5CCE-6362-692F30DB55F7}"/>
              </a:ext>
            </a:extLst>
          </p:cNvPr>
          <p:cNvSpPr>
            <a:spLocks noGrp="1"/>
          </p:cNvSpPr>
          <p:nvPr>
            <p:ph type="ctrTitle"/>
          </p:nvPr>
        </p:nvSpPr>
        <p:spPr>
          <a:xfrm>
            <a:off x="228600" y="381000"/>
            <a:ext cx="11811000" cy="609599"/>
          </a:xfrm>
        </p:spPr>
        <p:txBody>
          <a:bodyPr>
            <a:noAutofit/>
          </a:bodyPr>
          <a:lstStyle/>
          <a:p>
            <a:pPr algn="ctr"/>
            <a:r>
              <a:rPr lang="en-US" b="1" dirty="0"/>
              <a:t>US Drug Overdose Deaths Decrease</a:t>
            </a:r>
            <a:br>
              <a:rPr lang="en-US" b="1" dirty="0"/>
            </a:br>
            <a:r>
              <a:rPr lang="en-US" b="1" dirty="0"/>
              <a:t>by 14% from 2024 to 2025</a:t>
            </a:r>
          </a:p>
        </p:txBody>
      </p:sp>
      <p:sp>
        <p:nvSpPr>
          <p:cNvPr id="3" name="Content Placeholder 2">
            <a:extLst>
              <a:ext uri="{FF2B5EF4-FFF2-40B4-BE49-F238E27FC236}">
                <a16:creationId xmlns:a16="http://schemas.microsoft.com/office/drawing/2014/main" id="{3C6872D0-E570-F2CF-2FC8-62CF9F2BDAEF}"/>
              </a:ext>
            </a:extLst>
          </p:cNvPr>
          <p:cNvSpPr>
            <a:spLocks noGrp="1"/>
          </p:cNvSpPr>
          <p:nvPr>
            <p:ph idx="13"/>
          </p:nvPr>
        </p:nvSpPr>
        <p:spPr>
          <a:xfrm>
            <a:off x="685800" y="1676400"/>
            <a:ext cx="10998200" cy="3810001"/>
          </a:xfrm>
        </p:spPr>
        <p:txBody>
          <a:bodyPr>
            <a:normAutofit lnSpcReduction="10000"/>
          </a:bodyPr>
          <a:lstStyle/>
          <a:p>
            <a:r>
              <a:rPr lang="en-US" sz="2800" dirty="0">
                <a:highlight>
                  <a:srgbClr val="FFFF00"/>
                </a:highlight>
              </a:rPr>
              <a:t>Third straight year where a decrease in drug overdose deaths occurred!</a:t>
            </a:r>
          </a:p>
          <a:p>
            <a:r>
              <a:rPr lang="en-US" sz="2800" dirty="0"/>
              <a:t>69,973 deaths in 2025, similar to those observed in 2019</a:t>
            </a:r>
          </a:p>
          <a:p>
            <a:r>
              <a:rPr lang="en-US" sz="2800" dirty="0"/>
              <a:t>Concerns raised about sustainability of downward trend:</a:t>
            </a:r>
          </a:p>
          <a:p>
            <a:pPr lvl="1"/>
            <a:r>
              <a:rPr lang="en-US" sz="2800" dirty="0"/>
              <a:t>Governmental cuts to programs such as drug testing kits and sterile syringe supplies</a:t>
            </a:r>
          </a:p>
          <a:p>
            <a:pPr lvl="1"/>
            <a:r>
              <a:rPr lang="en-US" sz="2800" dirty="0"/>
              <a:t>Novel potent opioid and non-opioid adulterants in the drug supply increasing</a:t>
            </a:r>
          </a:p>
          <a:p>
            <a:endParaRPr lang="en-US" sz="2800" dirty="0"/>
          </a:p>
        </p:txBody>
      </p:sp>
      <p:sp>
        <p:nvSpPr>
          <p:cNvPr id="4" name="TextBox 3">
            <a:extLst>
              <a:ext uri="{FF2B5EF4-FFF2-40B4-BE49-F238E27FC236}">
                <a16:creationId xmlns:a16="http://schemas.microsoft.com/office/drawing/2014/main" id="{F6CA7D82-4CFB-D0C2-C913-145297304D49}"/>
              </a:ext>
            </a:extLst>
          </p:cNvPr>
          <p:cNvSpPr txBox="1"/>
          <p:nvPr/>
        </p:nvSpPr>
        <p:spPr>
          <a:xfrm>
            <a:off x="1981201" y="6096000"/>
            <a:ext cx="6834661" cy="646331"/>
          </a:xfrm>
          <a:prstGeom prst="rect">
            <a:avLst/>
          </a:prstGeom>
          <a:noFill/>
        </p:spPr>
        <p:txBody>
          <a:bodyPr wrap="square" rtlCol="0">
            <a:spAutoFit/>
          </a:bodyPr>
          <a:lstStyle/>
          <a:p>
            <a:r>
              <a:rPr lang="en-US" dirty="0"/>
              <a:t>https://</a:t>
            </a:r>
            <a:r>
              <a:rPr lang="en-US" dirty="0" err="1"/>
              <a:t>www.pbs.org</a:t>
            </a:r>
            <a:r>
              <a:rPr lang="en-US" dirty="0"/>
              <a:t>/</a:t>
            </a:r>
            <a:r>
              <a:rPr lang="en-US" dirty="0" err="1"/>
              <a:t>newshour</a:t>
            </a:r>
            <a:r>
              <a:rPr lang="en-US" dirty="0"/>
              <a:t>/health/u-s-overdose-deaths-fell-again-in-2025-but-some-worry-about-policy-and-drug-supply-changes</a:t>
            </a:r>
          </a:p>
        </p:txBody>
      </p:sp>
      <p:pic>
        <p:nvPicPr>
          <p:cNvPr id="5" name="Picture 4">
            <a:extLst>
              <a:ext uri="{FF2B5EF4-FFF2-40B4-BE49-F238E27FC236}">
                <a16:creationId xmlns:a16="http://schemas.microsoft.com/office/drawing/2014/main" id="{E59F1E49-7C2A-72E5-13CC-37E9A8B61D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Tree>
    <p:extLst>
      <p:ext uri="{BB962C8B-B14F-4D97-AF65-F5344CB8AC3E}">
        <p14:creationId xmlns:p14="http://schemas.microsoft.com/office/powerpoint/2010/main" val="29435509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BB41E-9307-3919-F90E-1548CCAEDA9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66EB410-4D73-5711-40D2-FAFB282F40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sp>
        <p:nvSpPr>
          <p:cNvPr id="3" name="Title 2">
            <a:extLst>
              <a:ext uri="{FF2B5EF4-FFF2-40B4-BE49-F238E27FC236}">
                <a16:creationId xmlns:a16="http://schemas.microsoft.com/office/drawing/2014/main" id="{0458D842-67E0-4F1E-7C1C-F99F7FD77221}"/>
              </a:ext>
            </a:extLst>
          </p:cNvPr>
          <p:cNvSpPr>
            <a:spLocks noGrp="1"/>
          </p:cNvSpPr>
          <p:nvPr>
            <p:ph type="ctrTitle"/>
          </p:nvPr>
        </p:nvSpPr>
        <p:spPr>
          <a:xfrm>
            <a:off x="381000" y="1905001"/>
            <a:ext cx="11430000" cy="1447800"/>
          </a:xfrm>
        </p:spPr>
        <p:txBody>
          <a:bodyPr>
            <a:noAutofit/>
          </a:bodyPr>
          <a:lstStyle/>
          <a:p>
            <a:pPr lvl="0" algn="ctr">
              <a:spcBef>
                <a:spcPts val="600"/>
              </a:spcBef>
              <a:spcAft>
                <a:spcPts val="600"/>
              </a:spcAft>
            </a:pPr>
            <a:r>
              <a:rPr lang="en-US" altLang="en-US" sz="4400" dirty="0">
                <a:solidFill>
                  <a:srgbClr val="000000"/>
                </a:solidFill>
              </a:rPr>
              <a:t>Updates on Adulterants in</a:t>
            </a:r>
            <a:br>
              <a:rPr lang="en-US" altLang="en-US" sz="4400" dirty="0">
                <a:solidFill>
                  <a:srgbClr val="000000"/>
                </a:solidFill>
              </a:rPr>
            </a:br>
            <a:r>
              <a:rPr lang="en-US" altLang="en-US" sz="4400" dirty="0">
                <a:solidFill>
                  <a:srgbClr val="000000"/>
                </a:solidFill>
              </a:rPr>
              <a:t>the Drug Supply</a:t>
            </a:r>
            <a:br>
              <a:rPr lang="en-US" sz="4400" b="0" u="none" strike="noStrike" dirty="0">
                <a:solidFill>
                  <a:srgbClr val="000000"/>
                </a:solidFill>
                <a:effectLst/>
                <a:latin typeface="Arial" panose="020B0604020202020204" pitchFamily="34" charset="0"/>
                <a:cs typeface="Arial" panose="020B0604020202020204" pitchFamily="34" charset="0"/>
              </a:rPr>
            </a:br>
            <a:br>
              <a:rPr lang="en-US" sz="4400" b="0" u="none" strike="noStrike" dirty="0">
                <a:solidFill>
                  <a:srgbClr val="000000"/>
                </a:solidFill>
                <a:effectLst/>
                <a:latin typeface="Arial" panose="020B0604020202020204" pitchFamily="34" charset="0"/>
                <a:cs typeface="Arial" panose="020B0604020202020204" pitchFamily="34" charset="0"/>
              </a:rPr>
            </a:br>
            <a:r>
              <a:rPr lang="en-US" sz="2800" b="0" u="none" strike="noStrike" dirty="0">
                <a:solidFill>
                  <a:srgbClr val="000000"/>
                </a:solidFill>
                <a:effectLst/>
                <a:latin typeface="Arial" panose="020B0604020202020204" pitchFamily="34" charset="0"/>
                <a:cs typeface="Arial" panose="020B0604020202020204" pitchFamily="34" charset="0"/>
              </a:rPr>
              <a:t>Alison Oliveto, PhD</a:t>
            </a:r>
            <a:br>
              <a:rPr lang="en-US" sz="2800" b="0" u="none" strike="noStrike" dirty="0">
                <a:solidFill>
                  <a:srgbClr val="000000"/>
                </a:solidFill>
                <a:effectLst/>
                <a:latin typeface="Arial" panose="020B0604020202020204" pitchFamily="34" charset="0"/>
                <a:cs typeface="Arial" panose="020B0604020202020204" pitchFamily="34" charset="0"/>
              </a:rPr>
            </a:br>
            <a:r>
              <a:rPr lang="en-US" sz="2800" b="0" u="none" strike="noStrike" dirty="0">
                <a:solidFill>
                  <a:srgbClr val="000000"/>
                </a:solidFill>
                <a:effectLst/>
                <a:latin typeface="Arial" panose="020B0604020202020204" pitchFamily="34" charset="0"/>
                <a:cs typeface="Arial" panose="020B0604020202020204" pitchFamily="34" charset="0"/>
              </a:rPr>
              <a:t>SEOW Team Leader</a:t>
            </a:r>
            <a:br>
              <a:rPr lang="en-US" sz="2800" b="0" u="none" strike="noStrike" dirty="0">
                <a:solidFill>
                  <a:srgbClr val="000000"/>
                </a:solidFill>
                <a:effectLst/>
                <a:latin typeface="Arial" panose="020B0604020202020204" pitchFamily="34" charset="0"/>
                <a:cs typeface="Arial" panose="020B0604020202020204" pitchFamily="34" charset="0"/>
              </a:rPr>
            </a:br>
            <a:r>
              <a:rPr lang="en-US" sz="2800" b="0" u="none" strike="noStrike" dirty="0">
                <a:solidFill>
                  <a:srgbClr val="000000"/>
                </a:solidFill>
                <a:effectLst/>
                <a:latin typeface="Arial" panose="020B0604020202020204" pitchFamily="34" charset="0"/>
                <a:cs typeface="Arial" panose="020B0604020202020204" pitchFamily="34" charset="0"/>
              </a:rPr>
              <a:t>UAMS</a:t>
            </a:r>
            <a:endParaRPr lang="en-US" sz="2800" u="none" strike="noStrike" dirty="0">
              <a:effectLst/>
              <a:highlight>
                <a:srgbClr val="FFFFFF"/>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46849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346A5-C68B-E3C8-AB1E-AC39E23295A1}"/>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5D9042AB-E39F-148E-D898-65B8E0E846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5862" y="5867400"/>
            <a:ext cx="3452338" cy="1066800"/>
          </a:xfrm>
          <a:prstGeom prst="rect">
            <a:avLst/>
          </a:prstGeom>
        </p:spPr>
      </p:pic>
      <p:pic>
        <p:nvPicPr>
          <p:cNvPr id="2" name="Picture 1">
            <a:extLst>
              <a:ext uri="{FF2B5EF4-FFF2-40B4-BE49-F238E27FC236}">
                <a16:creationId xmlns:a16="http://schemas.microsoft.com/office/drawing/2014/main" id="{B0F9C640-A20C-CF98-9471-69673A71E226}"/>
              </a:ext>
            </a:extLst>
          </p:cNvPr>
          <p:cNvPicPr>
            <a:picLocks noChangeAspect="1"/>
          </p:cNvPicPr>
          <p:nvPr/>
        </p:nvPicPr>
        <p:blipFill>
          <a:blip r:embed="rId4"/>
          <a:stretch>
            <a:fillRect/>
          </a:stretch>
        </p:blipFill>
        <p:spPr>
          <a:xfrm>
            <a:off x="76200" y="487466"/>
            <a:ext cx="4038600" cy="2941534"/>
          </a:xfrm>
          <a:prstGeom prst="rect">
            <a:avLst/>
          </a:prstGeom>
        </p:spPr>
      </p:pic>
      <p:pic>
        <p:nvPicPr>
          <p:cNvPr id="5" name="Picture 4">
            <a:extLst>
              <a:ext uri="{FF2B5EF4-FFF2-40B4-BE49-F238E27FC236}">
                <a16:creationId xmlns:a16="http://schemas.microsoft.com/office/drawing/2014/main" id="{6BC1AE7A-6F4F-BD31-ECA0-8CBB12B38CDE}"/>
              </a:ext>
            </a:extLst>
          </p:cNvPr>
          <p:cNvPicPr>
            <a:picLocks noChangeAspect="1"/>
          </p:cNvPicPr>
          <p:nvPr/>
        </p:nvPicPr>
        <p:blipFill>
          <a:blip r:embed="rId5"/>
          <a:stretch>
            <a:fillRect/>
          </a:stretch>
        </p:blipFill>
        <p:spPr>
          <a:xfrm>
            <a:off x="4267200" y="914400"/>
            <a:ext cx="7772400" cy="4190403"/>
          </a:xfrm>
          <a:prstGeom prst="rect">
            <a:avLst/>
          </a:prstGeom>
        </p:spPr>
      </p:pic>
      <p:sp>
        <p:nvSpPr>
          <p:cNvPr id="6" name="TextBox 5">
            <a:extLst>
              <a:ext uri="{FF2B5EF4-FFF2-40B4-BE49-F238E27FC236}">
                <a16:creationId xmlns:a16="http://schemas.microsoft.com/office/drawing/2014/main" id="{3D2E891D-6FFE-255E-558D-AD32353F111A}"/>
              </a:ext>
            </a:extLst>
          </p:cNvPr>
          <p:cNvSpPr txBox="1"/>
          <p:nvPr/>
        </p:nvSpPr>
        <p:spPr>
          <a:xfrm>
            <a:off x="5572578" y="381000"/>
            <a:ext cx="5324022" cy="523220"/>
          </a:xfrm>
          <a:prstGeom prst="rect">
            <a:avLst/>
          </a:prstGeom>
          <a:noFill/>
        </p:spPr>
        <p:txBody>
          <a:bodyPr wrap="none" rtlCol="0">
            <a:spAutoFit/>
          </a:bodyPr>
          <a:lstStyle/>
          <a:p>
            <a:r>
              <a:rPr lang="en-US" sz="2800" b="1" dirty="0"/>
              <a:t>Fentanyl Seizures in Kg, 2019-2024</a:t>
            </a:r>
          </a:p>
        </p:txBody>
      </p:sp>
      <p:sp>
        <p:nvSpPr>
          <p:cNvPr id="7" name="TextBox 6">
            <a:extLst>
              <a:ext uri="{FF2B5EF4-FFF2-40B4-BE49-F238E27FC236}">
                <a16:creationId xmlns:a16="http://schemas.microsoft.com/office/drawing/2014/main" id="{D56F6551-BFBE-C438-B673-C92039649D75}"/>
              </a:ext>
            </a:extLst>
          </p:cNvPr>
          <p:cNvSpPr txBox="1"/>
          <p:nvPr/>
        </p:nvSpPr>
        <p:spPr>
          <a:xfrm>
            <a:off x="304800" y="6671846"/>
            <a:ext cx="11582400" cy="338554"/>
          </a:xfrm>
          <a:prstGeom prst="rect">
            <a:avLst/>
          </a:prstGeom>
          <a:noFill/>
        </p:spPr>
        <p:txBody>
          <a:bodyPr wrap="square" rtlCol="0">
            <a:spAutoFit/>
          </a:bodyPr>
          <a:lstStyle/>
          <a:p>
            <a:r>
              <a:rPr lang="en-US" sz="1600" dirty="0"/>
              <a:t>https://</a:t>
            </a:r>
            <a:r>
              <a:rPr lang="en-US" sz="1600" dirty="0" err="1"/>
              <a:t>www.dea.gov</a:t>
            </a:r>
            <a:r>
              <a:rPr lang="en-US" sz="1600" dirty="0"/>
              <a:t>/sites/default/files/2025-05/2025%20National%20Drug%20Threat%20Assessment_Web%205-12-2025.pdf</a:t>
            </a:r>
          </a:p>
        </p:txBody>
      </p:sp>
    </p:spTree>
    <p:extLst>
      <p:ext uri="{BB962C8B-B14F-4D97-AF65-F5344CB8AC3E}">
        <p14:creationId xmlns:p14="http://schemas.microsoft.com/office/powerpoint/2010/main" val="439127468"/>
      </p:ext>
    </p:extLst>
  </p:cSld>
  <p:clrMapOvr>
    <a:masterClrMapping/>
  </p:clrMapOvr>
</p:sld>
</file>

<file path=ppt/theme/theme1.xml><?xml version="1.0" encoding="utf-8"?>
<a:theme xmlns:a="http://schemas.openxmlformats.org/drawingml/2006/main" name="UAM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UAMS – Gray">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UAMS – Re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78595</TotalTime>
  <Words>3750</Words>
  <Application>Microsoft Macintosh PowerPoint</Application>
  <PresentationFormat>Widescreen</PresentationFormat>
  <Paragraphs>256</Paragraphs>
  <Slides>40</Slides>
  <Notes>36</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40</vt:i4>
      </vt:variant>
    </vt:vector>
  </HeadingPairs>
  <TitlesOfParts>
    <vt:vector size="53" baseType="lpstr">
      <vt:lpstr>Arial</vt:lpstr>
      <vt:lpstr>ArialMT</vt:lpstr>
      <vt:lpstr>Ayuthaya</vt:lpstr>
      <vt:lpstr>Calibri</vt:lpstr>
      <vt:lpstr>Guardian TextSans Web</vt:lpstr>
      <vt:lpstr>Helvetica</vt:lpstr>
      <vt:lpstr>UAMS</vt:lpstr>
      <vt:lpstr>UAMS – Gray</vt:lpstr>
      <vt:lpstr>UAMS – Red</vt:lpstr>
      <vt:lpstr>Custom Design</vt:lpstr>
      <vt:lpstr>1_Custom Design</vt:lpstr>
      <vt:lpstr>2_Custom Design</vt:lpstr>
      <vt:lpstr>3_Custom Design</vt:lpstr>
      <vt:lpstr>Arkansas Statewide Epidemiological Outcomes Workgroup   Thrice-Annual Meeting 05/22/2026</vt:lpstr>
      <vt:lpstr>Today’s Agenda</vt:lpstr>
      <vt:lpstr>PowerPoint Presentation</vt:lpstr>
      <vt:lpstr>Quick Facts Updates from the Literature  Alison Oliveto, PhD SEOW Team Leader UAMS</vt:lpstr>
      <vt:lpstr>PowerPoint Presentation</vt:lpstr>
      <vt:lpstr>PowerPoint Presentation</vt:lpstr>
      <vt:lpstr>US Drug Overdose Deaths Decrease by 14% from 2024 to 2025</vt:lpstr>
      <vt:lpstr>Updates on Adulterants in the Drug Supply  Alison Oliveto, PhD SEOW Team Leader UAMS</vt:lpstr>
      <vt:lpstr>PowerPoint Presentation</vt:lpstr>
      <vt:lpstr>PowerPoint Presentation</vt:lpstr>
      <vt:lpstr>PowerPoint Presentation</vt:lpstr>
      <vt:lpstr>Xylazine</vt:lpstr>
      <vt:lpstr>PowerPoint Presentation</vt:lpstr>
      <vt:lpstr>PowerPoint Presentation</vt:lpstr>
      <vt:lpstr>PowerPoint Presentation</vt:lpstr>
      <vt:lpstr>PowerPoint Presentation</vt:lpstr>
      <vt:lpstr>Synthetic Cannabinoids [K2, Spice, Black Mamba, Kush, Kronic, and Genie]</vt:lpstr>
      <vt:lpstr>PowerPoint Presentation</vt:lpstr>
      <vt:lpstr>PowerPoint Presentation</vt:lpstr>
      <vt:lpstr>Summary</vt:lpstr>
      <vt:lpstr>PowerPoint Presentation</vt:lpstr>
      <vt:lpstr>Arkansas Drug Trends  Nicole Schoenborn, PhD </vt:lpstr>
      <vt:lpstr>CDC’s ENGAGE Resource  Alison Oliveto, PhD </vt:lpstr>
      <vt:lpstr>PowerPoint Presentation</vt:lpstr>
      <vt:lpstr>Strategy 1: Enhance Knowledge and Skills</vt:lpstr>
      <vt:lpstr>PowerPoint Presentation</vt:lpstr>
      <vt:lpstr>Strategy 2: Nurture Family Environments</vt:lpstr>
      <vt:lpstr>PowerPoint Presentation</vt:lpstr>
      <vt:lpstr>Strategy 3: Give Youth Access to Resources and Activities</vt:lpstr>
      <vt:lpstr>PowerPoint Presentation</vt:lpstr>
      <vt:lpstr>Strategy 4: Amplify Protective Community Environments</vt:lpstr>
      <vt:lpstr>PowerPoint Presentation</vt:lpstr>
      <vt:lpstr>Strategy 5: Guide Efforts to Lessen Immediate and Long-term Harms </vt:lpstr>
      <vt:lpstr>PowerPoint Presentation</vt:lpstr>
      <vt:lpstr>Strategy 6: Encourage Provider and Health System Engagement </vt:lpstr>
      <vt:lpstr>PowerPoint Presentation</vt:lpstr>
      <vt:lpstr>PowerPoint Presentation</vt:lpstr>
      <vt:lpstr>PowerPoint Presentation</vt:lpstr>
      <vt:lpstr>PowerPoint Presentation</vt:lpstr>
      <vt:lpstr>PowerPoint Presentation</vt:lpstr>
    </vt:vector>
  </TitlesOfParts>
  <Company>UAMS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Photography</dc:title>
  <dc:creator>sam</dc:creator>
  <cp:lastModifiedBy>Oliveto, Alison</cp:lastModifiedBy>
  <cp:revision>405</cp:revision>
  <cp:lastPrinted>2025-01-21T20:13:20Z</cp:lastPrinted>
  <dcterms:created xsi:type="dcterms:W3CDTF">2012-06-27T20:39:58Z</dcterms:created>
  <dcterms:modified xsi:type="dcterms:W3CDTF">2026-05-18T18:04:24Z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8ca390d5-a4f3-448c-8368-24080179bc53_Enabled">
    <vt:lpwstr>true</vt:lpwstr>
  </property>
  <property fmtid="{D5CDD505-2E9C-101B-9397-08002B2CF9AE}" pid="3" name="MSIP_Label_8ca390d5-a4f3-448c-8368-24080179bc53_SetDate">
    <vt:lpwstr>2024-03-22T23:41:58Z</vt:lpwstr>
  </property>
  <property fmtid="{D5CDD505-2E9C-101B-9397-08002B2CF9AE}" pid="4" name="MSIP_Label_8ca390d5-a4f3-448c-8368-24080179bc53_Method">
    <vt:lpwstr>Standard</vt:lpwstr>
  </property>
  <property fmtid="{D5CDD505-2E9C-101B-9397-08002B2CF9AE}" pid="5" name="MSIP_Label_8ca390d5-a4f3-448c-8368-24080179bc53_Name">
    <vt:lpwstr>Low Risk</vt:lpwstr>
  </property>
  <property fmtid="{D5CDD505-2E9C-101B-9397-08002B2CF9AE}" pid="6" name="MSIP_Label_8ca390d5-a4f3-448c-8368-24080179bc53_SiteId">
    <vt:lpwstr>5b703aa0-061f-4ed9-beca-765a39ee1304</vt:lpwstr>
  </property>
  <property fmtid="{D5CDD505-2E9C-101B-9397-08002B2CF9AE}" pid="7" name="MSIP_Label_8ca390d5-a4f3-448c-8368-24080179bc53_ActionId">
    <vt:lpwstr>b00e7a17-73fa-42d0-9dce-8a96df830da4</vt:lpwstr>
  </property>
  <property fmtid="{D5CDD505-2E9C-101B-9397-08002B2CF9AE}" pid="8" name="MSIP_Label_8ca390d5-a4f3-448c-8368-24080179bc53_ContentBits">
    <vt:lpwstr>0</vt:lpwstr>
  </property>
</Properties>
</file>