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30"/>
  </p:notesMasterIdLst>
  <p:handoutMasterIdLst>
    <p:handoutMasterId r:id="rId31"/>
  </p:handoutMasterIdLst>
  <p:sldIdLst>
    <p:sldId id="865" r:id="rId7"/>
    <p:sldId id="803" r:id="rId8"/>
    <p:sldId id="799" r:id="rId9"/>
    <p:sldId id="805" r:id="rId10"/>
    <p:sldId id="841" r:id="rId11"/>
    <p:sldId id="842" r:id="rId12"/>
    <p:sldId id="845" r:id="rId13"/>
    <p:sldId id="843" r:id="rId14"/>
    <p:sldId id="844" r:id="rId15"/>
    <p:sldId id="846" r:id="rId16"/>
    <p:sldId id="847" r:id="rId17"/>
    <p:sldId id="848" r:id="rId18"/>
    <p:sldId id="863" r:id="rId19"/>
    <p:sldId id="849" r:id="rId20"/>
    <p:sldId id="850" r:id="rId21"/>
    <p:sldId id="851" r:id="rId22"/>
    <p:sldId id="852" r:id="rId23"/>
    <p:sldId id="853" r:id="rId24"/>
    <p:sldId id="854" r:id="rId25"/>
    <p:sldId id="855" r:id="rId26"/>
    <p:sldId id="856" r:id="rId27"/>
    <p:sldId id="860" r:id="rId28"/>
    <p:sldId id="862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8722B"/>
    <a:srgbClr val="EC7229"/>
    <a:srgbClr val="E59019"/>
    <a:srgbClr val="02A788"/>
    <a:srgbClr val="EDECEA"/>
    <a:srgbClr val="84B7D5"/>
    <a:srgbClr val="B41F70"/>
    <a:srgbClr val="9BD3CA"/>
    <a:srgbClr val="D4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85504" autoAdjust="0"/>
  </p:normalViewPr>
  <p:slideViewPr>
    <p:cSldViewPr showGuides="1">
      <p:cViewPr varScale="1">
        <p:scale>
          <a:sx n="91" d="100"/>
          <a:sy n="91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D01C4-1BE0-054B-83F3-276CCAD7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407A-BFCD-3941-B0C8-F8D3DB197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A191-CAF5-5840-9B64-C7ED1A61851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3067-C577-C94A-B54C-931FB41EF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1AE3C-B143-FD4B-9C19-585FB842F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757-37C2-B04E-9CFE-0DF8C95B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E890-4856-6CC1-F252-6E853A8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3870E-D62A-DF9F-F0A9-9F3BAFAFF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7CC74-556C-3E8D-33CB-AF0D373CF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1FE8-D503-3243-1B11-C7899CDC6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Risk Perception: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--Male 56.26% vs. Female 62.14%: Males start lower so can increase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53.06%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64.76%: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rather lower so can increase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64.76% vs.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65.76%: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a bit lower, increases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Occasionally Risk Perception: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59.72% vs. 12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58.32%: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slightly higher but still increases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59.72% vs. 65.10: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lower, increases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65.10% vs.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65.31%: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very slightly lower, increases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1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Regularly Perception: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--Male 71.69% vs. Female 76.47%: Male starts lower, increases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74.24%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76.21%: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a bit lower, increases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76.21% vs.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71.28%: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higher but still increases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Use: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13.09%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6.30%: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steeper decrease, but is starting from a higher rate in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0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Cigarettes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--Hispanic 1.45% vs. Non-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hispanic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2.11%: Hispanic has steeper decrease, but similar starting points in 2021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1.55% vs.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0.63: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steeper decrease, though similar starting points but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slightly higher and more room to go down, while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low and stable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8.44%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3.45%: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higher than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can go down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 drugs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--Female 3.27% vs. Male 2.20%: Females start slightly higher, so more room to go down.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2.59% vs.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2.31%: similar starting points, 12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slightly higher, but steeper decrease.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Nicotine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--White 11.52% vs. Non-white 5.67%: White starts rather higher, so can decrease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--Hispanic 7.68% vs. Non-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hispanic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10.14% Hispanic starts lower but also decreases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14.82%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7.55%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rather higher so can decrease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Flavor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--Male 4.03% vs. Female 6.11%: males start slightly lower but still decrease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--White 5.28% vs. Non-white 4.82%: White starts slightly higher so can decrease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7.09% vs. 12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5.84: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higher, can decrease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Marijuana 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--White 4.96% vs. Non-white 3.62%: White starts higher, can decrease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7.28% vs.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2.94%: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rather higher so can decrease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E-Cigarettes Risk Perception: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--Male 63.58% vs. Female 67.80%: Males start lower so can increase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63.10% vs. 8th 67.14%: 10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lower so can increase more steeply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67.14% vs.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67.44%: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starts only slightly lower, so can increase more steeply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5A7-529F-4543-84F7-490196B3A80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C1EB-9EA5-4146-806D-47C19AE9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F849-2F15-974C-B1EB-852C5A4F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F2B3E-BF4E-8813-1BAB-E78A55BAD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68769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AE1AB8-C25C-A4D3-6C4B-9E6B982BA952}"/>
              </a:ext>
            </a:extLst>
          </p:cNvPr>
          <p:cNvSpPr txBox="1">
            <a:spLocks/>
          </p:cNvSpPr>
          <p:nvPr/>
        </p:nvSpPr>
        <p:spPr>
          <a:xfrm>
            <a:off x="2961489" y="2209800"/>
            <a:ext cx="6030111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 APNA Data Dive</a:t>
            </a: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State-level Trends in Substance Use and Risk Perception by Demographic factors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78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42AE3-B604-C18A-8058-FC3E2FDA9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8D6E9-0D8A-4C9A-076A-7E60AE74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52CE1-BE4D-99B5-B9C8-C12EF321C0D9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E3B76-EDC3-89C4-5EE7-CFFC08E04D38}"/>
              </a:ext>
            </a:extLst>
          </p:cNvPr>
          <p:cNvSpPr txBox="1"/>
          <p:nvPr/>
        </p:nvSpPr>
        <p:spPr>
          <a:xfrm>
            <a:off x="9525000" y="457200"/>
            <a:ext cx="27330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every demographic group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White than Non-White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Hispanic than in Non-Hispanic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10</a:t>
            </a:r>
            <a:r>
              <a:rPr lang="en-US" baseline="30000" dirty="0"/>
              <a:t>th</a:t>
            </a:r>
            <a:r>
              <a:rPr lang="en-US" dirty="0"/>
              <a:t> graders than in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40DE6-FECF-F237-180B-EE7D91FE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78A32-8FB6-0F1A-A248-2C0F5F4E7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AFA65-ED26-00D1-1BF7-043949D00AFD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02DE-7902-2750-ACA3-0288D93B711E}"/>
              </a:ext>
            </a:extLst>
          </p:cNvPr>
          <p:cNvSpPr txBox="1"/>
          <p:nvPr/>
        </p:nvSpPr>
        <p:spPr>
          <a:xfrm>
            <a:off x="9525000" y="457200"/>
            <a:ext cx="27330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every demographic group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Males than 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White than Non-White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10</a:t>
            </a:r>
            <a:r>
              <a:rPr lang="en-US" baseline="30000" dirty="0"/>
              <a:t>th</a:t>
            </a:r>
            <a:r>
              <a:rPr lang="en-US" dirty="0"/>
              <a:t> graders than in 12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746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073C-6738-8B90-8F64-7946BB8C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23C42-734E-CDD8-DF4A-A593B85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E46CC-8DDC-FDAF-50E2-BCF5FA7DEC76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B9D1E-B634-7810-5E2D-1B1718C7E855}"/>
              </a:ext>
            </a:extLst>
          </p:cNvPr>
          <p:cNvSpPr txBox="1"/>
          <p:nvPr/>
        </p:nvSpPr>
        <p:spPr>
          <a:xfrm>
            <a:off x="9525000" y="457200"/>
            <a:ext cx="2733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every demographic category except 8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White than Non-White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10</a:t>
            </a:r>
            <a:r>
              <a:rPr lang="en-US" baseline="30000" dirty="0"/>
              <a:t>th</a:t>
            </a:r>
            <a:r>
              <a:rPr lang="en-US" dirty="0"/>
              <a:t> graders than in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970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AB4E-149A-2377-ECDD-2942CDD3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AA81-59BA-22C7-2B8D-261FB671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01599"/>
            <a:ext cx="101600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of Trends in Substance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9165-3F91-91BB-93DD-E3CF7DD40F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68400" y="609600"/>
            <a:ext cx="10490200" cy="60197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Use shows decreasing trends across the state for most demographic groups and most substances, except:</a:t>
            </a:r>
          </a:p>
          <a:p>
            <a:pPr lvl="1"/>
            <a:r>
              <a:rPr lang="en-US" sz="2400" dirty="0"/>
              <a:t>Alcohol and Cigarette use stable in 6</a:t>
            </a:r>
            <a:r>
              <a:rPr lang="en-US" sz="2400" baseline="30000" dirty="0"/>
              <a:t>th</a:t>
            </a:r>
            <a:r>
              <a:rPr lang="en-US" sz="2400" dirty="0"/>
              <a:t> graders</a:t>
            </a:r>
          </a:p>
          <a:p>
            <a:pPr lvl="1"/>
            <a:r>
              <a:rPr lang="en-US" sz="2400" dirty="0"/>
              <a:t>Smokeless tobacco use stable in: Females, Non-White race, Non-Hispanic ethnicity, 6</a:t>
            </a:r>
            <a:r>
              <a:rPr lang="en-US" sz="2400" baseline="30000" dirty="0"/>
              <a:t>th</a:t>
            </a:r>
            <a:r>
              <a:rPr lang="en-US" sz="2400" dirty="0"/>
              <a:t> &amp; 10</a:t>
            </a:r>
            <a:r>
              <a:rPr lang="en-US" sz="2400" baseline="30000" dirty="0"/>
              <a:t>th</a:t>
            </a:r>
            <a:r>
              <a:rPr lang="en-US" sz="2400" dirty="0"/>
              <a:t> graders</a:t>
            </a:r>
          </a:p>
          <a:p>
            <a:pPr lvl="1"/>
            <a:r>
              <a:rPr lang="en-US" sz="2400" dirty="0"/>
              <a:t>Marijuana vaping use stable in: 6</a:t>
            </a:r>
            <a:r>
              <a:rPr lang="en-US" sz="2400" baseline="30000" dirty="0"/>
              <a:t>th</a:t>
            </a:r>
            <a:r>
              <a:rPr lang="en-US" sz="2400" dirty="0"/>
              <a:t> &amp; 8</a:t>
            </a:r>
            <a:r>
              <a:rPr lang="en-US" sz="2400" baseline="30000" dirty="0"/>
              <a:t>th</a:t>
            </a:r>
            <a:r>
              <a:rPr lang="en-US" sz="2400" dirty="0"/>
              <a:t> graders</a:t>
            </a:r>
          </a:p>
          <a:p>
            <a:pPr lvl="1"/>
            <a:endParaRPr lang="en-US" sz="2400" dirty="0"/>
          </a:p>
          <a:p>
            <a:r>
              <a:rPr lang="en-US" sz="2400" dirty="0"/>
              <a:t>Demographic groups with steeper trends:</a:t>
            </a:r>
          </a:p>
          <a:p>
            <a:pPr lvl="1"/>
            <a:r>
              <a:rPr lang="en-US" sz="2400" dirty="0"/>
              <a:t>12</a:t>
            </a:r>
            <a:r>
              <a:rPr lang="en-US" sz="2400" baseline="30000" dirty="0"/>
              <a:t>th</a:t>
            </a:r>
            <a:r>
              <a:rPr lang="en-US" sz="2400" dirty="0"/>
              <a:t> (vs. 10</a:t>
            </a:r>
            <a:r>
              <a:rPr lang="en-US" sz="2400" baseline="30000" dirty="0"/>
              <a:t>th</a:t>
            </a:r>
            <a:r>
              <a:rPr lang="en-US" sz="2400" dirty="0"/>
              <a:t>) graders: RX drugs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(vs. 8</a:t>
            </a:r>
            <a:r>
              <a:rPr lang="en-US" sz="2400" baseline="30000" dirty="0"/>
              <a:t>th</a:t>
            </a:r>
            <a:r>
              <a:rPr lang="en-US" sz="2400" dirty="0"/>
              <a:t>) graders: Alcohol, Marijuana, Vaping nicotine, Vaping marijuana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(vs. 12</a:t>
            </a:r>
            <a:r>
              <a:rPr lang="en-US" sz="2400" baseline="30000" dirty="0"/>
              <a:t>th</a:t>
            </a:r>
            <a:r>
              <a:rPr lang="en-US" sz="2400" dirty="0"/>
              <a:t>) graders: Vaping flavor</a:t>
            </a:r>
          </a:p>
          <a:p>
            <a:pPr lvl="1"/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(vs. 6</a:t>
            </a:r>
            <a:r>
              <a:rPr lang="en-US" sz="2400" baseline="30000" dirty="0"/>
              <a:t>th</a:t>
            </a:r>
            <a:r>
              <a:rPr lang="en-US" sz="2400" dirty="0"/>
              <a:t>) graders: Cigarettes</a:t>
            </a:r>
          </a:p>
          <a:p>
            <a:pPr lvl="1"/>
            <a:r>
              <a:rPr lang="en-US" sz="2400" dirty="0"/>
              <a:t>Female (vs. Male): RX drugs</a:t>
            </a:r>
          </a:p>
          <a:p>
            <a:pPr lvl="1"/>
            <a:r>
              <a:rPr lang="en-US" sz="2400" dirty="0"/>
              <a:t>Male (vs. Female): Vaping flavor</a:t>
            </a:r>
          </a:p>
          <a:p>
            <a:pPr lvl="1"/>
            <a:r>
              <a:rPr lang="en-US" sz="2400" dirty="0"/>
              <a:t>Hispanic (vs. Non-Hispanic): Cigarettes, Vaping nicotine</a:t>
            </a:r>
          </a:p>
          <a:p>
            <a:pPr lvl="1"/>
            <a:r>
              <a:rPr lang="en-US" sz="2400" dirty="0"/>
              <a:t>White (vs. Other): Vaping flavor, Vaping marijuana, Vaping nicotine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7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0208-50B5-A4D8-A168-8BAD1C1A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0D9D9-0484-7B9F-02CC-00A234DA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505F4-44D1-FB56-1088-2DD131BC6FF5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99393-DF39-08EE-545F-A269D398EB4B}"/>
              </a:ext>
            </a:extLst>
          </p:cNvPr>
          <p:cNvSpPr txBox="1"/>
          <p:nvPr/>
        </p:nvSpPr>
        <p:spPr>
          <a:xfrm>
            <a:off x="9525000" y="457200"/>
            <a:ext cx="2733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8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2DD9-CEF3-7CFC-0A91-30CD6E26A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733E0-E632-83BF-9562-1B1758104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B0A4B-F5B5-1734-C678-9757D2FADB4C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9FA24-EF2F-1BE3-CFCA-550131A3FCA8}"/>
              </a:ext>
            </a:extLst>
          </p:cNvPr>
          <p:cNvSpPr txBox="1"/>
          <p:nvPr/>
        </p:nvSpPr>
        <p:spPr>
          <a:xfrm>
            <a:off x="9525000" y="457200"/>
            <a:ext cx="2733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36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0492-A39C-BFA6-2CBC-BBBCBFC7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21781-3D7E-7C21-E827-B6EDD628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A635F-B84B-868E-E329-24563BC145FB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BC866-D245-AD97-6A4B-52BA04B6118F}"/>
              </a:ext>
            </a:extLst>
          </p:cNvPr>
          <p:cNvSpPr txBox="1"/>
          <p:nvPr/>
        </p:nvSpPr>
        <p:spPr>
          <a:xfrm>
            <a:off x="9525000" y="457200"/>
            <a:ext cx="2733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only in Males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695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C3A22-B464-DE3D-BD1E-43024310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D22A1-803B-0FF0-2710-E80B7F54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6E667-239F-E5EC-32C9-7E03E873770E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92F00-942F-5332-4267-A501D33458EC}"/>
              </a:ext>
            </a:extLst>
          </p:cNvPr>
          <p:cNvSpPr txBox="1"/>
          <p:nvPr/>
        </p:nvSpPr>
        <p:spPr>
          <a:xfrm>
            <a:off x="9525000" y="457200"/>
            <a:ext cx="27330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Males than 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10</a:t>
            </a:r>
            <a:r>
              <a:rPr lang="en-US" baseline="30000" dirty="0"/>
              <a:t>th</a:t>
            </a:r>
            <a:r>
              <a:rPr lang="en-US" dirty="0"/>
              <a:t> than 8</a:t>
            </a:r>
            <a:r>
              <a:rPr lang="en-US" baseline="30000" dirty="0"/>
              <a:t>th</a:t>
            </a:r>
            <a:r>
              <a:rPr lang="en-US" dirty="0"/>
              <a:t> graders, and in 8</a:t>
            </a:r>
            <a:r>
              <a:rPr lang="en-US" baseline="30000" dirty="0"/>
              <a:t>th</a:t>
            </a:r>
            <a:r>
              <a:rPr lang="en-US" dirty="0"/>
              <a:t> than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20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1B98-90A0-05FD-F55E-3BDB18F3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80354-671B-66C9-A5DB-FE22E149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F8308-CBFF-D98B-BC37-EC86A8A884B8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7953D-9CE7-9E71-1D41-D8E05E38E941}"/>
              </a:ext>
            </a:extLst>
          </p:cNvPr>
          <p:cNvSpPr txBox="1"/>
          <p:nvPr/>
        </p:nvSpPr>
        <p:spPr>
          <a:xfrm>
            <a:off x="9525000" y="457200"/>
            <a:ext cx="27330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Males than 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10</a:t>
            </a:r>
            <a:r>
              <a:rPr lang="en-US" baseline="30000" dirty="0"/>
              <a:t>th</a:t>
            </a:r>
            <a:r>
              <a:rPr lang="en-US" dirty="0"/>
              <a:t> than 8</a:t>
            </a:r>
            <a:r>
              <a:rPr lang="en-US" baseline="30000" dirty="0"/>
              <a:t>th</a:t>
            </a:r>
            <a:r>
              <a:rPr lang="en-US" dirty="0"/>
              <a:t> graders, and in 8</a:t>
            </a:r>
            <a:r>
              <a:rPr lang="en-US" baseline="30000" dirty="0"/>
              <a:t>th</a:t>
            </a:r>
            <a:r>
              <a:rPr lang="en-US" dirty="0"/>
              <a:t> than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038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38DE0-E1F4-7CE3-297D-18B0994E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B28A6-E5CB-64CE-44CA-16BEB180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D40FA-BBC4-BAA3-2F7E-E648D91B4ADF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E77DF-B070-01E6-9968-F64E54E40587}"/>
              </a:ext>
            </a:extLst>
          </p:cNvPr>
          <p:cNvSpPr txBox="1"/>
          <p:nvPr/>
        </p:nvSpPr>
        <p:spPr>
          <a:xfrm>
            <a:off x="9525000" y="457200"/>
            <a:ext cx="2733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Males, Females, Non-White, Hispanic, 10</a:t>
            </a:r>
            <a:r>
              <a:rPr lang="en-US" baseline="30000" dirty="0"/>
              <a:t>th</a:t>
            </a:r>
            <a:r>
              <a:rPr lang="en-US" dirty="0"/>
              <a:t>, and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90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57C1B-D6F0-10AF-807E-C59A3842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67E8-5509-EAC5-D739-B6182300C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304800"/>
            <a:ext cx="101600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State-level Trends in Substance Use and Risk Perception by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3859-0530-CBCE-4CFE-76CC6FF7B9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1371600"/>
            <a:ext cx="10160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Previously:</a:t>
            </a:r>
          </a:p>
          <a:p>
            <a:pPr lvl="1"/>
            <a:r>
              <a:rPr lang="en-US" sz="2400" dirty="0"/>
              <a:t>Analyzed trends in rates of substance use and risk perception (state and regionally)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APNA Self-reported past 30 day use of 8 substances:</a:t>
            </a:r>
          </a:p>
          <a:p>
            <a:pPr lvl="2"/>
            <a:r>
              <a:rPr lang="en-US" sz="2400" dirty="0"/>
              <a:t>Alcohol, Cigarettes, Marijuana, RX drugs, Smokeless tobacco, Vaping(flavor, marijuana, nicotine)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APNA Perceived moderate/great risk of 8 substances (protective factor):</a:t>
            </a:r>
          </a:p>
          <a:p>
            <a:pPr lvl="2"/>
            <a:r>
              <a:rPr lang="en-US" sz="2400" dirty="0"/>
              <a:t>Alcohol(daily, weekend), Cigarettes, E-cigarettes, Marijuana, RX drugs, Vaping(occasionally, regularly)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6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4E18E-6B92-26D2-438A-9C639F34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21F72-52C4-75CC-8F9C-2B3F4516E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B1167-5763-CC7A-A139-7EFC9B6349F2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7E04A-6695-A0BF-BAD6-BBD650336606}"/>
              </a:ext>
            </a:extLst>
          </p:cNvPr>
          <p:cNvSpPr txBox="1"/>
          <p:nvPr/>
        </p:nvSpPr>
        <p:spPr>
          <a:xfrm>
            <a:off x="9525000" y="457200"/>
            <a:ext cx="2733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10</a:t>
            </a:r>
            <a:r>
              <a:rPr lang="en-US" baseline="30000" dirty="0"/>
              <a:t>th</a:t>
            </a:r>
            <a:r>
              <a:rPr lang="en-US" dirty="0"/>
              <a:t> than 12</a:t>
            </a:r>
            <a:r>
              <a:rPr lang="en-US" baseline="30000" dirty="0"/>
              <a:t>th</a:t>
            </a:r>
            <a:r>
              <a:rPr lang="en-US" dirty="0"/>
              <a:t> graders, 10</a:t>
            </a:r>
            <a:r>
              <a:rPr lang="en-US" baseline="30000" dirty="0"/>
              <a:t>th</a:t>
            </a:r>
            <a:r>
              <a:rPr lang="en-US" dirty="0"/>
              <a:t> than 8</a:t>
            </a:r>
            <a:r>
              <a:rPr lang="en-US" baseline="30000" dirty="0"/>
              <a:t>th</a:t>
            </a:r>
            <a:r>
              <a:rPr lang="en-US" dirty="0"/>
              <a:t> graders, and in 8</a:t>
            </a:r>
            <a:r>
              <a:rPr lang="en-US" baseline="30000" dirty="0"/>
              <a:t>th</a:t>
            </a:r>
            <a:r>
              <a:rPr lang="en-US" dirty="0"/>
              <a:t> than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596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FA7A-8CD1-A5E9-ECB0-047DB751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705A2-43BF-B481-81D4-B295ABD4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21FED-62CE-21B4-2945-E0D03A0A0230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6A910-72B4-8FB4-F903-231387F93095}"/>
              </a:ext>
            </a:extLst>
          </p:cNvPr>
          <p:cNvSpPr txBox="1"/>
          <p:nvPr/>
        </p:nvSpPr>
        <p:spPr>
          <a:xfrm>
            <a:off x="9525000" y="457200"/>
            <a:ext cx="27330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in every demographic category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Males than 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more sharply in 10</a:t>
            </a:r>
            <a:r>
              <a:rPr lang="en-US" baseline="30000" dirty="0"/>
              <a:t>th</a:t>
            </a:r>
            <a:r>
              <a:rPr lang="en-US" dirty="0"/>
              <a:t> than 8</a:t>
            </a:r>
            <a:r>
              <a:rPr lang="en-US" baseline="30000" dirty="0"/>
              <a:t>th</a:t>
            </a:r>
            <a:r>
              <a:rPr lang="en-US" dirty="0"/>
              <a:t> graders, and in 8</a:t>
            </a:r>
            <a:r>
              <a:rPr lang="en-US" baseline="30000" dirty="0"/>
              <a:t>th</a:t>
            </a:r>
            <a:r>
              <a:rPr lang="en-US" dirty="0"/>
              <a:t> than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78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16C5-317E-AE7E-D68D-35CEB5C79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335F-D32A-7BA1-7275-918C7D0D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381000"/>
            <a:ext cx="101600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of Trends in Risk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3BAE-B727-7A19-33CF-8605A8B7BD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1560" y="1066800"/>
            <a:ext cx="104902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Perception of Risk shows increasing trends across the state for most demographic groups and most substances, except:</a:t>
            </a:r>
          </a:p>
          <a:p>
            <a:pPr lvl="1"/>
            <a:r>
              <a:rPr lang="en-US" sz="2400" dirty="0"/>
              <a:t>Perception of Risk of Cigarettes is only increasing among males</a:t>
            </a:r>
          </a:p>
          <a:p>
            <a:pPr lvl="1"/>
            <a:r>
              <a:rPr lang="en-US" sz="2400" dirty="0"/>
              <a:t>Perception of Risk of RX drugs stable among: 6</a:t>
            </a:r>
            <a:r>
              <a:rPr lang="en-US" sz="2400" baseline="30000" dirty="0"/>
              <a:t>th</a:t>
            </a:r>
            <a:r>
              <a:rPr lang="en-US" sz="2400" dirty="0"/>
              <a:t> &amp; 12</a:t>
            </a:r>
            <a:r>
              <a:rPr lang="en-US" sz="2400" baseline="30000" dirty="0"/>
              <a:t>th</a:t>
            </a:r>
            <a:r>
              <a:rPr lang="en-US" sz="2400" dirty="0"/>
              <a:t> graders, White race, &amp; Non-Hispanic ethnicity</a:t>
            </a:r>
          </a:p>
          <a:p>
            <a:endParaRPr lang="en-US" sz="2400" dirty="0"/>
          </a:p>
          <a:p>
            <a:r>
              <a:rPr lang="en-US" sz="2400" dirty="0"/>
              <a:t>Demographic groups with steeper trends: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(vs. 12</a:t>
            </a:r>
            <a:r>
              <a:rPr lang="en-US" sz="2400" baseline="30000" dirty="0"/>
              <a:t>th</a:t>
            </a:r>
            <a:r>
              <a:rPr lang="en-US" sz="2400" dirty="0"/>
              <a:t>) graders: Vaping(occasionally)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(vs. 8</a:t>
            </a:r>
            <a:r>
              <a:rPr lang="en-US" sz="2400" baseline="30000" dirty="0"/>
              <a:t>th</a:t>
            </a:r>
            <a:r>
              <a:rPr lang="en-US" sz="2400" dirty="0"/>
              <a:t>) graders: E-cigarettes, Marijuana, Vaping(occasionally), Vaping(regularly)</a:t>
            </a:r>
          </a:p>
          <a:p>
            <a:pPr lvl="1"/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(vs. 6</a:t>
            </a:r>
            <a:r>
              <a:rPr lang="en-US" sz="2400" baseline="30000" dirty="0"/>
              <a:t>th</a:t>
            </a:r>
            <a:r>
              <a:rPr lang="en-US" sz="2400" dirty="0"/>
              <a:t>) graders: E-cigarettes, Marijuana, Vaping(occasionally), Vaping(regularly) </a:t>
            </a:r>
          </a:p>
          <a:p>
            <a:pPr lvl="1"/>
            <a:r>
              <a:rPr lang="en-US" sz="2400" dirty="0"/>
              <a:t>Male (vs. Female): E-cigarettes, Marijuana, Vaping(regularly)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9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E498-F5DB-DF17-C757-E9D0A7B4E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54BE-026F-A335-CE96-D287D346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381000"/>
            <a:ext cx="101600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Overall summary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7B91-6F17-6491-3F35-4637DB42D9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6000" y="1295400"/>
            <a:ext cx="10490200" cy="4419600"/>
          </a:xfrm>
        </p:spPr>
        <p:txBody>
          <a:bodyPr/>
          <a:lstStyle/>
          <a:p>
            <a:r>
              <a:rPr lang="en-US" sz="2400" dirty="0"/>
              <a:t>Questions?</a:t>
            </a:r>
          </a:p>
          <a:p>
            <a:r>
              <a:rPr lang="en-US" sz="2400" dirty="0"/>
              <a:t>Comments?</a:t>
            </a:r>
          </a:p>
          <a:p>
            <a:r>
              <a:rPr lang="en-US" sz="2400" dirty="0"/>
              <a:t>Feedback?</a:t>
            </a:r>
          </a:p>
          <a:p>
            <a:endParaRPr lang="en-US" sz="2400" dirty="0"/>
          </a:p>
          <a:p>
            <a:r>
              <a:rPr lang="en-US" sz="2400" dirty="0"/>
              <a:t>Future steps:</a:t>
            </a:r>
          </a:p>
          <a:p>
            <a:pPr lvl="1"/>
            <a:r>
              <a:rPr lang="en-US" sz="2400" dirty="0"/>
              <a:t>Demographic trends at Regional level?</a:t>
            </a:r>
          </a:p>
          <a:p>
            <a:pPr lvl="1"/>
            <a:r>
              <a:rPr lang="en-US" sz="2400" dirty="0"/>
              <a:t>Race/Ethnicity factor breakdown?</a:t>
            </a:r>
          </a:p>
          <a:p>
            <a:pPr lvl="1"/>
            <a:endParaRPr lang="en-US" sz="2400" dirty="0"/>
          </a:p>
          <a:p>
            <a:r>
              <a:rPr lang="en-US" sz="2400" dirty="0"/>
              <a:t>What outcomes, analysis, reporting would be helpful to regional prevention providers and others?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9E54-BBF8-E4C8-D3FE-F0FBACA5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358F-F77A-8BB2-5C43-C5C61816F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33" y="152400"/>
            <a:ext cx="101600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State-level Trends in Substance Use and Risk Perception by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312F-EC1F-EEA5-2706-52A03DFC5A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92673" y="1081156"/>
            <a:ext cx="8978054" cy="556260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General question: "The following questions ask about substances used in the past 30-Days. On how many occasions (if any) have you:" (used this substance)</a:t>
            </a:r>
          </a:p>
          <a:p>
            <a:pPr lvl="1"/>
            <a:r>
              <a:rPr lang="en-US" sz="2000" dirty="0"/>
              <a:t>1) 0</a:t>
            </a:r>
          </a:p>
          <a:p>
            <a:pPr lvl="1"/>
            <a:r>
              <a:rPr lang="en-US" sz="2000" dirty="0"/>
              <a:t>2) 1-2 </a:t>
            </a:r>
          </a:p>
          <a:p>
            <a:pPr lvl="1"/>
            <a:r>
              <a:rPr lang="en-US" sz="2000" dirty="0"/>
              <a:t>3) 3-5</a:t>
            </a:r>
          </a:p>
          <a:p>
            <a:pPr lvl="1"/>
            <a:r>
              <a:rPr lang="en-US" sz="2000" dirty="0"/>
              <a:t>4) 6-9</a:t>
            </a:r>
          </a:p>
          <a:p>
            <a:pPr lvl="1"/>
            <a:r>
              <a:rPr lang="en-US" sz="2000" dirty="0"/>
              <a:t>5) 10+</a:t>
            </a:r>
          </a:p>
          <a:p>
            <a:endParaRPr lang="en-US" sz="2000" dirty="0"/>
          </a:p>
          <a:p>
            <a:r>
              <a:rPr lang="en-US" sz="2000" dirty="0"/>
              <a:t>General question: "How much do you think people risk harming themselves (physically or in other ways) if they:" (use this substance)</a:t>
            </a:r>
          </a:p>
          <a:p>
            <a:pPr lvl="1"/>
            <a:r>
              <a:rPr lang="en-US" sz="2000" dirty="0"/>
              <a:t>1) No risk</a:t>
            </a:r>
          </a:p>
          <a:p>
            <a:pPr lvl="1"/>
            <a:r>
              <a:rPr lang="en-US" sz="2000" dirty="0"/>
              <a:t>2) Slight risk</a:t>
            </a:r>
          </a:p>
          <a:p>
            <a:pPr lvl="1"/>
            <a:r>
              <a:rPr lang="en-US" sz="2000" dirty="0"/>
              <a:t>3) Moderate risk</a:t>
            </a:r>
          </a:p>
          <a:p>
            <a:pPr lvl="1"/>
            <a:r>
              <a:rPr lang="en-US" sz="2000" dirty="0"/>
              <a:t>4) Great risk</a:t>
            </a:r>
          </a:p>
          <a:p>
            <a:pPr lvl="1"/>
            <a:r>
              <a:rPr lang="en-US" sz="2000" dirty="0"/>
              <a:t>5) Can't say, drug unfamiliar</a:t>
            </a:r>
          </a:p>
        </p:txBody>
      </p:sp>
      <p:sp>
        <p:nvSpPr>
          <p:cNvPr id="5" name="AutoShape 4" descr="risk, risk management services">
            <a:extLst>
              <a:ext uri="{FF2B5EF4-FFF2-40B4-BE49-F238E27FC236}">
                <a16:creationId xmlns:a16="http://schemas.microsoft.com/office/drawing/2014/main" id="{3AA8F017-274B-BA70-8A69-6D971E8782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drawing of a speedometer with arrows pointing to the side&#10;&#10;AI-generated content may be incorrect.">
            <a:extLst>
              <a:ext uri="{FF2B5EF4-FFF2-40B4-BE49-F238E27FC236}">
                <a16:creationId xmlns:a16="http://schemas.microsoft.com/office/drawing/2014/main" id="{C05FEFAC-FD22-5A65-B691-E94FE5DF7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27" y="4633843"/>
            <a:ext cx="3505200" cy="1865545"/>
          </a:xfrm>
          <a:prstGeom prst="rect">
            <a:avLst/>
          </a:prstGeom>
        </p:spPr>
      </p:pic>
      <p:pic>
        <p:nvPicPr>
          <p:cNvPr id="11" name="Picture 10" descr="A person and person with blue hats&#10;&#10;AI-generated content may be incorrect.">
            <a:extLst>
              <a:ext uri="{FF2B5EF4-FFF2-40B4-BE49-F238E27FC236}">
                <a16:creationId xmlns:a16="http://schemas.microsoft.com/office/drawing/2014/main" id="{A0144A3E-080B-85B2-6E3D-C7CDF992E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1199"/>
            <a:ext cx="3541607" cy="1752601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4A163179-4AFE-C85C-48DD-98BBED0E4A92}"/>
              </a:ext>
            </a:extLst>
          </p:cNvPr>
          <p:cNvSpPr/>
          <p:nvPr/>
        </p:nvSpPr>
        <p:spPr>
          <a:xfrm>
            <a:off x="2811780" y="2333655"/>
            <a:ext cx="381000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A60909F-3DA0-A447-4E01-B0A30B91B7FF}"/>
              </a:ext>
            </a:extLst>
          </p:cNvPr>
          <p:cNvSpPr/>
          <p:nvPr/>
        </p:nvSpPr>
        <p:spPr>
          <a:xfrm>
            <a:off x="4008120" y="5369560"/>
            <a:ext cx="2286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79CEC-B74D-F063-4DA3-AB17EB9DC2C5}"/>
              </a:ext>
            </a:extLst>
          </p:cNvPr>
          <p:cNvSpPr txBox="1"/>
          <p:nvPr/>
        </p:nvSpPr>
        <p:spPr>
          <a:xfrm>
            <a:off x="3329940" y="270973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Use vs. No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F652E-DC10-0336-795C-9DA0915C8DB8}"/>
              </a:ext>
            </a:extLst>
          </p:cNvPr>
          <p:cNvSpPr txBox="1"/>
          <p:nvPr/>
        </p:nvSpPr>
        <p:spPr>
          <a:xfrm>
            <a:off x="4246880" y="528231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Moderate/Great risk vs.  No/Slight/Can’t say</a:t>
            </a:r>
          </a:p>
        </p:txBody>
      </p:sp>
    </p:spTree>
    <p:extLst>
      <p:ext uri="{BB962C8B-B14F-4D97-AF65-F5344CB8AC3E}">
        <p14:creationId xmlns:p14="http://schemas.microsoft.com/office/powerpoint/2010/main" val="14398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BE0B9-BF55-BD06-92BC-2827477E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4636-A80F-F48D-C20B-92ADDCBA3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737" y="304801"/>
            <a:ext cx="101600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State-level Trends in Substance Use and Risk Perception by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DAAA-29AC-F8D7-1902-1895DCA117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447800"/>
            <a:ext cx="9144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Now:</a:t>
            </a:r>
          </a:p>
          <a:p>
            <a:pPr lvl="1"/>
            <a:r>
              <a:rPr lang="en-US" sz="2800" dirty="0"/>
              <a:t>Analyzing at state-level, but adjusting trends by demographic factors</a:t>
            </a:r>
          </a:p>
          <a:p>
            <a:endParaRPr lang="en-US" sz="2800" dirty="0"/>
          </a:p>
          <a:p>
            <a:r>
              <a:rPr lang="en-US" sz="2800" dirty="0"/>
              <a:t>The Demographics factors: </a:t>
            </a:r>
          </a:p>
          <a:p>
            <a:pPr lvl="1"/>
            <a:r>
              <a:rPr lang="en-US" sz="2800" dirty="0"/>
              <a:t>Gender(Female v. Male)</a:t>
            </a:r>
          </a:p>
          <a:p>
            <a:pPr lvl="1"/>
            <a:r>
              <a:rPr lang="en-US" sz="2800" dirty="0"/>
              <a:t>Race(Non-White v. White)</a:t>
            </a:r>
          </a:p>
          <a:p>
            <a:pPr lvl="1"/>
            <a:r>
              <a:rPr lang="en-US" sz="2800" dirty="0"/>
              <a:t>Ethnicity(Hispanic v. Non-Hispanic)</a:t>
            </a:r>
          </a:p>
          <a:p>
            <a:pPr lvl="1"/>
            <a:r>
              <a:rPr lang="en-US" sz="2800" dirty="0"/>
              <a:t>Grade(6</a:t>
            </a:r>
            <a:r>
              <a:rPr lang="en-US" sz="2800" baseline="30000" dirty="0"/>
              <a:t>th</a:t>
            </a:r>
            <a:r>
              <a:rPr lang="en-US" sz="2800" dirty="0"/>
              <a:t>, 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, 12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Infographic displays for each outcome</a:t>
            </a:r>
          </a:p>
          <a:p>
            <a:pPr lvl="1"/>
            <a:r>
              <a:rPr lang="en-US" sz="2800" dirty="0"/>
              <a:t>Is there a trend over 2021 to 2024 within each group?</a:t>
            </a:r>
          </a:p>
          <a:p>
            <a:pPr lvl="1"/>
            <a:r>
              <a:rPr lang="en-US" sz="2800" dirty="0"/>
              <a:t>Do trends differ between groups?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76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277BF-9637-57DD-7B89-8AE46AE5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89AC6-356C-2EC2-F866-5D84C44B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6486F-94C9-F94C-BEED-6815C16A9B8B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91439-C6C6-C262-AD5A-FA872B30546D}"/>
              </a:ext>
            </a:extLst>
          </p:cNvPr>
          <p:cNvSpPr txBox="1"/>
          <p:nvPr/>
        </p:nvSpPr>
        <p:spPr>
          <a:xfrm>
            <a:off x="9525000" y="457200"/>
            <a:ext cx="2733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decreasing in every demographic category except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10</a:t>
            </a:r>
            <a:r>
              <a:rPr lang="en-US" baseline="30000" dirty="0"/>
              <a:t>th</a:t>
            </a:r>
            <a:r>
              <a:rPr lang="en-US" dirty="0"/>
              <a:t> graders than in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552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3417-A46E-6474-597A-94FFF7A4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A3D12-114C-D051-AA61-5A871AC0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1F9E2-CE8A-10CC-7219-E204207E2CF7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045BC-A76D-6EE9-DA09-B61879680EE4}"/>
              </a:ext>
            </a:extLst>
          </p:cNvPr>
          <p:cNvSpPr txBox="1"/>
          <p:nvPr/>
        </p:nvSpPr>
        <p:spPr>
          <a:xfrm>
            <a:off x="9525000" y="457200"/>
            <a:ext cx="2733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decreasing in every demographic category except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Hispanic than in Non-Hispanic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96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57FE-C75E-564C-E528-4A966E5E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1ACDF-BA5E-6045-CA23-80519249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6449C-2753-4ED7-5A0E-B4120764BEF9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A1E7B-5D85-1E4B-2A6F-79CC7DC4B26C}"/>
              </a:ext>
            </a:extLst>
          </p:cNvPr>
          <p:cNvSpPr txBox="1"/>
          <p:nvPr/>
        </p:nvSpPr>
        <p:spPr>
          <a:xfrm>
            <a:off x="9525000" y="457200"/>
            <a:ext cx="2733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Males, White race, Hispanic ethnicity, 12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36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00B5F-EC23-367F-3C19-D0A10E00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0CE78-AEE6-5DBF-8A17-7A9B90C58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EEE85-20E8-DBAA-E3DC-07B5700CFB9E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A27F4-C6C7-48BF-7454-879F1F90CECB}"/>
              </a:ext>
            </a:extLst>
          </p:cNvPr>
          <p:cNvSpPr txBox="1"/>
          <p:nvPr/>
        </p:nvSpPr>
        <p:spPr>
          <a:xfrm>
            <a:off x="9525000" y="457200"/>
            <a:ext cx="2733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every demographic group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10</a:t>
            </a:r>
            <a:r>
              <a:rPr lang="en-US" baseline="30000" dirty="0"/>
              <a:t>th</a:t>
            </a:r>
            <a:r>
              <a:rPr lang="en-US" dirty="0"/>
              <a:t> graders than in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24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2F22-8ED7-3F23-FB18-522720C0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1037C-B9CB-4E9D-1795-C88956E72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F7055-02A2-10A6-1EDA-3FAB7650B6F1}"/>
              </a:ext>
            </a:extLst>
          </p:cNvPr>
          <p:cNvSpPr txBox="1"/>
          <p:nvPr/>
        </p:nvSpPr>
        <p:spPr>
          <a:xfrm>
            <a:off x="15240" y="304800"/>
            <a:ext cx="2733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Arrows indicate statistically significant trend in that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arrows: a decrease in use or increase in risk 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 arrows: an increase in use or decrease in risk perception.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“=“ indicates no significant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“N/A” neither trend is significantly steeper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7B737-3D2B-5D52-976E-9A585C6FB4BA}"/>
              </a:ext>
            </a:extLst>
          </p:cNvPr>
          <p:cNvSpPr txBox="1"/>
          <p:nvPr/>
        </p:nvSpPr>
        <p:spPr>
          <a:xfrm>
            <a:off x="9525000" y="457200"/>
            <a:ext cx="2733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2021-2024 Trend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in every demographic group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Females than in 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Decreasing more sharply in 12</a:t>
            </a:r>
            <a:r>
              <a:rPr lang="en-US" baseline="30000" dirty="0"/>
              <a:t>th</a:t>
            </a:r>
            <a:r>
              <a:rPr lang="en-US" dirty="0"/>
              <a:t> graders than in 10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0805613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145241</TotalTime>
  <Words>2339</Words>
  <Application>Microsoft Office PowerPoint</Application>
  <PresentationFormat>Widescreen</PresentationFormat>
  <Paragraphs>310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UAMS – Gray</vt:lpstr>
      <vt:lpstr>UAMS – Red</vt:lpstr>
      <vt:lpstr>Custom Design</vt:lpstr>
      <vt:lpstr>1_Custom Design</vt:lpstr>
      <vt:lpstr>2_Custom Design</vt:lpstr>
      <vt:lpstr>3_Custom Design</vt:lpstr>
      <vt:lpstr>PowerPoint Presentation</vt:lpstr>
      <vt:lpstr>State-level Trends in Substance Use and Risk Perception by Demographic factors</vt:lpstr>
      <vt:lpstr>State-level Trends in Substance Use and Risk Perception by Demographic factors</vt:lpstr>
      <vt:lpstr>State-level Trends in Substance Use and Risk Perception by Demographic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Trends in Substance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Trends in Risk Perception</vt:lpstr>
      <vt:lpstr>Overall summary slide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Thostenson, Jeff D</cp:lastModifiedBy>
  <cp:revision>816</cp:revision>
  <cp:lastPrinted>2020-08-05T04:26:32Z</cp:lastPrinted>
  <dcterms:created xsi:type="dcterms:W3CDTF">2012-06-27T20:39:58Z</dcterms:created>
  <dcterms:modified xsi:type="dcterms:W3CDTF">2026-05-22T17:19:02Z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2023-09-15T15:30:12Z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7cc46432-3963-4610-af4e-ec153678af0c</vt:lpwstr>
  </property>
  <property fmtid="{D5CDD505-2E9C-101B-9397-08002B2CF9AE}" pid="8" name="MSIP_Label_8ca390d5-a4f3-448c-8368-24080179bc53_ContentBits">
    <vt:lpwstr>0</vt:lpwstr>
  </property>
</Properties>
</file>