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Bollinger" userId="e00629ec2afcf274" providerId="LiveId" clId="{D62F6613-2ED3-4D4C-9C75-30C8BCDD8734}"/>
    <pc:docChg chg="custSel modSld">
      <pc:chgData name="Mary Bollinger" userId="e00629ec2afcf274" providerId="LiveId" clId="{D62F6613-2ED3-4D4C-9C75-30C8BCDD8734}" dt="2026-05-22T16:22:06.173" v="17" actId="6549"/>
      <pc:docMkLst>
        <pc:docMk/>
      </pc:docMkLst>
      <pc:sldChg chg="delSp modSp mod">
        <pc:chgData name="Mary Bollinger" userId="e00629ec2afcf274" providerId="LiveId" clId="{D62F6613-2ED3-4D4C-9C75-30C8BCDD8734}" dt="2026-05-22T16:11:22.109" v="3" actId="255"/>
        <pc:sldMkLst>
          <pc:docMk/>
          <pc:sldMk cId="0" sldId="256"/>
        </pc:sldMkLst>
        <pc:spChg chg="del">
          <ac:chgData name="Mary Bollinger" userId="e00629ec2afcf274" providerId="LiveId" clId="{D62F6613-2ED3-4D4C-9C75-30C8BCDD8734}" dt="2026-05-22T16:11:07.861" v="2" actId="478"/>
          <ac:spMkLst>
            <pc:docMk/>
            <pc:sldMk cId="0" sldId="256"/>
            <ac:spMk id="3" creationId="{00000000-0000-0000-0000-000000000000}"/>
          </ac:spMkLst>
        </pc:spChg>
        <pc:spChg chg="del">
          <ac:chgData name="Mary Bollinger" userId="e00629ec2afcf274" providerId="LiveId" clId="{D62F6613-2ED3-4D4C-9C75-30C8BCDD8734}" dt="2026-05-22T16:10:42.370" v="0" actId="478"/>
          <ac:spMkLst>
            <pc:docMk/>
            <pc:sldMk cId="0" sldId="256"/>
            <ac:spMk id="5" creationId="{00000000-0000-0000-0000-000000000000}"/>
          </ac:spMkLst>
        </pc:spChg>
        <pc:spChg chg="mod">
          <ac:chgData name="Mary Bollinger" userId="e00629ec2afcf274" providerId="LiveId" clId="{D62F6613-2ED3-4D4C-9C75-30C8BCDD8734}" dt="2026-05-22T16:11:00.740" v="1" actId="255"/>
          <ac:spMkLst>
            <pc:docMk/>
            <pc:sldMk cId="0" sldId="256"/>
            <ac:spMk id="7" creationId="{00000000-0000-0000-0000-000000000000}"/>
          </ac:spMkLst>
        </pc:spChg>
        <pc:spChg chg="mod">
          <ac:chgData name="Mary Bollinger" userId="e00629ec2afcf274" providerId="LiveId" clId="{D62F6613-2ED3-4D4C-9C75-30C8BCDD8734}" dt="2026-05-22T16:11:22.109" v="3" actId="255"/>
          <ac:spMkLst>
            <pc:docMk/>
            <pc:sldMk cId="0" sldId="256"/>
            <ac:spMk id="8" creationId="{00000000-0000-0000-0000-000000000000}"/>
          </ac:spMkLst>
        </pc:spChg>
      </pc:sldChg>
      <pc:sldChg chg="modSp mod">
        <pc:chgData name="Mary Bollinger" userId="e00629ec2afcf274" providerId="LiveId" clId="{D62F6613-2ED3-4D4C-9C75-30C8BCDD8734}" dt="2026-05-22T16:21:41.454" v="16" actId="20577"/>
        <pc:sldMkLst>
          <pc:docMk/>
          <pc:sldMk cId="0" sldId="266"/>
        </pc:sldMkLst>
        <pc:spChg chg="mod">
          <ac:chgData name="Mary Bollinger" userId="e00629ec2afcf274" providerId="LiveId" clId="{D62F6613-2ED3-4D4C-9C75-30C8BCDD8734}" dt="2026-05-22T16:21:41.454" v="16" actId="20577"/>
          <ac:spMkLst>
            <pc:docMk/>
            <pc:sldMk cId="0" sldId="266"/>
            <ac:spMk id="24" creationId="{00000000-0000-0000-0000-000000000000}"/>
          </ac:spMkLst>
        </pc:spChg>
      </pc:sldChg>
      <pc:sldChg chg="modSp mod">
        <pc:chgData name="Mary Bollinger" userId="e00629ec2afcf274" providerId="LiveId" clId="{D62F6613-2ED3-4D4C-9C75-30C8BCDD8734}" dt="2026-05-22T16:22:06.173" v="17" actId="6549"/>
        <pc:sldMkLst>
          <pc:docMk/>
          <pc:sldMk cId="0" sldId="267"/>
        </pc:sldMkLst>
        <pc:spChg chg="mod">
          <ac:chgData name="Mary Bollinger" userId="e00629ec2afcf274" providerId="LiveId" clId="{D62F6613-2ED3-4D4C-9C75-30C8BCDD8734}" dt="2026-05-22T16:22:06.173" v="17" actId="6549"/>
          <ac:spMkLst>
            <pc:docMk/>
            <pc:sldMk cId="0" sldId="267"/>
            <ac:spMk id="11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Food insecurity rate</c:v>
                </c:pt>
              </c:strCache>
            </c:strRef>
          </c:tx>
          <c:spPr>
            <a:solidFill>
              <a:srgbClr val="E76F51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 i="0" u="none" strike="noStrike">
                    <a:solidFill>
                      <a:srgbClr val="1F2937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AR military families
(AR Council, n=301)</c:v>
                </c:pt>
                <c:pt idx="1">
                  <c:v>U.S. active-duty
families (MFLS 2025)</c:v>
                </c:pt>
                <c:pt idx="2">
                  <c:v>MFAN 2023
overall sample</c:v>
                </c:pt>
                <c:pt idx="3">
                  <c:v>MFAN 2023
recent joiners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19</c:v>
                </c:pt>
                <c:pt idx="1">
                  <c:v>28</c:v>
                </c:pt>
                <c:pt idx="2">
                  <c:v>20</c:v>
                </c:pt>
                <c:pt idx="3">
                  <c:v>47.7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6E-4992-817D-B7E39A9DA0D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F293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5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64748B"/>
                    </a:solidFill>
                    <a:latin typeface="Arial"/>
                  </a:defRPr>
                </a:pPr>
                <a:r>
                  <a:rPr lang="en-US" sz="1100" b="0" i="0" u="none" strike="noStrike">
                    <a:solidFill>
                      <a:srgbClr val="64748B"/>
                    </a:solidFill>
                    <a:latin typeface="Arial"/>
                  </a:rPr>
                  <a:t>% experiencing food insecurity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Veterans aged 18-64</c:v>
                </c:pt>
              </c:strCache>
            </c:strRef>
          </c:tx>
          <c:spPr>
            <a:ln w="38100" cap="flat">
              <a:solidFill>
                <a:srgbClr val="2B7A78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2B7A78"/>
              </a:solidFill>
              <a:ln w="9525" cap="flat">
                <a:solidFill>
                  <a:srgbClr val="2B7A78"/>
                </a:solidFill>
                <a:prstDash val="solid"/>
                <a:round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8.1999999999999993</c:v>
                </c:pt>
                <c:pt idx="1">
                  <c:v>7.9</c:v>
                </c:pt>
                <c:pt idx="2">
                  <c:v>7.8</c:v>
                </c:pt>
                <c:pt idx="3">
                  <c:v>7.7</c:v>
                </c:pt>
                <c:pt idx="4">
                  <c:v>7.6</c:v>
                </c:pt>
                <c:pt idx="5">
                  <c:v>7.5</c:v>
                </c:pt>
                <c:pt idx="6">
                  <c:v>7.4</c:v>
                </c:pt>
                <c:pt idx="7">
                  <c:v>7.2</c:v>
                </c:pt>
                <c:pt idx="8">
                  <c:v>6.9</c:v>
                </c:pt>
                <c:pt idx="9">
                  <c:v>6.9</c:v>
                </c:pt>
                <c:pt idx="10">
                  <c:v>6.7</c:v>
                </c:pt>
                <c:pt idx="11">
                  <c:v>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748-4A71-8AB9-C4A022289A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Veterans aged 65+</c:v>
                </c:pt>
              </c:strCache>
            </c:strRef>
          </c:tx>
          <c:spPr>
            <a:ln w="38100" cap="flat">
              <a:solidFill>
                <a:srgbClr val="E76F51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E76F51"/>
              </a:solidFill>
              <a:ln w="9525" cap="flat">
                <a:solidFill>
                  <a:srgbClr val="E76F51"/>
                </a:solidFill>
                <a:prstDash val="solid"/>
                <a:round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5.4</c:v>
                </c:pt>
                <c:pt idx="1">
                  <c:v>5.6</c:v>
                </c:pt>
                <c:pt idx="2">
                  <c:v>5.9</c:v>
                </c:pt>
                <c:pt idx="3">
                  <c:v>6.2</c:v>
                </c:pt>
                <c:pt idx="4">
                  <c:v>6.7</c:v>
                </c:pt>
                <c:pt idx="5">
                  <c:v>7.2</c:v>
                </c:pt>
                <c:pt idx="6">
                  <c:v>7.6</c:v>
                </c:pt>
                <c:pt idx="7">
                  <c:v>8.1</c:v>
                </c:pt>
                <c:pt idx="8">
                  <c:v>8.6</c:v>
                </c:pt>
                <c:pt idx="9">
                  <c:v>9.1</c:v>
                </c:pt>
                <c:pt idx="10">
                  <c:v>9.6999999999999993</c:v>
                </c:pt>
                <c:pt idx="11">
                  <c:v>10.1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748-4A71-8AB9-C4A022289A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64748B"/>
                    </a:solidFill>
                    <a:latin typeface="Arial"/>
                  </a:defRPr>
                </a:pPr>
                <a:r>
                  <a:rPr lang="en-US" sz="1100" b="0" i="0" u="none" strike="noStrike">
                    <a:solidFill>
                      <a:srgbClr val="64748B"/>
                    </a:solidFill>
                    <a:latin typeface="Arial"/>
                  </a:rPr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1"/>
          <c:min val="4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400" b="0" i="0" u="none" strike="noStrike">
                    <a:solidFill>
                      <a:srgbClr val="64748B"/>
                    </a:solidFill>
                    <a:latin typeface="Arial"/>
                  </a:defRPr>
                </a:pPr>
                <a:r>
                  <a:rPr lang="en-US" sz="1400" b="0" i="0" u="none" strike="noStrike">
                    <a:solidFill>
                      <a:srgbClr val="64748B"/>
                    </a:solidFill>
                    <a:latin typeface="Arial"/>
                  </a:rPr>
                  <a:t>% of veterans in poverty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600">
              <a:solidFill>
                <a:srgbClr val="1F2937"/>
              </a:solidFill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4574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972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Veteran and Military-Connected Families in Arkansas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640080" y="3520440"/>
            <a:ext cx="914400" cy="45720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3794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Mary Bollinger, PhD, MPH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40080" y="4206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Arkansas Veterans Healthcare System  ·  University of Arkansas for Medical Sciences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4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CONVERGING RISKS  ·  FINDING 3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51308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homeschooling shift: APNA will increasingly miss this population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6560" y="1188720"/>
            <a:ext cx="5303520" cy="512064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73152" cy="5120640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37160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200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military families homeschool at ~2× the AR rate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85800" y="173736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685800" y="26517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military families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85800" y="2926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homeschooling (AR Council FY25)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246120" y="173736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6.7%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3246120" y="26517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overall (all students)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3246120" y="2926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homeschooling (AR DESE, 2023-24)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685800" y="3611880"/>
            <a:ext cx="45720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85800" y="374904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2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parallel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85800" y="411480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17%</a:t>
            </a: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of U.S. military families homeschool (up from 12% in 2022)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85800" y="466344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3.4-7.6%</a:t>
            </a: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of U.S. students homeschool overall (NCES / Census)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594360" y="5349240"/>
            <a:ext cx="5120640" cy="82296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 sz="2000"/>
          </a:p>
        </p:txBody>
      </p:sp>
      <p:sp>
        <p:nvSpPr>
          <p:cNvPr id="18" name="Text 16"/>
          <p:cNvSpPr/>
          <p:nvPr/>
        </p:nvSpPr>
        <p:spPr>
          <a:xfrm>
            <a:off x="680720" y="5394960"/>
            <a:ext cx="4846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i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Pattern: </a:t>
            </a:r>
            <a:r>
              <a:rPr lang="en-US" i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military and veteran-connected families homeschool at roughly twice the rate of the general population — in AR and nationally.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685800" y="635508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AR Council FY25, AR DESE 2023-24 Annual Homeschool Report, MFLS 2025, NCES 2022-23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126480" y="1198880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 for substance use surveillance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6126480" y="1610360"/>
            <a:ext cx="914400" cy="0"/>
          </a:xfrm>
          <a:prstGeom prst="line">
            <a:avLst/>
          </a:prstGeom>
          <a:noFill/>
          <a:ln w="19050">
            <a:solidFill>
              <a:srgbClr val="2B7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126480" y="2011680"/>
            <a:ext cx="5669280" cy="83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APNA already asks about parents' current or former military service — </a:t>
            </a: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that's</a:t>
            </a:r>
            <a:r>
              <a:rPr lang="en-US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not the gap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The gap is the sampling frame: APNA is administered </a:t>
            </a:r>
            <a:r>
              <a:rPr lang="en-US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school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6126480" y="3086100"/>
            <a:ext cx="56692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Military and veteran-connected families are </a:t>
            </a: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structurally over-represented</a:t>
            </a: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the homeschool population — concentrated in the very channel APNA's sampling frame can't reach. The signal is being </a:t>
            </a: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systematically attenuated, not selectively missed.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6126480" y="5059680"/>
            <a:ext cx="5669280" cy="1249680"/>
          </a:xfrm>
          <a:prstGeom prst="rect">
            <a:avLst/>
          </a:prstGeom>
          <a:solidFill>
            <a:srgbClr val="FFFFFF"/>
          </a:solidFill>
          <a:ln w="19050">
            <a:solidFill>
              <a:srgbClr val="2B7A78"/>
            </a:solidFill>
            <a:prstDash val="solid"/>
          </a:ln>
        </p:spPr>
        <p:txBody>
          <a:bodyPr/>
          <a:lstStyle/>
          <a:p>
            <a:endParaRPr lang="en-US" sz="2000"/>
          </a:p>
        </p:txBody>
      </p:sp>
      <p:sp>
        <p:nvSpPr>
          <p:cNvPr id="25" name="Shape 23"/>
          <p:cNvSpPr/>
          <p:nvPr/>
        </p:nvSpPr>
        <p:spPr>
          <a:xfrm>
            <a:off x="6126480" y="5059680"/>
            <a:ext cx="73152" cy="1249680"/>
          </a:xfrm>
          <a:prstGeom prst="rect">
            <a:avLst/>
          </a:prstGeom>
          <a:solidFill>
            <a:srgbClr val="2B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334760" y="5179060"/>
            <a:ext cx="5440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real fix: 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 the sampling frame. Parent-report instruments, community-based surveys, partnerships with homeschool networks, faith communities, and AR Council programs.</a:t>
            </a: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13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4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THE GAP LIVES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11480" y="470916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Arkansas substance use ecosystem — and what it can't yet see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instruments that ask...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731520" cy="0"/>
          </a:xfrm>
          <a:prstGeom prst="line">
            <a:avLst/>
          </a:prstGeom>
          <a:noFill/>
          <a:ln w="19050">
            <a:solidFill>
              <a:srgbClr val="2B7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828800"/>
            <a:ext cx="3657600" cy="443484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57200" y="1828800"/>
            <a:ext cx="73152" cy="4434840"/>
          </a:xfrm>
          <a:prstGeom prst="rect">
            <a:avLst/>
          </a:prstGeom>
          <a:solidFill>
            <a:srgbClr val="2B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13232" y="1802638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APNA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85800" y="2259838"/>
            <a:ext cx="3291840" cy="1672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Asks about parents' current or former military service. </a:t>
            </a:r>
            <a:r>
              <a:rPr lang="en-US" sz="2000" i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administered in school only — so it misses homeschooled military-connected youth, who are over-represented in this group (Slide 10).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685800" y="4023360"/>
            <a:ext cx="32004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85800" y="44856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need next from APNA: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40080" y="4915916"/>
            <a:ext cx="32918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Stratified reporting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substance use indicators by military-connection status, in the public report and DBHS dashboards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297680" y="11887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...and instruments that don't.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4297680" y="1645920"/>
            <a:ext cx="731520" cy="0"/>
          </a:xfrm>
          <a:prstGeom prst="line">
            <a:avLst/>
          </a:prstGeom>
          <a:noFill/>
          <a:ln w="1905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343400" y="2005838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i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YRBS </a:t>
            </a:r>
            <a:r>
              <a:rPr lang="en-US" sz="2000" i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(state-administered) ask about substance use but not about parental military service.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8183880" y="11887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fix</a:t>
            </a:r>
            <a:endParaRPr lang="en-US" sz="2000" dirty="0"/>
          </a:p>
        </p:txBody>
      </p:sp>
      <p:sp>
        <p:nvSpPr>
          <p:cNvPr id="26" name="Shape 24"/>
          <p:cNvSpPr/>
          <p:nvPr/>
        </p:nvSpPr>
        <p:spPr>
          <a:xfrm>
            <a:off x="8183880" y="1645920"/>
            <a:ext cx="731520" cy="0"/>
          </a:xfrm>
          <a:prstGeom prst="line">
            <a:avLst/>
          </a:prstGeom>
          <a:noFill/>
          <a:ln w="1905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8183880" y="1828800"/>
            <a:ext cx="3566160" cy="443484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8366760" y="19659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200" dirty="0">
                <a:solidFill>
                  <a:srgbClr val="9C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MFRI's recommended phrasing: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8366760" y="2542032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"Have you or anyone in your household or family ever served in the military?"</a:t>
            </a:r>
            <a:endParaRPr lang="en-US" sz="2000" dirty="0"/>
          </a:p>
        </p:txBody>
      </p:sp>
      <p:sp>
        <p:nvSpPr>
          <p:cNvPr id="30" name="Shape 28"/>
          <p:cNvSpPr/>
          <p:nvPr/>
        </p:nvSpPr>
        <p:spPr>
          <a:xfrm>
            <a:off x="8366760" y="4297680"/>
            <a:ext cx="3200400" cy="0"/>
          </a:xfrm>
          <a:prstGeom prst="line">
            <a:avLst/>
          </a:prstGeom>
          <a:noFill/>
          <a:ln w="12700">
            <a:solidFill>
              <a:srgbClr val="9CC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8366760" y="4434840"/>
            <a:ext cx="32918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single question — not "Are you a veteran?" — captures the broader population (spouses, children, adult children of veterans).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13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4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WE'RE ASKING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41148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concrete things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325880"/>
            <a:ext cx="914400" cy="914400"/>
          </a:xfrm>
          <a:prstGeom prst="ellipse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32588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1828800" y="132588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what APNA already collects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1828800"/>
            <a:ext cx="9601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APNA already asks about parental military service. Advocate for that variable to be reported in standard APNA outputs — stratified prevalence of substance use indicators by military-connection status.  The data exists; it just isn't surfaced.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640080" y="3017520"/>
            <a:ext cx="914400" cy="914400"/>
          </a:xfrm>
          <a:prstGeom prst="ellipse">
            <a:avLst/>
          </a:prstGeom>
          <a:solidFill>
            <a:srgbClr val="2B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301752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1828800" y="301752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the military-connection question elsewhere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828800" y="3520440"/>
            <a:ext cx="9601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Advocate for </a:t>
            </a:r>
            <a:r>
              <a:rPr lang="en-US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YRBS substance 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instruments to add MFRI's wording: "Have you or anyone in your household or family ever served in the military?" One question. Low cost. Enables every veteran-stratified analysis going forward.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640080" y="4709160"/>
            <a:ext cx="914400" cy="914400"/>
          </a:xfrm>
          <a:prstGeom prst="ellipse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470916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828800" y="4709160"/>
            <a:ext cx="9601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the homeschooled population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828800" y="5212080"/>
            <a:ext cx="9601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APNA's school-based sampling frame misses a population that homeschools at ~2× the AR rate. Partner with homeschool networks, faith communities, and AR Council for Military Children programs. Explore parent-report and community-based instruments to complement school-based surveillance.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13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6400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400" dirty="0">
                <a:solidFill>
                  <a:srgbClr val="9C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question. Low cost. Real visibility.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914400" cy="54864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2331720"/>
            <a:ext cx="10972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five recent sources, the picture is coherent: AR military and veteran families carry elevated and converging risks — food insecurity, behavioral healthcare access deterioration, family wellbeing decline, financial strain, and now federal workforce loss — that map directly onto substance use prevention's core upstream concerns.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79120" y="37033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B8D4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fastest way for AR prevention to start seeing this population is to add one question to instruments we already field. That's the ask.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640080" y="5349240"/>
            <a:ext cx="10972800" cy="9144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40080" y="5349240"/>
            <a:ext cx="91440" cy="914400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5577840"/>
            <a:ext cx="1051560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AR Council for Military Children FY25, Blue Star Families MFLS 2025, MFAN 2023, MFRI Measuring Our Communities 2026.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10972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4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WE'RE HERE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87680" y="58928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named gap in Arkansas substance use surveillance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73152" cy="5120640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 sz="1600"/>
          </a:p>
        </p:txBody>
      </p:sp>
      <p:sp>
        <p:nvSpPr>
          <p:cNvPr id="6" name="Text 4"/>
          <p:cNvSpPr/>
          <p:nvPr/>
        </p:nvSpPr>
        <p:spPr>
          <a:xfrm>
            <a:off x="731520" y="156464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Exhibit 2, 2025 AR SEOW Profiles Report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2011680"/>
            <a:ext cx="4937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Veterans and military-connected families are named as a data gap.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77240" y="2971800"/>
            <a:ext cx="4937760" cy="27952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 of Arkansas's existing substance use surveillance and intervention infrastructure stratifies by military affiliation EXCEPT APNA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APNA </a:t>
            </a:r>
            <a:r>
              <a:rPr lang="en-US" sz="20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asks the question but doesn't routinely report stratified  results— and its in-school sampling frame misses homeschooled youth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F2937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777240" y="5232400"/>
            <a:ext cx="4937760" cy="1031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309360" y="13716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that costs us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6309360" y="1783080"/>
            <a:ext cx="914400" cy="0"/>
          </a:xfrm>
          <a:prstGeom prst="line">
            <a:avLst/>
          </a:prstGeom>
          <a:noFill/>
          <a:ln w="19050">
            <a:solidFill>
              <a:srgbClr val="2B7A78"/>
            </a:solidFill>
            <a:prstDash val="solid"/>
          </a:ln>
        </p:spPr>
        <p:txBody>
          <a:bodyPr/>
          <a:lstStyle/>
          <a:p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6309360" y="19659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cannot characterize </a:t>
            </a: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population</a:t>
            </a: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Arkansas.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6309360" y="24688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cannot detect </a:t>
            </a: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substance use trends</a:t>
            </a: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specific to it.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309360" y="2971800"/>
            <a:ext cx="5486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cannot target prevention </a:t>
            </a: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converging risks</a:t>
            </a: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food insecurity, housing strain, behavioral health gaps, transition stress — are already documented elsewhere.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13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4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WE'RE TALKING ABOUT  ·  ARKANSAS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72440" y="438912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many AR military-connected children are we talking about?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5440680" cy="233172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73152" cy="23317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417320"/>
            <a:ext cx="5029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~217K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731520" y="23317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Arkansas veterans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2834640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 NCVAS state summary, FY24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6217920" y="1188720"/>
            <a:ext cx="5440680" cy="233172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217920" y="1188720"/>
            <a:ext cx="73152" cy="2331720"/>
          </a:xfrm>
          <a:prstGeom prst="rect">
            <a:avLst/>
          </a:prstGeom>
          <a:solidFill>
            <a:srgbClr val="2B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92240" y="1417320"/>
            <a:ext cx="5029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32,896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6492240" y="23317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veteran households with children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6492240" y="2834640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 of all AR veteran households (MFRI / ACS 2024)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57200" y="3794760"/>
            <a:ext cx="5440680" cy="233172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3794760"/>
            <a:ext cx="73152" cy="2331720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31520" y="4023360"/>
            <a:ext cx="5029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≥3,500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731520" y="493776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children with an active-duty parent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731520" y="5440680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2021; 52 of 75 AR counties have suppressed (&lt;10) counts, so true total is higher (MFRI / DMDC)</a:t>
            </a: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6217920" y="3794760"/>
            <a:ext cx="5440680" cy="233172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217920" y="3794760"/>
            <a:ext cx="73152" cy="2331720"/>
          </a:xfrm>
          <a:prstGeom prst="rect">
            <a:avLst/>
          </a:prstGeom>
          <a:solidFill>
            <a:srgbClr val="C99A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92240" y="4023360"/>
            <a:ext cx="5029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b="1" dirty="0">
                <a:solidFill>
                  <a:srgbClr val="C99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≥7,800</a:t>
            </a:r>
            <a:endParaRPr lang="en-US" sz="4400" dirty="0"/>
          </a:p>
        </p:txBody>
      </p:sp>
      <p:sp>
        <p:nvSpPr>
          <p:cNvPr id="22" name="Text 20"/>
          <p:cNvSpPr/>
          <p:nvPr/>
        </p:nvSpPr>
        <p:spPr>
          <a:xfrm>
            <a:off x="6492240" y="493776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children with a Reserve or Guard parent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492240" y="5440680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2021; concentrated in Pulaski, Lonoke, Sebastian, Benton (MFRI / DMDC)</a:t>
            </a: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4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WE'RE TALKING ABOUT  ·  YOUTH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45212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Arkansas military-connected youth — the prevention question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6561" y="1188720"/>
            <a:ext cx="5486400" cy="512064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Arkansas Council for Military Children, FY25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2402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301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717040" y="2075180"/>
            <a:ext cx="404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military-connected family survey respondents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30175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 24-25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717040" y="2766060"/>
            <a:ext cx="404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District-level transferring-students table by branch (AR Council Appendix E)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40080" y="379476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19%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717040" y="3703320"/>
            <a:ext cx="404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AR military families unable to afford adequate groceries (last 12 months)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640080" y="457200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23%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706880" y="4434840"/>
            <a:ext cx="404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unable to access mental or behavioral healthcare when needed (up from 16% in 2024)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40080" y="534924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645920" y="5384292"/>
            <a:ext cx="413308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homeschooling — public school enrollment dropped 93% → 70% in one year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309360" y="13716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means for prevention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6309360" y="1828800"/>
            <a:ext cx="914400" cy="0"/>
          </a:xfrm>
          <a:prstGeom prst="line">
            <a:avLst/>
          </a:prstGeom>
          <a:noFill/>
          <a:ln w="19050">
            <a:solidFill>
              <a:srgbClr val="2B7A78"/>
            </a:solidFill>
            <a:prstDash val="solid"/>
          </a:ln>
        </p:spPr>
        <p:txBody>
          <a:bodyPr/>
          <a:lstStyle/>
          <a:p>
            <a:endParaRPr lang="en-US" sz="2000"/>
          </a:p>
        </p:txBody>
      </p:sp>
      <p:sp>
        <p:nvSpPr>
          <p:cNvPr id="19" name="Text 17"/>
          <p:cNvSpPr/>
          <p:nvPr/>
        </p:nvSpPr>
        <p:spPr>
          <a:xfrm>
            <a:off x="6309360" y="2011680"/>
            <a:ext cx="5486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children carry well-documented upstream risks: frequent moves, parental deployment, family financial strain, and exposure to caregiver mental health challenges.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309360" y="3246120"/>
            <a:ext cx="5486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MFRI 2026: </a:t>
            </a: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</a:t>
            </a: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of military-connected children</a:t>
            </a: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caregiver households help with caregiving for a veteran parent — a stressor that doesn't show up in standard youth surveys.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6309360" y="4617720"/>
            <a:ext cx="548640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US" sz="2000"/>
          </a:p>
        </p:txBody>
      </p:sp>
      <p:sp>
        <p:nvSpPr>
          <p:cNvPr id="22" name="Shape 20"/>
          <p:cNvSpPr/>
          <p:nvPr/>
        </p:nvSpPr>
        <p:spPr>
          <a:xfrm>
            <a:off x="6309360" y="4617720"/>
            <a:ext cx="73152" cy="1600200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 sz="2000"/>
          </a:p>
        </p:txBody>
      </p:sp>
      <p:sp>
        <p:nvSpPr>
          <p:cNvPr id="23" name="Text 21"/>
          <p:cNvSpPr/>
          <p:nvPr/>
        </p:nvSpPr>
        <p:spPr>
          <a:xfrm>
            <a:off x="6492240" y="4754880"/>
            <a:ext cx="5212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Bottom line for prevention: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AR's youth substance use surveillance does not currently identify the children carrying these risks.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13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4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CONVERGING RISKS  ·  FINDING 1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65760" y="450596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Food insecurity: four sources, one clear signal</a:t>
            </a:r>
            <a:endParaRPr lang="en-US" sz="26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252879049"/>
              </p:ext>
            </p:extLst>
          </p:nvPr>
        </p:nvGraphicFramePr>
        <p:xfrm>
          <a:off x="457200" y="1280160"/>
          <a:ext cx="6858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7589520" y="1280160"/>
            <a:ext cx="4206240" cy="22860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7772400" y="11658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3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Context: USDA, 2025</a:t>
            </a: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7772400" y="1545336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18.9%</a:t>
            </a:r>
            <a:endParaRPr lang="en-US" sz="5200" dirty="0"/>
          </a:p>
        </p:txBody>
      </p:sp>
      <p:sp>
        <p:nvSpPr>
          <p:cNvPr id="8" name="Text 5"/>
          <p:cNvSpPr/>
          <p:nvPr/>
        </p:nvSpPr>
        <p:spPr>
          <a:xfrm>
            <a:off x="7772400" y="2304288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Arkansas overall food insecurity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highest rate in the United States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7315200" y="3200400"/>
            <a:ext cx="4754880" cy="3493008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7772400" y="38862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300" dirty="0">
                <a:solidFill>
                  <a:srgbClr val="9C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MFAN 2023 — direct linkage</a:t>
            </a: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7772400" y="416052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11.9%</a:t>
            </a:r>
            <a:endParaRPr lang="en-US" sz="5200" dirty="0"/>
          </a:p>
        </p:txBody>
      </p:sp>
      <p:sp>
        <p:nvSpPr>
          <p:cNvPr id="12" name="Text 9"/>
          <p:cNvSpPr/>
          <p:nvPr/>
        </p:nvSpPr>
        <p:spPr>
          <a:xfrm>
            <a:off x="7772400" y="5029200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military and veteran family respondents had suicidal thoughts in the past 2 years</a:t>
            </a:r>
            <a:endParaRPr lang="en-US" dirty="0"/>
          </a:p>
          <a:p>
            <a:pPr marL="0" indent="0">
              <a:buNone/>
            </a:pPr>
            <a:r>
              <a:rPr lang="en-US" i="1" dirty="0">
                <a:solidFill>
                  <a:srgbClr val="B8D4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roughly 2× the U.S. general-population rate, and significantly higher among the food-insecure</a:t>
            </a:r>
            <a:endParaRPr lang="en-US" dirty="0"/>
          </a:p>
        </p:txBody>
      </p:sp>
      <p:sp>
        <p:nvSpPr>
          <p:cNvPr id="14" name="Text 11"/>
          <p:cNvSpPr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13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4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CONVERGING RISKS  ·  FINDING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Behavioral healthcare access is getting harder, not easier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3657600" cy="420624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3657600" cy="365760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 sz="200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ARKANSAS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178308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16% → 23%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731520" y="2880360"/>
            <a:ext cx="3108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military families unable to access mental/behavioral healthcare when needed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" y="493776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Council FY25</a:t>
            </a: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361688" y="1188720"/>
            <a:ext cx="3657600" cy="420624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361688" y="1188720"/>
            <a:ext cx="3657600" cy="365760"/>
          </a:xfrm>
          <a:prstGeom prst="rect">
            <a:avLst/>
          </a:prstGeom>
          <a:solidFill>
            <a:srgbClr val="2B7A78"/>
          </a:solidFill>
          <a:ln/>
        </p:spPr>
        <p:txBody>
          <a:bodyPr/>
          <a:lstStyle/>
          <a:p>
            <a:endParaRPr lang="en-US" sz="2000"/>
          </a:p>
        </p:txBody>
      </p:sp>
      <p:sp>
        <p:nvSpPr>
          <p:cNvPr id="12" name="Text 10"/>
          <p:cNvSpPr/>
          <p:nvPr/>
        </p:nvSpPr>
        <p:spPr>
          <a:xfrm>
            <a:off x="4544568" y="118872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636008" y="178308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21%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4636008" y="2880360"/>
            <a:ext cx="3108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active-duty families experienced a disruption in medical or mental health care since Jan 2025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636008" y="493776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MFLS 2025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8266176" y="1188720"/>
            <a:ext cx="3657600" cy="420624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8266176" y="1188720"/>
            <a:ext cx="3657600" cy="36576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 sz="2000"/>
          </a:p>
        </p:txBody>
      </p:sp>
      <p:sp>
        <p:nvSpPr>
          <p:cNvPr id="18" name="Text 16"/>
          <p:cNvSpPr/>
          <p:nvPr/>
        </p:nvSpPr>
        <p:spPr>
          <a:xfrm>
            <a:off x="8449056" y="118872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IS RISING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540496" y="178308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46% → 58%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8540496" y="2880360"/>
            <a:ext cx="3108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MFAN: mental health service use among military/veteran families, 2021 → 2023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8540496" y="493776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MFAN 2023</a:t>
            </a: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457200" y="5577840"/>
            <a:ext cx="1124712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57200" y="5577840"/>
            <a:ext cx="73152" cy="777240"/>
          </a:xfrm>
          <a:prstGeom prst="rect">
            <a:avLst/>
          </a:prstGeom>
          <a:solidFill>
            <a:srgbClr val="C99A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85800" y="5623560"/>
            <a:ext cx="10972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pattern: </a:t>
            </a:r>
            <a:r>
              <a:rPr lang="en-US" sz="2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is rising, access is constricting. AR families are not anomalous — they're embedded in a national signal that the next three slides put in clearer focus.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13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4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MFRI 2026  ·  NEW THIS YEAR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Veteran poverty trajectories are about to cross</a:t>
            </a:r>
            <a:endParaRPr lang="en-US" sz="26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3607319376"/>
              </p:ext>
            </p:extLst>
          </p:nvPr>
        </p:nvGraphicFramePr>
        <p:xfrm>
          <a:off x="457200" y="1280160"/>
          <a:ext cx="713232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7818120" y="137160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divergent trends</a:t>
            </a:r>
            <a:endParaRPr lang="en-US" sz="2000" dirty="0"/>
          </a:p>
        </p:txBody>
      </p:sp>
      <p:sp>
        <p:nvSpPr>
          <p:cNvPr id="6" name="Shape 3"/>
          <p:cNvSpPr/>
          <p:nvPr/>
        </p:nvSpPr>
        <p:spPr>
          <a:xfrm>
            <a:off x="7818120" y="1783080"/>
            <a:ext cx="914400" cy="0"/>
          </a:xfrm>
          <a:prstGeom prst="line">
            <a:avLst/>
          </a:prstGeom>
          <a:noFill/>
          <a:ln w="19050">
            <a:solidFill>
              <a:srgbClr val="2B7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7818120" y="1965960"/>
            <a:ext cx="4023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Younger veterans (18-64): 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poverty has been </a:t>
            </a:r>
            <a:r>
              <a:rPr lang="en-US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improving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since pre-COVID.</a:t>
            </a: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7854696" y="2651760"/>
            <a:ext cx="4023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Older veterans (65+): 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poverty has been </a:t>
            </a:r>
            <a:r>
              <a:rPr lang="en-US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worsening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up 1.8 percentage points 2019-2024.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7818120" y="3840480"/>
            <a:ext cx="4023360" cy="242316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7818120" y="3840480"/>
            <a:ext cx="73152" cy="242316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8037576" y="3708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3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Arkansas prevention</a:t>
            </a:r>
            <a:endParaRPr lang="en-US" dirty="0"/>
          </a:p>
        </p:txBody>
      </p:sp>
      <p:sp>
        <p:nvSpPr>
          <p:cNvPr id="12" name="Text 9"/>
          <p:cNvSpPr/>
          <p:nvPr/>
        </p:nvSpPr>
        <p:spPr>
          <a:xfrm>
            <a:off x="8037576" y="4114800"/>
            <a:ext cx="365760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AR's veteran population is older and more rural than the national average. </a:t>
            </a:r>
            <a:r>
              <a:rPr lang="en-US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65+ trajectory likely hits Arkansas harder 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 these national curves suggest — and household-level economic stress is a documented upstream risk for substance use across all age groups in those households.</a:t>
            </a:r>
            <a:endParaRPr lang="en-US" dirty="0"/>
          </a:p>
        </p:txBody>
      </p:sp>
      <p:sp>
        <p:nvSpPr>
          <p:cNvPr id="14" name="Text 11"/>
          <p:cNvSpPr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13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4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MFRI 2026  ·  NEW THIS YEAR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workforce cuts hit veteran households disproportionately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3657600" cy="393192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73152" cy="39319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4173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8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731520" y="260604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the federal workforce was military-connected (early 2025)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3657600"/>
            <a:ext cx="3200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Veterans are ~5% of the overall U.S. workforce — over 6× more concentrated in federal jobs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361688" y="1188720"/>
            <a:ext cx="3657600" cy="393192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361688" y="1188720"/>
            <a:ext cx="73152" cy="3931920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636008" y="14173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8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−13%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4636008" y="260604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 in the federal workforce in 2025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636008" y="3657600"/>
            <a:ext cx="3200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317,000+ employees affected, including deferred-resignation participants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8266176" y="1188720"/>
            <a:ext cx="3657600" cy="393192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266176" y="1188720"/>
            <a:ext cx="73152" cy="3931920"/>
          </a:xfrm>
          <a:prstGeom prst="rect">
            <a:avLst/>
          </a:prstGeom>
          <a:solidFill>
            <a:srgbClr val="2B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540496" y="14173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800" b="1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−12,894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8540496" y="260604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veterans dropped from federal employment in one month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8540496" y="3657600"/>
            <a:ext cx="3200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580,814 (Dec 2025) to 567,920 (Jan 2026)</a:t>
            </a: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457200" y="5029200"/>
            <a:ext cx="11247120" cy="128016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40080" y="5257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9C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looks like at the household level: </a:t>
            </a: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income loss in a population already concentrated in rural counties with thin alternative job markets. Job loss, financial strain, and benefit changes are documented upstream risks for substance use onset and relapse — including among adolescent children in affected households.</a:t>
            </a: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MFRI 2026, citing Economic Policy Institute, OPM Federal Workforce Data, Federal News Network (2025-2026)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0515600" y="64008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13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400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MFRI 2026  ·  NEW THIS YEAR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Veteran suicide: a rising signal, with state-level variation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5760720" cy="155448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73152" cy="1554480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32588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 states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2560320" y="1325880"/>
            <a:ext cx="3566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saw rising veteran suicide rates 2022 → 2023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2560320" y="2103120"/>
            <a:ext cx="3566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 National Suicide Data Appendix, 2018-2023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57200" y="2880360"/>
            <a:ext cx="5760720" cy="155448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57200" y="2880360"/>
            <a:ext cx="73152" cy="1554480"/>
          </a:xfrm>
          <a:prstGeom prst="rect">
            <a:avLst/>
          </a:prstGeom>
          <a:solidFill>
            <a:srgbClr val="C99A3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85800" y="301752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C99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states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2560320" y="3017520"/>
            <a:ext cx="3566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saw veteran rates rise while nonveteran rates fell — a veteran-specific signal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514600" y="3954780"/>
            <a:ext cx="3566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Possible veteran-specific risk factors at work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41960" y="4572000"/>
            <a:ext cx="5760720" cy="155448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4572000"/>
            <a:ext cx="73152" cy="1554480"/>
          </a:xfrm>
          <a:prstGeom prst="rect">
            <a:avLst/>
          </a:prstGeom>
          <a:solidFill>
            <a:srgbClr val="2B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85800" y="470916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b="1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states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2560320" y="4709160"/>
            <a:ext cx="3566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made significant progress 2018-2023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2560320" y="5486400"/>
            <a:ext cx="3566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Dakota, Maryland, New Hampshire, Alabama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6446520" y="118872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for Arkansas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446520" y="1600200"/>
            <a:ext cx="914400" cy="0"/>
          </a:xfrm>
          <a:prstGeom prst="line">
            <a:avLst/>
          </a:prstGeom>
          <a:noFill/>
          <a:ln w="19050">
            <a:solidFill>
              <a:srgbClr val="2B7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446520" y="1783079"/>
            <a:ext cx="5303520" cy="13716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446520" y="1783080"/>
            <a:ext cx="73152" cy="1371600"/>
          </a:xfrm>
          <a:prstGeom prst="rect">
            <a:avLst/>
          </a:prstGeom>
          <a:solidFill>
            <a:srgbClr val="E76F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629400" y="1828800"/>
            <a:ext cx="1554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30.4</a:t>
            </a:r>
            <a:endParaRPr lang="en-US" sz="4000" dirty="0"/>
          </a:p>
        </p:txBody>
      </p:sp>
      <p:sp>
        <p:nvSpPr>
          <p:cNvPr id="24" name="Text 22"/>
          <p:cNvSpPr/>
          <p:nvPr/>
        </p:nvSpPr>
        <p:spPr>
          <a:xfrm>
            <a:off x="8229600" y="1874520"/>
            <a:ext cx="169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22.8</a:t>
            </a:r>
            <a:endParaRPr lang="en-US" sz="3600" dirty="0"/>
          </a:p>
        </p:txBody>
      </p:sp>
      <p:sp>
        <p:nvSpPr>
          <p:cNvPr id="25" name="Text 23"/>
          <p:cNvSpPr/>
          <p:nvPr/>
        </p:nvSpPr>
        <p:spPr>
          <a:xfrm>
            <a:off x="6629400" y="2606040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veteran suicide rate (per 100K) 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AR overall — roughly 33% higher</a:t>
            </a: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6446520" y="329184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Nationally, suicide is the </a:t>
            </a:r>
            <a:r>
              <a:rPr lang="en-US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2nd leading cause of death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for veterans under 45 (VA).</a:t>
            </a: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6426200" y="3909060"/>
            <a:ext cx="5491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2B7A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MFAN 2023: </a:t>
            </a:r>
            <a:r>
              <a:rPr lang="en-US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11.9% of military and veteran family respondents had suicidal thoughts in the past 2 years, </a:t>
            </a:r>
            <a:r>
              <a:rPr lang="en-US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food-insecure respondents significantly more likely.</a:t>
            </a:r>
            <a:endParaRPr lang="en-US" dirty="0"/>
          </a:p>
        </p:txBody>
      </p:sp>
      <p:sp>
        <p:nvSpPr>
          <p:cNvPr id="28" name="Shape 26"/>
          <p:cNvSpPr/>
          <p:nvPr/>
        </p:nvSpPr>
        <p:spPr>
          <a:xfrm>
            <a:off x="6446520" y="4846320"/>
            <a:ext cx="5491480" cy="1847088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629400" y="495604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300" dirty="0">
                <a:solidFill>
                  <a:srgbClr val="9C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 for SEOW</a:t>
            </a: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6629400" y="5285232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Substance use and suicide share upstream risks: financial strain, family disruption, behavioral health access gaps. </a:t>
            </a:r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programming that addresses these risks reaches both outcomes — but only if we can identify the population.</a:t>
            </a: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13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1721</Words>
  <Application>Microsoft Office PowerPoint</Application>
  <PresentationFormat>Widescreen</PresentationFormat>
  <Paragraphs>184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Arkansas Veteran and Military-Connected Families</dc:title>
  <dc:subject>PptxGenJS Presentation</dc:subject>
  <dc:creator>Mary Bollinger</dc:creator>
  <cp:lastModifiedBy>Mary Bollinger</cp:lastModifiedBy>
  <cp:revision>4</cp:revision>
  <dcterms:created xsi:type="dcterms:W3CDTF">2026-05-18T21:47:22Z</dcterms:created>
  <dcterms:modified xsi:type="dcterms:W3CDTF">2026-05-22T16:22:14Z</dcterms:modified>
</cp:coreProperties>
</file>