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0" r:id="rId2"/>
    <p:sldMasterId id="2147483650" r:id="rId3"/>
    <p:sldMasterId id="2147483660" r:id="rId4"/>
    <p:sldMasterId id="2147483669" r:id="rId5"/>
    <p:sldMasterId id="2147483676" r:id="rId6"/>
  </p:sldMasterIdLst>
  <p:notesMasterIdLst>
    <p:notesMasterId r:id="rId42"/>
  </p:notesMasterIdLst>
  <p:handoutMasterIdLst>
    <p:handoutMasterId r:id="rId43"/>
  </p:handoutMasterIdLst>
  <p:sldIdLst>
    <p:sldId id="645" r:id="rId7"/>
    <p:sldId id="699" r:id="rId8"/>
    <p:sldId id="738" r:id="rId9"/>
    <p:sldId id="740" r:id="rId10"/>
    <p:sldId id="742" r:id="rId11"/>
    <p:sldId id="721" r:id="rId12"/>
    <p:sldId id="722" r:id="rId13"/>
    <p:sldId id="704" r:id="rId14"/>
    <p:sldId id="724" r:id="rId15"/>
    <p:sldId id="707" r:id="rId16"/>
    <p:sldId id="726" r:id="rId17"/>
    <p:sldId id="709" r:id="rId18"/>
    <p:sldId id="727" r:id="rId19"/>
    <p:sldId id="710" r:id="rId20"/>
    <p:sldId id="728" r:id="rId21"/>
    <p:sldId id="711" r:id="rId22"/>
    <p:sldId id="729" r:id="rId23"/>
    <p:sldId id="712" r:id="rId24"/>
    <p:sldId id="737" r:id="rId25"/>
    <p:sldId id="705" r:id="rId26"/>
    <p:sldId id="723" r:id="rId27"/>
    <p:sldId id="706" r:id="rId28"/>
    <p:sldId id="725" r:id="rId29"/>
    <p:sldId id="708" r:id="rId30"/>
    <p:sldId id="730" r:id="rId31"/>
    <p:sldId id="703" r:id="rId32"/>
    <p:sldId id="697" r:id="rId33"/>
    <p:sldId id="732" r:id="rId34"/>
    <p:sldId id="714" r:id="rId35"/>
    <p:sldId id="733" r:id="rId36"/>
    <p:sldId id="715" r:id="rId37"/>
    <p:sldId id="731" r:id="rId38"/>
    <p:sldId id="713" r:id="rId39"/>
    <p:sldId id="744" r:id="rId40"/>
    <p:sldId id="695" r:id="rId4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84C06"/>
    <a:srgbClr val="16A5B8"/>
    <a:srgbClr val="80807C"/>
    <a:srgbClr val="A30C33"/>
    <a:srgbClr val="79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9" autoAdjust="0"/>
    <p:restoredTop sz="85504" autoAdjust="0"/>
  </p:normalViewPr>
  <p:slideViewPr>
    <p:cSldViewPr showGuides="1">
      <p:cViewPr varScale="1">
        <p:scale>
          <a:sx n="102" d="100"/>
          <a:sy n="102" d="100"/>
        </p:scale>
        <p:origin x="138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0D01C4-1BE0-054B-83F3-276CCAD7D7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A407A-BFCD-3941-B0C8-F8D3DB1973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9A191-CAF5-5840-9B64-C7ED1A61851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3067-C577-C94A-B54C-931FB41EF6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1AE3C-B143-FD4B-9C19-585FB842F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9757-37C2-B04E-9CFE-0DF8C95B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9F99D-1DE5-C366-9696-BE383C1B2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DC5C3-0385-7F2A-9070-70AB5AD08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53C3A-922C-9BBC-D440-99093ED7F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906AC-44BD-2416-4789-C383838CF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9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1C813-9092-A82B-BB7E-6DDD864BD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F8C7A-73AF-8B6E-DE59-168991A6E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A3544-04A2-0CD8-B6B3-86F06440D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FCA49-05A5-B314-4155-DEF658EA0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0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D12BD-045E-EF29-D5CB-53003F39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FAAD2F-2F82-38F3-456B-4E611B7B3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EDDCA-E5F5-69F4-801C-11C93EC8F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C0CD1-4C48-570C-FC6A-4B86F0387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1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21123-B9B6-2C96-14A5-65A612630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2CAE8-F322-3003-3120-1C1D596F9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70994-0483-4790-41DC-7B23EA257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A23D2-BB71-8439-3697-275CA6D5D9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38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FA1E6-8BB1-89AF-94A7-B0D0667B6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9180CC-4A08-951E-DDA9-A72DEEA63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989FB9-EF69-B62A-91D0-EF8E9CC50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2F673-64A8-F4B9-A7C1-215C1EB6C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12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4C5FA-0476-3C60-7C26-C9CDA6982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66960-7D41-9C2A-4983-14EC22C83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FDF2FB-E027-941B-01F7-7E24088A9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37605-53AA-E442-A8F7-C74A0E87E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BAD31-4C26-9BF1-4BB3-7E0E0925D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9B20A-3858-BF7B-E081-088E0C2A3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B2DA2D-4FA7-826D-8932-F4CA89DD8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4328B-5BE7-BFF4-BD65-A010B302D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3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38941-2E59-9FFA-28B2-0A72A8B9B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ECBE9B-473A-C1E4-0BD9-CF63E2C4F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084C67-9B78-011E-9D24-BC626EB3E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D6BAA-3CAF-299B-D6A7-23508035C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81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50398-0027-A5DC-D40B-52B0069CB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8F764-4551-9FC1-1316-82A4DEE77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553B5-E850-4C0B-BBC1-D51088F99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BD30A-DBF6-AE49-D33B-E0825866C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25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8EB1D-2759-D231-0DA2-006743126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DDED7-0083-1E4D-CA82-5496FB334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58DA0-4263-75B1-CD82-C9D54DA9A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AA1EC-3B03-C4FD-7267-4A8E47B7E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9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AE298-B9D5-96C4-1D31-AAD48FE5E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F3B10D-AC60-AE03-DEFF-9B4EAE1FB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8535C-960D-5528-8C3A-85B16E69C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37C62-0DCB-D4FA-46AD-DB123EC26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2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5DA60-5B03-0C4C-E165-95F0384EA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85F234-8F79-2380-C14D-B6B0EB8A6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93872D-7745-AD1A-23F2-5633DD271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F0CA1-8056-97AC-2776-F039CF23E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03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8C81B-CE9F-0F34-9AFE-AA4205FB6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728890-C5BA-F46F-001A-6F61E1E28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70E486-27BE-6766-B36F-815469740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EBD3A-8091-C47C-0C28-1F1CC79402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0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58E82-5F44-9C40-9C09-C8B868687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AA8C9E-6685-B7D5-7931-C46FEB4BA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0DDF3-ED4D-891D-57F0-4FFDC8A2E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AFF94-54AC-6BF5-6E06-EEF283E74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4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D8167-F6ED-037C-2FFF-FE8FF36FA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8A27EA-92FA-095A-2635-482CF87A9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690C5-6779-15F2-9F45-1A4BE7A01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BA5E-F195-627C-06CB-BB552F7FE6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02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3403F-2394-5638-3024-1D761106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D0DFE-C43A-F5B2-5A93-A2C008584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6DA2DF-3B35-468D-D2D6-1BA678A8F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B9D97-F08B-7FE2-A1DC-F9C5239A5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2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716AF-587D-9D97-EA74-33FB79717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2CF82-7E67-A8F6-258B-708C61556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30C02-A9DE-B61A-D794-CE81AEEA8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B3BCE-7718-2361-C7E7-46F209863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78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6F4B5-F92D-A017-7B36-B4CE6AD28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8B2B2-9965-9283-45AB-F74D6E9B9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A45945-3B4A-C7E9-D742-BC6D2A9D8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A0DDE-6A11-B21B-2234-637E72F57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04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7919F-5C7A-C377-D978-3FB751A3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D534F6-3614-D1D6-8A9C-6C54FB47D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2169D-556C-AE0D-C3E4-EFE4AA011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038BB-0DE6-5BDF-E766-DC8BA4041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8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1EE40-2DA6-3FBD-51D2-6D6AD157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5140F-D1DA-B800-26FE-25EBE5A3D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2158C3-AA2C-261D-4C38-3D27F0426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90B55-AA06-9943-DB82-EE434BA7E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39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5D16D-8356-F15E-AB2A-91F6DA267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B655A-C263-480D-C036-F9B67DCD7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B3F34B-655A-0B39-7E45-142384EC3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2CD14-530E-37D3-5B58-6AE169F8D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8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4DCFC-FC18-C925-60AE-DAFFF1C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0DA2F-19BD-D642-836E-492B320A0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AF34F-1EB6-E9F4-6A83-1E873FB8B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72A2E-E426-E224-D064-F775FE0C52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4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8DBC7-7DF5-3FA4-FE3F-23A4FB7DC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F732C-FB48-603D-E76D-8C8A2D2FB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06109-5D6C-DC13-18E4-B769583F3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ACB5A-CFB3-6AA7-FF38-E0BE695A6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1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F65EE-AEF8-8537-9DDE-A44615714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519BD-BF30-C95A-57AE-D53EAAB5C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6919A5-68C6-3B26-F637-8975E03BF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463BC-1910-A52F-D652-47A1F9748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6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36FD1-B79F-DBBA-A864-9F9CF228B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E06D02-26EE-2F25-8684-2BABB3EC7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A913B3-D554-28F7-115B-1F601E5E4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B8426-E356-B3E7-47D3-773F337A8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49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AC975-44E4-7849-A653-84701714B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F145A-D477-7E2C-6BDD-5193B808B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3E7774-420E-1B74-AE29-DC40A7AD6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93EB0-FB02-0D79-A1DF-AB0996FA0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57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EB343-5B04-EF0C-81F5-EA089DB26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D0F58-14E4-829B-C6BC-78698B4A5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67C8E-C671-701C-38AC-C257FEDF7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8FA6F-CDFC-22C6-FBC5-4CE7ACF607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26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12E96-7153-05D4-920C-A4864A450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42373-7A06-E051-01A1-20C25260C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ECA604-6C53-7191-54BA-5042FDA16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AF9A2-044B-C145-4E9F-D05985F1A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2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82686-B332-00D9-0EEC-721BD0A19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BB524-213C-4696-67E8-8D126879C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F6665-27AA-6326-194F-96B01F60E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B4113-8CE5-46EE-A1B4-CD1FCC373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6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EB73C-B964-7602-C680-ED5E7B031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9AB73-DBE2-604E-2A9C-D289F6C63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2BAEE-D3F9-7475-59AD-4968F3854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EB90B-E908-44FA-16B6-40F92BB22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7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637BB-5361-1341-E371-B25122685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04D5BD-7CB9-E6A9-E79E-E6E3FAD3F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B0AA7F-8E4D-3622-B73F-915F9B252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46338-6299-029F-0FDD-05A9EF8C5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0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0C707-D152-5CD8-FE80-B77E2C964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B5ED5-E8C6-49E0-F08A-90A28DC6B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7A9ADC-BE6A-FE16-D590-8FC9B09CC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3ACCA-478C-8DC8-8099-CDF854C0C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2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FEB64-CE50-2859-34D1-732DE16B9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48010-C110-C190-BC83-C92E405BE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851397-50D0-F506-5CE4-60871568D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B31BA-0316-0BFB-1C65-2EC4FEBC9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BAFAB-F333-9233-CD55-41B4CB30B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6AD73F-0411-5106-8D4E-8C15AE473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334537-28F3-C619-E04D-3E5FBCBE7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D273-90F2-4F77-8F39-4B559689F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5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0C6E6-BD68-6AAC-10CB-929AF1BB3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DBE3FE-4328-F549-F145-E2AE8B0F8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3ABF9-DBBB-40E6-3B5C-48DD924F5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155C0-D04D-D223-79C7-72B576511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25A7-529F-4543-84F7-490196B3A80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AC1EB-9EA5-4146-806D-47C19AE99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2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E3DB-6AD5-6840-A47D-C7D46BB30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1E047-9BD3-E04B-8D63-C17312B83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7FCA3-A673-EC45-B343-8598D203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3D5F-4AA8-E043-ABA6-5ED8B75A025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9E93-D216-AB42-8D0C-9EE4C86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91F57-3A32-F14A-9D17-A5035BBD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9/8/2025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9/8/2025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  <p:sldLayoutId id="2147483682" r:id="rId7"/>
    <p:sldLayoutId id="214748368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kansas.isadata.com/regions.php?year=202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26C99-EC6E-3783-88FA-1CC1B8C47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1005-CB0C-5D85-C8A4-B58F8219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981200"/>
          </a:xfrm>
        </p:spPr>
        <p:txBody>
          <a:bodyPr>
            <a:noAutofit/>
          </a:bodyPr>
          <a:lstStyle/>
          <a:p>
            <a:r>
              <a:rPr lang="en-US" dirty="0"/>
              <a:t>Deeper APNA Data Dive: </a:t>
            </a:r>
            <a:br>
              <a:rPr lang="en-US" dirty="0"/>
            </a:br>
            <a:r>
              <a:rPr lang="en-US" dirty="0"/>
              <a:t>Trends in Associations between </a:t>
            </a:r>
            <a:r>
              <a:rPr lang="en-US" dirty="0">
                <a:solidFill>
                  <a:srgbClr val="FF0000"/>
                </a:solidFill>
              </a:rPr>
              <a:t>Risk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Protective</a:t>
            </a:r>
            <a:r>
              <a:rPr lang="en-US" dirty="0"/>
              <a:t> Factors and Marijuana Use </a:t>
            </a:r>
            <a:endParaRPr lang="en-US" sz="3600" dirty="0"/>
          </a:p>
        </p:txBody>
      </p:sp>
      <p:pic>
        <p:nvPicPr>
          <p:cNvPr id="7" name="Picture 6" descr="A person swimming under water&#10;&#10;AI-generated content may be incorrect.">
            <a:extLst>
              <a:ext uri="{FF2B5EF4-FFF2-40B4-BE49-F238E27FC236}">
                <a16:creationId xmlns:a16="http://schemas.microsoft.com/office/drawing/2014/main" id="{A12DC5F3-A7BD-12DA-5BB9-0BD34C77F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49" y="10160"/>
            <a:ext cx="9753902" cy="54838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7C860A-AF9A-5A20-149A-B107833512A4}"/>
              </a:ext>
            </a:extLst>
          </p:cNvPr>
          <p:cNvSpPr txBox="1">
            <a:spLocks/>
          </p:cNvSpPr>
          <p:nvPr/>
        </p:nvSpPr>
        <p:spPr>
          <a:xfrm>
            <a:off x="838200" y="2692401"/>
            <a:ext cx="105156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Deeper APNA Data Dive: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Trends in Associations between Risk/Protective Factors and Marijuana Use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4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5765E-97AF-6223-839E-8FD1D6BA8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49B6C-55DC-FF09-8DD0-D10FEF59A199}"/>
              </a:ext>
            </a:extLst>
          </p:cNvPr>
          <p:cNvSpPr txBox="1"/>
          <p:nvPr/>
        </p:nvSpPr>
        <p:spPr>
          <a:xfrm>
            <a:off x="304800" y="363328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Perceived Availability of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of 4+, strong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appears to be getting weaker(lower 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Weakened after dispensary openings? Users &amp; non-users perceive easy availability?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5FEC7-091A-1E06-357C-77AEF56D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CD06-CDB7-8291-BDC1-BF21E3705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F42D-5385-A2A8-1F95-5C56771B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Family history of anti-social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BF37-43EA-33E5-1D48-CDD0821C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38200"/>
            <a:ext cx="10668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Has anyone in your family ever had a severe alcohol or drug problem?</a:t>
            </a:r>
          </a:p>
          <a:p>
            <a:r>
              <a:rPr lang="en-US" dirty="0"/>
              <a:t>Have any of your brothers or sisters ever: </a:t>
            </a:r>
          </a:p>
          <a:p>
            <a:pPr lvl="1"/>
            <a:r>
              <a:rPr lang="en-US" dirty="0"/>
              <a:t>drunk beer, wine or hard liquor (for example, vodka, whiskey or gin)?</a:t>
            </a:r>
          </a:p>
          <a:p>
            <a:pPr lvl="1"/>
            <a:r>
              <a:rPr lang="en-US" dirty="0"/>
              <a:t>smoked marijuana?</a:t>
            </a:r>
          </a:p>
          <a:p>
            <a:pPr lvl="1"/>
            <a:r>
              <a:rPr lang="en-US" dirty="0"/>
              <a:t>smoked cigarettes?</a:t>
            </a:r>
          </a:p>
          <a:p>
            <a:pPr lvl="1"/>
            <a:r>
              <a:rPr lang="en-US" dirty="0"/>
              <a:t>taken a handgun to school?</a:t>
            </a:r>
          </a:p>
          <a:p>
            <a:pPr lvl="1"/>
            <a:r>
              <a:rPr lang="en-US" dirty="0"/>
              <a:t>been suspended or expelled from school?</a:t>
            </a:r>
          </a:p>
          <a:p>
            <a:r>
              <a:rPr lang="en-US" dirty="0"/>
              <a:t>About how many adults (over 21) have you known personally who in the past year have:</a:t>
            </a:r>
          </a:p>
          <a:p>
            <a:pPr lvl="1"/>
            <a:r>
              <a:rPr lang="en-US" dirty="0"/>
              <a:t>used marijuana, crack, cocaine, or other drugs?</a:t>
            </a:r>
          </a:p>
          <a:p>
            <a:pPr lvl="1"/>
            <a:r>
              <a:rPr lang="en-US" dirty="0"/>
              <a:t>sold or dealt drugs?</a:t>
            </a:r>
          </a:p>
          <a:p>
            <a:pPr lvl="1"/>
            <a:r>
              <a:rPr lang="en-US" dirty="0"/>
              <a:t>done other things that could get them in trouble with the police, like stealing, selling stolen goods, mugging or assaulting others,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gotten drunk or high?</a:t>
            </a:r>
          </a:p>
          <a:p>
            <a:pPr lvl="2"/>
            <a:r>
              <a:rPr lang="en-US" dirty="0"/>
              <a:t>Direction: 1 indicates a family history of anti-social behavior,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3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47156-55A2-3876-7334-E79FBB18D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25BDB-AD2F-C9F3-955D-00DC116CFB8C}"/>
              </a:ext>
            </a:extLst>
          </p:cNvPr>
          <p:cNvSpPr txBox="1"/>
          <p:nvPr/>
        </p:nvSpPr>
        <p:spPr>
          <a:xfrm>
            <a:off x="304800" y="363328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Family history of anti-social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of 5+, strong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appears to be getting stronger(higher OR)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Strengthened after dispensary openings?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FBD8F-33C4-487D-D999-87862CA9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3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F4EE8-DD9D-487B-6922-6B2644503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585B-CF40-572E-72C5-74EE5F48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744200" cy="838200"/>
          </a:xfrm>
        </p:spPr>
        <p:txBody>
          <a:bodyPr>
            <a:noAutofit/>
          </a:bodyPr>
          <a:lstStyle/>
          <a:p>
            <a:r>
              <a:rPr lang="en-US" dirty="0"/>
              <a:t>Parental Attitudes Favorable toward ATOD Use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C4300-E967-20E4-A4B2-96A886DD3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/>
          </a:bodyPr>
          <a:lstStyle/>
          <a:p>
            <a:r>
              <a:rPr lang="en-US" dirty="0"/>
              <a:t>How wrong do your parents feel it would be for you to: </a:t>
            </a:r>
          </a:p>
          <a:p>
            <a:pPr lvl="1"/>
            <a:r>
              <a:rPr lang="en-US" dirty="0"/>
              <a:t>drink beer, wine or hard liquor (for example, vodka, whiskey or gin) regularly?</a:t>
            </a:r>
          </a:p>
          <a:p>
            <a:pPr lvl="1"/>
            <a:r>
              <a:rPr lang="en-US" dirty="0"/>
              <a:t>smoke cigarettes?</a:t>
            </a:r>
          </a:p>
          <a:p>
            <a:pPr lvl="1"/>
            <a:r>
              <a:rPr lang="en-US" dirty="0"/>
              <a:t>smoke marijuana?</a:t>
            </a:r>
          </a:p>
          <a:p>
            <a:pPr lvl="2"/>
            <a:r>
              <a:rPr lang="en-US" dirty="0"/>
              <a:t>Direction: 1 indicates parental attitudes favorable toward ATOD use,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3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8A273-93F7-988A-333C-C5F7A6632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79B4AA-C6AB-89BB-EF90-166FF5237983}"/>
              </a:ext>
            </a:extLst>
          </p:cNvPr>
          <p:cNvSpPr txBox="1"/>
          <p:nvPr/>
        </p:nvSpPr>
        <p:spPr>
          <a:xfrm>
            <a:off x="304800" y="363328"/>
            <a:ext cx="365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Parental Attitudes Favorable toward ATOD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of 5+, strong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quadratic pattern?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Was increasing before dispensary openings, decreasing after? Just fluctuating?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EBD50-BDCC-94F5-0EE3-AEE8BE900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291DC-D199-41D5-15B2-2C51F73A0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EDEC-62F6-FE39-0315-382F8731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Peer Favorable Attitudes toward ATOD Use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78F1-9CD5-CB72-639F-4C123A0D4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/>
          </a:bodyPr>
          <a:lstStyle/>
          <a:p>
            <a:r>
              <a:rPr lang="en-US" dirty="0"/>
              <a:t>How wrong do you think it is for someone your age </a:t>
            </a:r>
          </a:p>
          <a:p>
            <a:pPr lvl="1"/>
            <a:r>
              <a:rPr lang="en-US" dirty="0"/>
              <a:t>to drink beer, wine or hard liquor (for example, vodka, whiskey or gin) regularly?</a:t>
            </a:r>
          </a:p>
          <a:p>
            <a:pPr lvl="1"/>
            <a:r>
              <a:rPr lang="en-US" dirty="0"/>
              <a:t>to smoke cigarettes?</a:t>
            </a:r>
          </a:p>
          <a:p>
            <a:pPr lvl="1"/>
            <a:r>
              <a:rPr lang="en-US" dirty="0"/>
              <a:t>to smoke marijuana?</a:t>
            </a:r>
          </a:p>
          <a:p>
            <a:pPr lvl="1"/>
            <a:r>
              <a:rPr lang="en-US" dirty="0"/>
              <a:t>to use LSD, cocaine, amphetamines or another illegal drug?</a:t>
            </a:r>
          </a:p>
          <a:p>
            <a:pPr lvl="2"/>
            <a:r>
              <a:rPr lang="en-US" dirty="0"/>
              <a:t>Direction: 1 indicates peer attitudes favorable toward ATOD use,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8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18184-374E-2FCA-70B5-00FA148DF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A6312-F402-0ACD-55CA-81C77EEF42BA}"/>
              </a:ext>
            </a:extLst>
          </p:cNvPr>
          <p:cNvSpPr txBox="1"/>
          <p:nvPr/>
        </p:nvSpPr>
        <p:spPr>
          <a:xfrm>
            <a:off x="304800" y="363328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Peer Favorable Attitudes toward ATOD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of 10+, strong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consistently, dramatically, decreasing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Seems irrespective of MM events?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E7D9C-EB8D-35FF-34C4-7B6966DB1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1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6C295-1BD3-8003-4A12-1349036DD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6DC1-C050-C5AA-C433-B2C00A53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Low Perceived risk of drug use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89103-4E49-619E-6901-C2097C6E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38200"/>
            <a:ext cx="10668000" cy="5486400"/>
          </a:xfrm>
        </p:spPr>
        <p:txBody>
          <a:bodyPr>
            <a:normAutofit/>
          </a:bodyPr>
          <a:lstStyle/>
          <a:p>
            <a:r>
              <a:rPr lang="en-US" dirty="0"/>
              <a:t>How much do you think people risk harming themselves (physically or in other ways) </a:t>
            </a:r>
          </a:p>
          <a:p>
            <a:pPr lvl="1"/>
            <a:r>
              <a:rPr lang="en-US" dirty="0"/>
              <a:t>if they: smoke one or more packs of cigarettes per day?</a:t>
            </a:r>
          </a:p>
          <a:p>
            <a:pPr lvl="1"/>
            <a:r>
              <a:rPr lang="en-US" dirty="0"/>
              <a:t>if they: smoke marijuana once or twice a week?</a:t>
            </a:r>
          </a:p>
          <a:p>
            <a:pPr lvl="1"/>
            <a:r>
              <a:rPr lang="en-US" dirty="0"/>
              <a:t>if they: try marijuana once or twice?</a:t>
            </a:r>
          </a:p>
          <a:p>
            <a:pPr lvl="1"/>
            <a:r>
              <a:rPr lang="en-US" dirty="0"/>
              <a:t>take one or two drinks of an alcoholic beverage (beer, wine, liquor) nearly every day?</a:t>
            </a:r>
          </a:p>
          <a:p>
            <a:pPr lvl="2"/>
            <a:r>
              <a:rPr lang="en-US" dirty="0"/>
              <a:t>Direction: 1 indicates perceiving lower risk from drug use,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3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8637C-417B-5F33-5029-9D6760D06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602DF0-47F2-08F9-C196-017D93F7A2C1}"/>
              </a:ext>
            </a:extLst>
          </p:cNvPr>
          <p:cNvSpPr txBox="1"/>
          <p:nvPr/>
        </p:nvSpPr>
        <p:spPr>
          <a:xfrm>
            <a:off x="304800" y="363328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 Perceived risk of drug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of 5 to 15, strong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consistently, dramatically, decreasing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Did decrease start with MM passage?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Weaker association: non-users are perceiving lower risk of drug use but still staying non-users?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15D52-5C56-FF64-9C30-C4F2E2C44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08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8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60441-9E00-9FC6-DBA1-E8BE73600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FB02-71C2-2E3B-9160-D9C05340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Poor Academic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629E2-D7E3-BC3C-0A57-8724DB33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/>
          </a:bodyPr>
          <a:lstStyle/>
          <a:p>
            <a:r>
              <a:rPr lang="en-US" dirty="0"/>
              <a:t>Putting them all together, what were your grades like last year?</a:t>
            </a:r>
          </a:p>
          <a:p>
            <a:r>
              <a:rPr lang="en-US" dirty="0"/>
              <a:t>Are your school grades better than the grades of most students in your class?</a:t>
            </a:r>
          </a:p>
          <a:p>
            <a:pPr lvl="1"/>
            <a:r>
              <a:rPr lang="en-US" dirty="0"/>
              <a:t>Direction: 1 indicates poor academic performance,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6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59F27-8B0D-222E-734D-C830A7549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F82C-84C1-2CF8-86F6-9B32819F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10287000" cy="1143000"/>
          </a:xfrm>
        </p:spPr>
        <p:txBody>
          <a:bodyPr>
            <a:noAutofit/>
          </a:bodyPr>
          <a:lstStyle/>
          <a:p>
            <a:r>
              <a:rPr lang="en-US" dirty="0"/>
              <a:t>Associations between </a:t>
            </a:r>
            <a:r>
              <a:rPr lang="en-US" dirty="0">
                <a:solidFill>
                  <a:srgbClr val="FF0000"/>
                </a:solidFill>
              </a:rPr>
              <a:t>Risk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Protective</a:t>
            </a:r>
            <a:r>
              <a:rPr lang="en-US" dirty="0"/>
              <a:t> Factors and Marijuana Use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04A1F-91DE-9929-57B1-498DE83B4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10515600" cy="4876800"/>
          </a:xfrm>
        </p:spPr>
        <p:txBody>
          <a:bodyPr>
            <a:normAutofit/>
          </a:bodyPr>
          <a:lstStyle/>
          <a:p>
            <a:r>
              <a:rPr lang="en-US" dirty="0"/>
              <a:t>Exploring association of </a:t>
            </a:r>
            <a:r>
              <a:rPr lang="en-US" dirty="0">
                <a:solidFill>
                  <a:srgbClr val="FF0000"/>
                </a:solidFill>
              </a:rPr>
              <a:t>risk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protective </a:t>
            </a:r>
            <a:r>
              <a:rPr lang="en-US" dirty="0"/>
              <a:t>factors and marijuana use from APNA data 2014 through 2024, in context of medical marijuana developments</a:t>
            </a:r>
          </a:p>
          <a:p>
            <a:pPr lvl="1"/>
            <a:r>
              <a:rPr lang="en-US" dirty="0"/>
              <a:t>2016: medical marijuana law passage</a:t>
            </a:r>
          </a:p>
          <a:p>
            <a:pPr lvl="1"/>
            <a:r>
              <a:rPr lang="en-US" dirty="0"/>
              <a:t>2019: first dispensaries opened</a:t>
            </a:r>
          </a:p>
          <a:p>
            <a:endParaRPr lang="en-US" dirty="0"/>
          </a:p>
        </p:txBody>
      </p:sp>
      <p:pic>
        <p:nvPicPr>
          <p:cNvPr id="5" name="Picture 4" descr="A close-up of a id card&#10;&#10;AI-generated content may be incorrect.">
            <a:extLst>
              <a:ext uri="{FF2B5EF4-FFF2-40B4-BE49-F238E27FC236}">
                <a16:creationId xmlns:a16="http://schemas.microsoft.com/office/drawing/2014/main" id="{3221ACF3-1D6A-5B2A-971C-5FA2AE76E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26" y="4419600"/>
            <a:ext cx="352174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7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84489-83EB-ED72-55B3-7A48E7B75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136106-7B49-20A3-CA72-1CC867F2D6D9}"/>
              </a:ext>
            </a:extLst>
          </p:cNvPr>
          <p:cNvSpPr txBox="1"/>
          <p:nvPr/>
        </p:nvSpPr>
        <p:spPr>
          <a:xfrm>
            <a:off x="304800" y="363328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Poor academic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of around 2, still significant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up and down fluctuation, may simply be picking up differences between highest and lowest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Possibly lower ‘on average’ after MM events?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82D4C0-67F3-3580-6BAC-6BEDCCF1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2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CC69D-90CD-A716-C60A-87BC7B2D9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6E24-0798-C187-5F29-38EE8A04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Transitions &amp;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DDF04-F975-E60B-1EEB-3980E86F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/>
          </a:bodyPr>
          <a:lstStyle/>
          <a:p>
            <a:r>
              <a:rPr lang="en-US" dirty="0"/>
              <a:t>Have you changed homes in the past year?</a:t>
            </a:r>
          </a:p>
          <a:p>
            <a:r>
              <a:rPr lang="en-US" dirty="0"/>
              <a:t>How many times have you changed homes since kindergarten?</a:t>
            </a:r>
          </a:p>
          <a:p>
            <a:r>
              <a:rPr lang="en-US" dirty="0"/>
              <a:t>Have you changed schools (including changing from elementary to middle and middle to high school) in the past year?</a:t>
            </a:r>
          </a:p>
          <a:p>
            <a:r>
              <a:rPr lang="en-US" dirty="0"/>
              <a:t>How many times have you changed schools since kindergarten?</a:t>
            </a:r>
          </a:p>
          <a:p>
            <a:pPr lvl="1"/>
            <a:r>
              <a:rPr lang="en-US" dirty="0"/>
              <a:t>Direction: 1 indicates more transition/moves,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3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A5D47-016B-1C9E-EC68-7D7FD13E3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CCD57-B5F0-7774-7CCD-8EA9BB04B720}"/>
              </a:ext>
            </a:extLst>
          </p:cNvPr>
          <p:cNvSpPr txBox="1"/>
          <p:nvPr/>
        </p:nvSpPr>
        <p:spPr>
          <a:xfrm>
            <a:off x="304800" y="363328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Transitions &amp; mobility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around 2,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appears to be getting stronger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Strengthened after dispensary openings?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8366E-FB34-13E3-CD02-B9340CCB3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24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80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8B853-D4F6-6D19-DEAB-0DBE909C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6BB5-642E-7360-A11A-DB8D8DCF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Poor family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4AA46-BA43-6668-A37B-F836A0CB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My parents ask if I’ve gotten my homework done.</a:t>
            </a:r>
          </a:p>
          <a:p>
            <a:r>
              <a:rPr lang="en-US" dirty="0"/>
              <a:t>Would your parents know if you did not come home on time?</a:t>
            </a:r>
          </a:p>
          <a:p>
            <a:r>
              <a:rPr lang="en-US" dirty="0"/>
              <a:t>When I am not at home, one of my parents knows where I am and whom I am with.</a:t>
            </a:r>
          </a:p>
          <a:p>
            <a:r>
              <a:rPr lang="en-US" dirty="0"/>
              <a:t>The rules in my family are clear.</a:t>
            </a:r>
          </a:p>
          <a:p>
            <a:r>
              <a:rPr lang="en-US" dirty="0"/>
              <a:t>My family has clear rules about alcohol and drug use.</a:t>
            </a:r>
          </a:p>
          <a:p>
            <a:r>
              <a:rPr lang="en-US" dirty="0"/>
              <a:t>If you drank some beer or wine or liquor (for example, vodka, whiskey, or gin) without your parents’ permission, would you be caught by your parents?</a:t>
            </a:r>
          </a:p>
          <a:p>
            <a:r>
              <a:rPr lang="en-US" dirty="0"/>
              <a:t>If you skipped school, would you be caught by your parents?</a:t>
            </a:r>
          </a:p>
          <a:p>
            <a:r>
              <a:rPr lang="en-US" dirty="0"/>
              <a:t>If you carried a handgun without your parents’ permission, would you be caught by your parents?</a:t>
            </a:r>
          </a:p>
          <a:p>
            <a:pPr lvl="1"/>
            <a:r>
              <a:rPr lang="en-US" dirty="0"/>
              <a:t>Direction: 1 indicates poor family management,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37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AC24A-3D82-B546-9A23-22E157BAF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73EF3-3FA0-DD7A-2041-E26B50658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33362"/>
            <a:ext cx="6400800" cy="6391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43BDB-A207-25FA-CCF6-179882896B2F}"/>
              </a:ext>
            </a:extLst>
          </p:cNvPr>
          <p:cNvSpPr txBox="1"/>
          <p:nvPr/>
        </p:nvSpPr>
        <p:spPr>
          <a:xfrm>
            <a:off x="304800" y="363328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Poor family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of 1.5 to 2.5,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weakening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Weakened after MM passage, further weakening after dispensary openings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6695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1A776-B08F-13AB-8C03-B444E1081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78C92-F649-43C2-00B7-A2AEC9EC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Low commitment to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5C67-2AC6-D92C-6521-9AD10712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How often do you feel that the schoolwork you are assigned is meaningful and important?</a:t>
            </a:r>
          </a:p>
          <a:p>
            <a:r>
              <a:rPr lang="en-US" dirty="0"/>
              <a:t>How interesting are most of your courses to you?</a:t>
            </a:r>
          </a:p>
          <a:p>
            <a:r>
              <a:rPr lang="en-US" dirty="0"/>
              <a:t>How important do you think the things you are learning in school are going to be for your later life?</a:t>
            </a:r>
          </a:p>
          <a:p>
            <a:r>
              <a:rPr lang="en-US" dirty="0"/>
              <a:t>Now, thinking back over the past year in school, how often did you: Enjoy being in school?</a:t>
            </a:r>
          </a:p>
          <a:p>
            <a:r>
              <a:rPr lang="en-US" dirty="0"/>
              <a:t>Now, thinking back over the past year in school, how often did you: Hate being in school?</a:t>
            </a:r>
          </a:p>
          <a:p>
            <a:r>
              <a:rPr lang="en-US" dirty="0"/>
              <a:t>Now, thinking back over the past year in school, how often did you: Try to do your best work in school?</a:t>
            </a:r>
          </a:p>
          <a:p>
            <a:r>
              <a:rPr lang="en-US" dirty="0"/>
              <a:t>During the LAST FOUR WEEKS, how many whole days have you missed because you skipped or “cut”?</a:t>
            </a:r>
          </a:p>
          <a:p>
            <a:pPr lvl="1"/>
            <a:r>
              <a:rPr lang="en-US" dirty="0"/>
              <a:t>Direction: 1 indicates low commitment to school,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35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58D85-8B92-8584-CDB3-234FD303E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000EC-F452-6247-127A-94E580EDD6A6}"/>
              </a:ext>
            </a:extLst>
          </p:cNvPr>
          <p:cNvSpPr txBox="1"/>
          <p:nvPr/>
        </p:nvSpPr>
        <p:spPr>
          <a:xfrm>
            <a:off x="304800" y="363328"/>
            <a:ext cx="365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 commitment to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of 2 to 3,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quadratic pattern? Weak early, then stronger, but again weaker?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Strengthened after MM passage, weakened after dispensary openings?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72FE8-4CCF-346A-57DF-04B384712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19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86416-C748-ECF4-B615-A6FC7B17B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69EE-8AEF-1222-6593-AE498322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0"/>
            <a:ext cx="7353300" cy="685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Protective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00647-9217-F0DF-07D6-6674567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85800"/>
            <a:ext cx="10515600" cy="6019800"/>
          </a:xfrm>
        </p:spPr>
        <p:txBody>
          <a:bodyPr>
            <a:normAutofit/>
          </a:bodyPr>
          <a:lstStyle/>
          <a:p>
            <a:r>
              <a:rPr lang="en-US" dirty="0"/>
              <a:t>Change to scale of y-axis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Protective</a:t>
            </a:r>
            <a:r>
              <a:rPr lang="en-US" dirty="0"/>
              <a:t> factors and MJ use have an inverse or negative association</a:t>
            </a:r>
          </a:p>
          <a:p>
            <a:r>
              <a:rPr lang="en-US" dirty="0"/>
              <a:t>Odds ratios from 0.0 to 1.0</a:t>
            </a:r>
          </a:p>
          <a:p>
            <a:r>
              <a:rPr lang="en-US" dirty="0"/>
              <a:t>Odds ratios closer to 1.0 (‘larger’) are weaker</a:t>
            </a:r>
          </a:p>
          <a:p>
            <a:pPr lvl="1"/>
            <a:r>
              <a:rPr lang="en-US" dirty="0"/>
              <a:t>OR=0.50 means one-half as likely together</a:t>
            </a:r>
          </a:p>
          <a:p>
            <a:pPr lvl="1"/>
            <a:r>
              <a:rPr lang="en-US" dirty="0"/>
              <a:t>OR=0.25 means one-quarter as likely together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33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8948-CFD9-5F93-20CE-238618D4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BA16-45FC-65EE-5F8C-11D41CF8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Pro-social school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DAC28-9A82-668F-4B16-D280F72BF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In my school, students have lots of chances to help decide things like class activities and rules.</a:t>
            </a:r>
          </a:p>
          <a:p>
            <a:r>
              <a:rPr lang="en-US" dirty="0"/>
              <a:t>There are lots of chances for students in my school to talk with a teacher one-on-one.</a:t>
            </a:r>
          </a:p>
          <a:p>
            <a:r>
              <a:rPr lang="en-US" dirty="0"/>
              <a:t>Teachers ask me to work on special classroom projects.</a:t>
            </a:r>
          </a:p>
          <a:p>
            <a:r>
              <a:rPr lang="en-US" dirty="0"/>
              <a:t>There are lots of chances for students in my school to get involved in sports, clubs, and other school activities outside of class.</a:t>
            </a:r>
          </a:p>
          <a:p>
            <a:r>
              <a:rPr lang="en-US" dirty="0"/>
              <a:t>I have lots of chances to be part of class discussions or activities.</a:t>
            </a:r>
          </a:p>
          <a:p>
            <a:pPr lvl="1"/>
            <a:r>
              <a:rPr lang="en-US" dirty="0"/>
              <a:t>Direction: 1 indicates more pro-social school opportunities, </a:t>
            </a:r>
            <a:r>
              <a:rPr lang="en-US" dirty="0">
                <a:solidFill>
                  <a:srgbClr val="00B050"/>
                </a:solidFill>
              </a:rPr>
              <a:t>protective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72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44959-0B0E-E7DA-A838-C5ACFD73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F9FA15-048A-863C-9D49-9C3A064F300F}"/>
              </a:ext>
            </a:extLst>
          </p:cNvPr>
          <p:cNvSpPr txBox="1"/>
          <p:nvPr/>
        </p:nvSpPr>
        <p:spPr>
          <a:xfrm>
            <a:off x="304800" y="363328"/>
            <a:ext cx="365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Pro-social school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of 0.6 to 0.8, inverse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appears to be getting weaker(OR closer to 1.0) lately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Weakened after MM passage and after dispensary openings?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C3816-F1C0-E5BF-FD8B-F2DD25503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2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0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A9801-CD92-0B0C-E652-F31B8ED41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B83E-414E-D9A1-FC50-95C4EDB7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10287000" cy="1143000"/>
          </a:xfrm>
        </p:spPr>
        <p:txBody>
          <a:bodyPr>
            <a:noAutofit/>
          </a:bodyPr>
          <a:lstStyle/>
          <a:p>
            <a:r>
              <a:rPr lang="en-US" dirty="0"/>
              <a:t>Associations between </a:t>
            </a:r>
            <a:r>
              <a:rPr lang="en-US" dirty="0">
                <a:solidFill>
                  <a:srgbClr val="FF0000"/>
                </a:solidFill>
              </a:rPr>
              <a:t>Risk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Protective</a:t>
            </a:r>
            <a:r>
              <a:rPr lang="en-US" dirty="0"/>
              <a:t> Factors and Marijuana Use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6CE5-8E90-D366-B369-9BAF7217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10287000" cy="4876800"/>
          </a:xfrm>
        </p:spPr>
        <p:txBody>
          <a:bodyPr>
            <a:normAutofit/>
          </a:bodyPr>
          <a:lstStyle/>
          <a:p>
            <a:r>
              <a:rPr lang="en-US" dirty="0"/>
              <a:t>Self-reported marijuana use in past 30 days</a:t>
            </a:r>
          </a:p>
          <a:p>
            <a:pPr lvl="1"/>
            <a:r>
              <a:rPr lang="en-US" dirty="0"/>
              <a:t>Any use vs. no use</a:t>
            </a:r>
          </a:p>
          <a:p>
            <a:r>
              <a:rPr lang="en-US" dirty="0"/>
              <a:t>Also examined Frequent use(6 or more times in past month) vs. infrequent use (1 to 5 times in past month)</a:t>
            </a:r>
          </a:p>
          <a:p>
            <a:pPr lvl="1"/>
            <a:r>
              <a:rPr lang="en-US" dirty="0"/>
              <a:t>Results omitted here, associations were present, though weaker, with few instances of significant trends over time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Risk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Protective</a:t>
            </a:r>
            <a:r>
              <a:rPr lang="en-US" dirty="0"/>
              <a:t> factors definitions explained in more detail as we go along</a:t>
            </a:r>
          </a:p>
        </p:txBody>
      </p:sp>
    </p:spTree>
    <p:extLst>
      <p:ext uri="{BB962C8B-B14F-4D97-AF65-F5344CB8AC3E}">
        <p14:creationId xmlns:p14="http://schemas.microsoft.com/office/powerpoint/2010/main" val="30246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E5585-A942-CBE5-8A67-52810EC9F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D33A-E51B-32A7-7ADA-8E6E426B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Pro-social school rewards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265C5-D3DA-4640-FF73-A5A448249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/>
          </a:bodyPr>
          <a:lstStyle/>
          <a:p>
            <a:r>
              <a:rPr lang="en-US" dirty="0"/>
              <a:t>My teacher(s) notices when I am doing a good job and lets me know about it.</a:t>
            </a:r>
          </a:p>
          <a:p>
            <a:r>
              <a:rPr lang="en-US" dirty="0"/>
              <a:t>The school lets my parents know when I have done something well.</a:t>
            </a:r>
          </a:p>
          <a:p>
            <a:r>
              <a:rPr lang="en-US" dirty="0"/>
              <a:t>I feel safe at my school.</a:t>
            </a:r>
          </a:p>
          <a:p>
            <a:r>
              <a:rPr lang="en-US" dirty="0"/>
              <a:t>My teachers praise me when I work hard in school.</a:t>
            </a:r>
          </a:p>
          <a:p>
            <a:pPr lvl="1"/>
            <a:r>
              <a:rPr lang="en-US" dirty="0"/>
              <a:t>Direction: 1 indicates more pro-social school rewards, </a:t>
            </a:r>
            <a:r>
              <a:rPr lang="en-US" dirty="0">
                <a:solidFill>
                  <a:srgbClr val="00B050"/>
                </a:solidFill>
              </a:rPr>
              <a:t>protective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46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4C2FE-D595-7750-74FB-A2C044205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8CD29-27EF-5568-71DB-0BFB5D7BA0D9}"/>
              </a:ext>
            </a:extLst>
          </p:cNvPr>
          <p:cNvSpPr txBox="1"/>
          <p:nvPr/>
        </p:nvSpPr>
        <p:spPr>
          <a:xfrm>
            <a:off x="304800" y="363328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Factor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of around 0.5, stronger inverse association than </a:t>
            </a:r>
            <a:r>
              <a:rPr lang="en-US" sz="2000" dirty="0" err="1"/>
              <a:t>opportunties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appears to be getting weaker(OR closer to 1.0)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Weakened after MM events?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118F0-9AEE-BDE5-24A1-C2D37D83E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0" y="103397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43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8A2A8-36D5-F4EA-A1FD-9E5BFF7A7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3E63-44CA-3612-5894-463F85AD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820400" cy="838200"/>
          </a:xfrm>
        </p:spPr>
        <p:txBody>
          <a:bodyPr>
            <a:noAutofit/>
          </a:bodyPr>
          <a:lstStyle/>
          <a:p>
            <a:r>
              <a:rPr lang="en-US" dirty="0"/>
              <a:t>Perceive marijuana use as moderate/great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6F57-8A33-5713-34F7-E23931181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/>
          </a:bodyPr>
          <a:lstStyle/>
          <a:p>
            <a:r>
              <a:rPr lang="en-US" dirty="0"/>
              <a:t>Single question, not a scale-score factor</a:t>
            </a:r>
          </a:p>
          <a:p>
            <a:r>
              <a:rPr lang="en-US" dirty="0"/>
              <a:t> How much do you think people risk harming themselves (physically or in other ways) if they: try marijuana once or twice?</a:t>
            </a:r>
          </a:p>
          <a:p>
            <a:pPr lvl="1"/>
            <a:r>
              <a:rPr lang="en-US" dirty="0"/>
              <a:t>Direction: 1 indicates perceiving moderate/great risk from marijuana use, </a:t>
            </a:r>
            <a:r>
              <a:rPr lang="en-US" dirty="0">
                <a:solidFill>
                  <a:srgbClr val="00B050"/>
                </a:solidFill>
              </a:rPr>
              <a:t>protective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15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60551-710C-F532-5D5B-95523F408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4D588C-CFC9-D132-39D6-B20F345D89E9}"/>
              </a:ext>
            </a:extLst>
          </p:cNvPr>
          <p:cNvSpPr txBox="1"/>
          <p:nvPr/>
        </p:nvSpPr>
        <p:spPr>
          <a:xfrm>
            <a:off x="304800" y="363328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Perceive marijuana use as moderate/great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under 0.2, strong inverse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appears to be weakening(OR closer to 1.0)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Weakening after dispensary openings?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While strong, and highly significant, the link between perceiving risk and using is lessened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582E4-E053-EB22-7048-8A7CF4EFC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2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8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6809E-62AC-953E-8329-41C2F5485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8EF4-2BF5-A13C-FDEF-A5C1C0DD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"/>
            <a:ext cx="7353300" cy="533400"/>
          </a:xfrm>
        </p:spPr>
        <p:txBody>
          <a:bodyPr>
            <a:noAutofit/>
          </a:bodyPr>
          <a:lstStyle/>
          <a:p>
            <a:r>
              <a:rPr lang="en-US" sz="3600" dirty="0"/>
              <a:t>Summary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7993B2-F84F-BC74-76E6-7E2E1F78C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96324"/>
              </p:ext>
            </p:extLst>
          </p:nvPr>
        </p:nvGraphicFramePr>
        <p:xfrm>
          <a:off x="1295400" y="690880"/>
          <a:ext cx="9601200" cy="5197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6626975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55000314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266699782"/>
                    </a:ext>
                  </a:extLst>
                </a:gridCol>
              </a:tblGrid>
              <a:tr h="5116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u="none" strike="noStrike" dirty="0">
                          <a:effectLst/>
                        </a:rPr>
                        <a:t>Weakened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u="none" strike="noStrike">
                          <a:effectLst/>
                        </a:rPr>
                        <a:t>Strengthened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2773618"/>
                  </a:ext>
                </a:extLst>
              </a:tr>
              <a:tr h="25113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u="none" strike="noStrike" dirty="0">
                          <a:effectLst/>
                        </a:rPr>
                        <a:t>Risk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u="none" strike="noStrike" dirty="0">
                          <a:effectLst/>
                        </a:rPr>
                        <a:t>Perceive easy availability, Favorable peer attitudes, Low perceived risk, Poor academic performance, Poor family management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Early initiation, Anti-social family, Transitions &amp; mobility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67405"/>
                  </a:ext>
                </a:extLst>
              </a:tr>
              <a:tr h="21745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u="none" strike="noStrike">
                          <a:effectLst/>
                        </a:rPr>
                        <a:t>Protective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u="none" strike="noStrike" dirty="0">
                          <a:effectLst/>
                        </a:rPr>
                        <a:t>Pro-social school </a:t>
                      </a:r>
                      <a:r>
                        <a:rPr lang="en-US" sz="2800" u="none" strike="noStrike" dirty="0" err="1">
                          <a:effectLst/>
                        </a:rPr>
                        <a:t>opps</a:t>
                      </a:r>
                      <a:r>
                        <a:rPr lang="en-US" sz="2800" u="none" strike="noStrike" dirty="0">
                          <a:effectLst/>
                        </a:rPr>
                        <a:t>,  Pro-social school rewards, Perceive great/moderate risk of marijuana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None examined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49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343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7D494-E9CA-A0E6-6DD7-AEFC31356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D11D-89A6-07BC-5E6B-482BF35D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"/>
            <a:ext cx="7353300" cy="533400"/>
          </a:xfrm>
        </p:spPr>
        <p:txBody>
          <a:bodyPr>
            <a:no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E1FC4-FA95-10F9-AEDF-EB13301A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791200"/>
          </a:xfrm>
        </p:spPr>
        <p:txBody>
          <a:bodyPr>
            <a:normAutofit/>
          </a:bodyPr>
          <a:lstStyle/>
          <a:p>
            <a:r>
              <a:rPr lang="en-US" dirty="0"/>
              <a:t>Further study:</a:t>
            </a:r>
          </a:p>
          <a:p>
            <a:pPr lvl="1"/>
            <a:r>
              <a:rPr lang="en-US" dirty="0"/>
              <a:t>Further factors, and/or individual questions to examine</a:t>
            </a:r>
          </a:p>
          <a:p>
            <a:pPr lvl="1"/>
            <a:r>
              <a:rPr lang="en-US" dirty="0"/>
              <a:t>More formally examine possibly link of changes in association and MM events</a:t>
            </a:r>
          </a:p>
          <a:p>
            <a:pPr lvl="1"/>
            <a:r>
              <a:rPr lang="en-US" dirty="0"/>
              <a:t>Over time changes in associations of these risk factors and substances besides marijuana</a:t>
            </a:r>
          </a:p>
          <a:p>
            <a:pPr lvl="1"/>
            <a:r>
              <a:rPr lang="en-US" dirty="0"/>
              <a:t>Factor of reduced APNA participation</a:t>
            </a:r>
          </a:p>
          <a:p>
            <a:endParaRPr lang="en-US" dirty="0"/>
          </a:p>
          <a:p>
            <a:r>
              <a:rPr lang="en-US" dirty="0"/>
              <a:t>Discussion, Comments, Questions</a:t>
            </a:r>
          </a:p>
        </p:txBody>
      </p:sp>
    </p:spTree>
    <p:extLst>
      <p:ext uri="{BB962C8B-B14F-4D97-AF65-F5344CB8AC3E}">
        <p14:creationId xmlns:p14="http://schemas.microsoft.com/office/powerpoint/2010/main" val="421373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2B3F7-7CAF-111C-31E6-F0E42B9EC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1101-933F-FC99-43A4-43482899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10287000" cy="1143000"/>
          </a:xfrm>
        </p:spPr>
        <p:txBody>
          <a:bodyPr>
            <a:noAutofit/>
          </a:bodyPr>
          <a:lstStyle/>
          <a:p>
            <a:r>
              <a:rPr lang="en-US" dirty="0"/>
              <a:t>Associations between </a:t>
            </a:r>
            <a:r>
              <a:rPr lang="en-US" dirty="0">
                <a:solidFill>
                  <a:srgbClr val="FF0000"/>
                </a:solidFill>
              </a:rPr>
              <a:t>Risk</a:t>
            </a:r>
            <a:r>
              <a:rPr lang="en-US" dirty="0"/>
              <a:t>/</a:t>
            </a:r>
            <a:r>
              <a:rPr lang="en-US" dirty="0">
                <a:solidFill>
                  <a:srgbClr val="00B050"/>
                </a:solidFill>
              </a:rPr>
              <a:t>Protective</a:t>
            </a:r>
            <a:r>
              <a:rPr lang="en-US" dirty="0"/>
              <a:t> Factors and Marijuana Use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90F12-5ACA-745C-4E7B-288938B8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10515600" cy="4876800"/>
          </a:xfrm>
        </p:spPr>
        <p:txBody>
          <a:bodyPr>
            <a:normAutofit/>
          </a:bodyPr>
          <a:lstStyle/>
          <a:p>
            <a:r>
              <a:rPr lang="en-US" dirty="0"/>
              <a:t>Association of factors &amp; MJ use measured by odds ratio</a:t>
            </a:r>
          </a:p>
          <a:p>
            <a:pPr lvl="1"/>
            <a:r>
              <a:rPr lang="en-US" dirty="0"/>
              <a:t>Odds Ratio &gt;1.0: Factor &amp; Use go in the same direction,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pPr lvl="2"/>
            <a:r>
              <a:rPr lang="en-US" dirty="0"/>
              <a:t>OR=2.5, the factor &amp; use are 2.5 times as likely together</a:t>
            </a:r>
          </a:p>
          <a:p>
            <a:pPr lvl="1"/>
            <a:r>
              <a:rPr lang="en-US" dirty="0"/>
              <a:t>Odds Ratio &lt;1.0: Factor &amp; Use go in opposite directions, </a:t>
            </a:r>
            <a:r>
              <a:rPr lang="en-US" dirty="0">
                <a:solidFill>
                  <a:srgbClr val="00B050"/>
                </a:solidFill>
              </a:rPr>
              <a:t>protective</a:t>
            </a:r>
          </a:p>
          <a:p>
            <a:pPr lvl="2"/>
            <a:r>
              <a:rPr lang="en-US" dirty="0"/>
              <a:t>OR=0.5, the factor &amp; use are half as likely together</a:t>
            </a:r>
          </a:p>
          <a:p>
            <a:pPr lvl="1"/>
            <a:r>
              <a:rPr lang="en-US" dirty="0"/>
              <a:t>Breslow-Day test: “consistency/homogeneity” of odds ratio across the years</a:t>
            </a:r>
          </a:p>
          <a:p>
            <a:pPr lvl="2"/>
            <a:r>
              <a:rPr lang="en-US" dirty="0"/>
              <a:t>If p&lt;0.05: some “general” change/differences over the years</a:t>
            </a:r>
          </a:p>
          <a:p>
            <a:pPr lvl="2"/>
            <a:r>
              <a:rPr lang="en-US" dirty="0"/>
              <a:t>Pattern of change/link to MM events is interpretation, perhaps further investigation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0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F61FA-6C29-938A-77CD-66DA7D541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CA04-4049-8967-8FC8-6FD997DF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10287000" cy="609600"/>
          </a:xfrm>
        </p:spPr>
        <p:txBody>
          <a:bodyPr>
            <a:noAutofit/>
          </a:bodyPr>
          <a:lstStyle/>
          <a:p>
            <a:r>
              <a:rPr lang="en-US" sz="3600" dirty="0"/>
              <a:t>Understanding the Odds Ratios plots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07DC8-F5E9-2EA9-0E97-85FE2426F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923018"/>
            <a:ext cx="5791200" cy="578258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B8168C-D79B-C88E-5A8D-FDC08A927CC7}"/>
              </a:ext>
            </a:extLst>
          </p:cNvPr>
          <p:cNvCxnSpPr/>
          <p:nvPr/>
        </p:nvCxnSpPr>
        <p:spPr>
          <a:xfrm>
            <a:off x="1905000" y="1456574"/>
            <a:ext cx="2438400" cy="44858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EE2A3A-4180-7621-557E-D3D0197B3200}"/>
              </a:ext>
            </a:extLst>
          </p:cNvPr>
          <p:cNvSpPr txBox="1"/>
          <p:nvPr/>
        </p:nvSpPr>
        <p:spPr>
          <a:xfrm>
            <a:off x="228600" y="825117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dotted blue line at 2016 notes passage of MM law in AR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BF1BD4-A0CF-2806-2342-A242D373B04D}"/>
              </a:ext>
            </a:extLst>
          </p:cNvPr>
          <p:cNvCxnSpPr/>
          <p:nvPr/>
        </p:nvCxnSpPr>
        <p:spPr>
          <a:xfrm flipH="1">
            <a:off x="5943600" y="1107054"/>
            <a:ext cx="3048000" cy="68149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DB4034-711D-D781-AEB9-920401ED57FE}"/>
              </a:ext>
            </a:extLst>
          </p:cNvPr>
          <p:cNvSpPr txBox="1"/>
          <p:nvPr/>
        </p:nvSpPr>
        <p:spPr>
          <a:xfrm>
            <a:off x="9067800" y="825117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dotted green line at 2019 notes dispensary openings beginning in 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709777-C3A5-B7C5-5C42-8B21044206DF}"/>
              </a:ext>
            </a:extLst>
          </p:cNvPr>
          <p:cNvSpPr txBox="1"/>
          <p:nvPr/>
        </p:nvSpPr>
        <p:spPr>
          <a:xfrm>
            <a:off x="213360" y="2274054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P-value of Breslow-Day test for “homogeneity” of odds ratio over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E228BB-CEF1-DB59-E4C1-CB212EDCD39E}"/>
              </a:ext>
            </a:extLst>
          </p:cNvPr>
          <p:cNvSpPr txBox="1"/>
          <p:nvPr/>
        </p:nvSpPr>
        <p:spPr>
          <a:xfrm>
            <a:off x="9220200" y="24384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Odds ratio of each year plotted by dark green diamond with whiskers of the 95% confidence interval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5054C-472C-7372-77A7-F8954BDE29F5}"/>
              </a:ext>
            </a:extLst>
          </p:cNvPr>
          <p:cNvSpPr txBox="1"/>
          <p:nvPr/>
        </p:nvSpPr>
        <p:spPr>
          <a:xfrm>
            <a:off x="9220200" y="44196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dashed gray line at 1.0. If whiskers cross do not cross this line, the OR is significant itself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A2D74E-774B-0AEF-72DF-E88BC6BDC860}"/>
              </a:ext>
            </a:extLst>
          </p:cNvPr>
          <p:cNvSpPr txBox="1"/>
          <p:nvPr/>
        </p:nvSpPr>
        <p:spPr>
          <a:xfrm>
            <a:off x="251460" y="3801071"/>
            <a:ext cx="214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 of y-axis above 1.0 for risk factors, will change to 0 to 1 for protective factors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403643-C12A-2087-A652-886ADFE4AABC}"/>
              </a:ext>
            </a:extLst>
          </p:cNvPr>
          <p:cNvCxnSpPr/>
          <p:nvPr/>
        </p:nvCxnSpPr>
        <p:spPr>
          <a:xfrm>
            <a:off x="2537460" y="2689907"/>
            <a:ext cx="762000" cy="8382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FC8C34-A929-D8EC-E4FC-9AFD8B2309B3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400300" y="4401235"/>
            <a:ext cx="723900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66B3DD-129B-D143-CAAC-77EAB81F84B4}"/>
              </a:ext>
            </a:extLst>
          </p:cNvPr>
          <p:cNvCxnSpPr>
            <a:cxnSpLocks/>
          </p:cNvCxnSpPr>
          <p:nvPr/>
        </p:nvCxnSpPr>
        <p:spPr>
          <a:xfrm flipH="1">
            <a:off x="8229600" y="2735719"/>
            <a:ext cx="9906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585790B-6097-E6F1-DB06-AD708E859484}"/>
              </a:ext>
            </a:extLst>
          </p:cNvPr>
          <p:cNvCxnSpPr/>
          <p:nvPr/>
        </p:nvCxnSpPr>
        <p:spPr>
          <a:xfrm flipH="1">
            <a:off x="7924800" y="4800600"/>
            <a:ext cx="1295400" cy="9906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4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0C399-4AA3-AFE5-A33D-4BADF78F7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5E41-5EF0-90ED-F173-D4115933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Risk/Protective Factor Definitions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8047-C573-A99B-8AB3-8C48E40BF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/>
          </a:bodyPr>
          <a:lstStyle/>
          <a:p>
            <a:r>
              <a:rPr lang="en-US" dirty="0"/>
              <a:t>Validated survey algorithm</a:t>
            </a:r>
          </a:p>
          <a:p>
            <a:r>
              <a:rPr lang="en-US" dirty="0"/>
              <a:t>Each factor based on multiple questions in APNA</a:t>
            </a:r>
          </a:p>
          <a:p>
            <a:pPr lvl="1"/>
            <a:r>
              <a:rPr lang="en-US" dirty="0"/>
              <a:t>Example: “Do you enjoy being in school?”</a:t>
            </a:r>
          </a:p>
          <a:p>
            <a:pPr lvl="2"/>
            <a:r>
              <a:rPr lang="en-US" b="1" dirty="0"/>
              <a:t>1</a:t>
            </a:r>
            <a:r>
              <a:rPr lang="en-US" dirty="0"/>
              <a:t>='Never' </a:t>
            </a:r>
            <a:r>
              <a:rPr lang="en-US" b="1" dirty="0"/>
              <a:t>2</a:t>
            </a:r>
            <a:r>
              <a:rPr lang="en-US" dirty="0"/>
              <a:t>='Rarely' </a:t>
            </a:r>
            <a:r>
              <a:rPr lang="en-US" b="1" dirty="0"/>
              <a:t>3</a:t>
            </a:r>
            <a:r>
              <a:rPr lang="en-US" dirty="0"/>
              <a:t>='Sometimes' </a:t>
            </a:r>
            <a:r>
              <a:rPr lang="en-US" b="1" dirty="0"/>
              <a:t>4</a:t>
            </a:r>
            <a:r>
              <a:rPr lang="en-US" dirty="0"/>
              <a:t>='Often' </a:t>
            </a:r>
            <a:r>
              <a:rPr lang="en-US" b="1" dirty="0"/>
              <a:t>5</a:t>
            </a:r>
            <a:r>
              <a:rPr lang="en-US" dirty="0"/>
              <a:t>='Almost always’</a:t>
            </a:r>
          </a:p>
          <a:p>
            <a:r>
              <a:rPr lang="en-US" dirty="0"/>
              <a:t>Mean of coded responses(sometimes reversed) are compared to grade-specific cut-offs to become a 0/1 dichotomous variable</a:t>
            </a:r>
          </a:p>
          <a:p>
            <a:r>
              <a:rPr lang="en-US" dirty="0"/>
              <a:t>See also: </a:t>
            </a:r>
            <a:r>
              <a:rPr lang="fr-FR" dirty="0"/>
              <a:t>Appendix E </a:t>
            </a:r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:</a:t>
            </a:r>
          </a:p>
          <a:p>
            <a:pPr lvl="1"/>
            <a:r>
              <a:rPr lang="fr-FR" dirty="0">
                <a:hlinkClick r:id="rId3"/>
              </a:rPr>
              <a:t>https://arkansas.isadata.com/regions.php?year=2024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2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E22E9-1337-ADD0-625F-C2A80A6E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E871-D73F-9E8C-E7E4-680C1C06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Early initiation of drug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5940-4FA3-3C1F-971C-38F905284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/>
          </a:bodyPr>
          <a:lstStyle/>
          <a:p>
            <a:r>
              <a:rPr lang="en-US" dirty="0"/>
              <a:t>How old were you when you first: </a:t>
            </a:r>
          </a:p>
          <a:p>
            <a:pPr lvl="1"/>
            <a:r>
              <a:rPr lang="en-US" dirty="0"/>
              <a:t>smoked marijuana?</a:t>
            </a:r>
          </a:p>
          <a:p>
            <a:pPr lvl="1"/>
            <a:r>
              <a:rPr lang="en-US" dirty="0"/>
              <a:t>smoked a cigarette, even just a puff?</a:t>
            </a:r>
          </a:p>
          <a:p>
            <a:pPr lvl="1"/>
            <a:r>
              <a:rPr lang="en-US" dirty="0"/>
              <a:t>had more than a sip or two of beer, wine or hard liquor (for example, vodka, whiskey, or gin)?</a:t>
            </a:r>
          </a:p>
          <a:p>
            <a:pPr lvl="1"/>
            <a:r>
              <a:rPr lang="en-US" dirty="0"/>
              <a:t>began drinking alcoholic beverages regularly, that is, at least once or twice a month?</a:t>
            </a:r>
          </a:p>
          <a:p>
            <a:pPr lvl="2"/>
            <a:r>
              <a:rPr lang="en-US" dirty="0"/>
              <a:t>Direction: 1 indicates early initiation of drug use,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5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8F651-E350-7652-D65F-C36A68393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686EF-EFB6-9571-9686-3FA54E4DE9AF}"/>
              </a:ext>
            </a:extLst>
          </p:cNvPr>
          <p:cNvSpPr txBox="1"/>
          <p:nvPr/>
        </p:nvSpPr>
        <p:spPr>
          <a:xfrm>
            <a:off x="304800" y="363328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Early initiation of drug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ORs of 10+, strong association with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change in ORs over time: appears to be getting stronger(higher OR) lately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Strengthened after dispensary openings? Weakened after law passage?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19E29-E56B-60FD-25E7-6B02C397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9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6A9AC-F203-A8DA-8F6B-43C17787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4482-520E-CA6D-D536-DC6FDAFE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38200"/>
          </a:xfrm>
        </p:spPr>
        <p:txBody>
          <a:bodyPr>
            <a:noAutofit/>
          </a:bodyPr>
          <a:lstStyle/>
          <a:p>
            <a:r>
              <a:rPr lang="en-US" dirty="0"/>
              <a:t>Perceived Availability of Drugs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9847-EBEB-B72A-C505-52946EF97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515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wanted to get some beer, wine or hard liquor (for example, vodka, whiskey, or gin), how easy would it be for you to get some?</a:t>
            </a:r>
          </a:p>
          <a:p>
            <a:r>
              <a:rPr lang="en-US" dirty="0"/>
              <a:t>If you wanted to get some cigarettes, how easy would it be for you to get some?</a:t>
            </a:r>
          </a:p>
          <a:p>
            <a:r>
              <a:rPr lang="en-US" dirty="0"/>
              <a:t>If you wanted to get some marijuana, how easy would it be for you to get some?</a:t>
            </a:r>
          </a:p>
          <a:p>
            <a:r>
              <a:rPr lang="en-US" dirty="0"/>
              <a:t>If you wanted to get a drug like cocaine, LSD, or amphetamines, how easy would it be for you to get some?</a:t>
            </a:r>
          </a:p>
          <a:p>
            <a:pPr lvl="1"/>
            <a:r>
              <a:rPr lang="en-US" dirty="0"/>
              <a:t>Direction: 1 indicates perceiving easy availability of drugs, </a:t>
            </a:r>
            <a:r>
              <a:rPr lang="en-US" dirty="0">
                <a:solidFill>
                  <a:srgbClr val="FF0000"/>
                </a:solidFill>
              </a:rPr>
              <a:t>risk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80092"/>
      </p:ext>
    </p:extLst>
  </p:cSld>
  <p:clrMapOvr>
    <a:masterClrMapping/>
  </p:clrMapOvr>
</p:sld>
</file>

<file path=ppt/theme/theme1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107745</TotalTime>
  <Words>2319</Words>
  <Application>Microsoft Office PowerPoint</Application>
  <PresentationFormat>Widescreen</PresentationFormat>
  <Paragraphs>253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 Narrow</vt:lpstr>
      <vt:lpstr>Arial</vt:lpstr>
      <vt:lpstr>Calibri</vt:lpstr>
      <vt:lpstr>UAMS – Gray</vt:lpstr>
      <vt:lpstr>UAMS – Red</vt:lpstr>
      <vt:lpstr>Custom Design</vt:lpstr>
      <vt:lpstr>1_Custom Design</vt:lpstr>
      <vt:lpstr>2_Custom Design</vt:lpstr>
      <vt:lpstr>3_Custom Design</vt:lpstr>
      <vt:lpstr>Deeper APNA Data Dive:  Trends in Associations between Risk/Protective Factors and Marijuana Use </vt:lpstr>
      <vt:lpstr>Associations between Risk/Protective Factors and Marijuana Use</vt:lpstr>
      <vt:lpstr>Associations between Risk/Protective Factors and Marijuana Use</vt:lpstr>
      <vt:lpstr>Associations between Risk/Protective Factors and Marijuana Use</vt:lpstr>
      <vt:lpstr>Understanding the Odds Ratios plots</vt:lpstr>
      <vt:lpstr>Risk/Protective Factor Definitions</vt:lpstr>
      <vt:lpstr>Early initiation of drug use</vt:lpstr>
      <vt:lpstr>PowerPoint Presentation</vt:lpstr>
      <vt:lpstr>Perceived Availability of Drugs</vt:lpstr>
      <vt:lpstr>PowerPoint Presentation</vt:lpstr>
      <vt:lpstr>Family history of anti-social behavior</vt:lpstr>
      <vt:lpstr>PowerPoint Presentation</vt:lpstr>
      <vt:lpstr>Parental Attitudes Favorable toward ATOD Use</vt:lpstr>
      <vt:lpstr>PowerPoint Presentation</vt:lpstr>
      <vt:lpstr>Peer Favorable Attitudes toward ATOD Use</vt:lpstr>
      <vt:lpstr>PowerPoint Presentation</vt:lpstr>
      <vt:lpstr>Low Perceived risk of drug use</vt:lpstr>
      <vt:lpstr>PowerPoint Presentation</vt:lpstr>
      <vt:lpstr>Poor Academic Performance</vt:lpstr>
      <vt:lpstr>PowerPoint Presentation</vt:lpstr>
      <vt:lpstr>Transitions &amp; mobility</vt:lpstr>
      <vt:lpstr>PowerPoint Presentation</vt:lpstr>
      <vt:lpstr>Poor family management</vt:lpstr>
      <vt:lpstr>PowerPoint Presentation</vt:lpstr>
      <vt:lpstr>Low commitment to school</vt:lpstr>
      <vt:lpstr>PowerPoint Presentation</vt:lpstr>
      <vt:lpstr>Protective Factors</vt:lpstr>
      <vt:lpstr>Pro-social school opportunities </vt:lpstr>
      <vt:lpstr>PowerPoint Presentation</vt:lpstr>
      <vt:lpstr>Pro-social school rewards </vt:lpstr>
      <vt:lpstr>PowerPoint Presentation</vt:lpstr>
      <vt:lpstr>Perceive marijuana use as moderate/great risk</vt:lpstr>
      <vt:lpstr>PowerPoint Presentation</vt:lpstr>
      <vt:lpstr>Summary</vt:lpstr>
      <vt:lpstr>Summary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Thostenson, Jeff D</cp:lastModifiedBy>
  <cp:revision>704</cp:revision>
  <cp:lastPrinted>2020-08-05T04:26:32Z</cp:lastPrinted>
  <dcterms:created xsi:type="dcterms:W3CDTF">2012-06-27T20:39:58Z</dcterms:created>
  <dcterms:modified xsi:type="dcterms:W3CDTF">2025-09-18T14:15:46Z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2023-09-15T15:30:12Z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7cc46432-3963-4610-af4e-ec153678af0c</vt:lpwstr>
  </property>
  <property fmtid="{D5CDD505-2E9C-101B-9397-08002B2CF9AE}" pid="8" name="MSIP_Label_8ca390d5-a4f3-448c-8368-24080179bc53_ContentBits">
    <vt:lpwstr>0</vt:lpwstr>
  </property>
</Properties>
</file>