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80" r:id="rId3"/>
    <p:sldMasterId id="2147483650" r:id="rId4"/>
    <p:sldMasterId id="2147483660" r:id="rId5"/>
    <p:sldMasterId id="2147483669" r:id="rId6"/>
    <p:sldMasterId id="2147483676" r:id="rId7"/>
  </p:sldMasterIdLst>
  <p:notesMasterIdLst>
    <p:notesMasterId r:id="rId41"/>
  </p:notesMasterIdLst>
  <p:handoutMasterIdLst>
    <p:handoutMasterId r:id="rId42"/>
  </p:handoutMasterIdLst>
  <p:sldIdLst>
    <p:sldId id="258" r:id="rId8"/>
    <p:sldId id="319" r:id="rId9"/>
    <p:sldId id="260" r:id="rId10"/>
    <p:sldId id="336" r:id="rId11"/>
    <p:sldId id="454" r:id="rId12"/>
    <p:sldId id="483" r:id="rId13"/>
    <p:sldId id="455" r:id="rId14"/>
    <p:sldId id="475" r:id="rId15"/>
    <p:sldId id="489" r:id="rId16"/>
    <p:sldId id="490" r:id="rId17"/>
    <p:sldId id="491" r:id="rId18"/>
    <p:sldId id="498" r:id="rId19"/>
    <p:sldId id="492" r:id="rId20"/>
    <p:sldId id="493" r:id="rId21"/>
    <p:sldId id="494" r:id="rId22"/>
    <p:sldId id="487" r:id="rId23"/>
    <p:sldId id="488" r:id="rId24"/>
    <p:sldId id="485" r:id="rId25"/>
    <p:sldId id="500" r:id="rId26"/>
    <p:sldId id="501" r:id="rId27"/>
    <p:sldId id="507" r:id="rId28"/>
    <p:sldId id="502" r:id="rId29"/>
    <p:sldId id="511" r:id="rId30"/>
    <p:sldId id="506" r:id="rId31"/>
    <p:sldId id="508" r:id="rId32"/>
    <p:sldId id="509" r:id="rId33"/>
    <p:sldId id="503" r:id="rId34"/>
    <p:sldId id="504" r:id="rId35"/>
    <p:sldId id="505" r:id="rId36"/>
    <p:sldId id="496" r:id="rId37"/>
    <p:sldId id="497" r:id="rId38"/>
    <p:sldId id="425" r:id="rId39"/>
    <p:sldId id="304" r:id="rId4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807C"/>
    <a:srgbClr val="A30C33"/>
    <a:srgbClr val="790A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28"/>
    <p:restoredTop sz="87359"/>
  </p:normalViewPr>
  <p:slideViewPr>
    <p:cSldViewPr showGuides="1">
      <p:cViewPr varScale="1">
        <p:scale>
          <a:sx n="86" d="100"/>
          <a:sy n="86" d="100"/>
        </p:scale>
        <p:origin x="240" y="24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0D01C4-1BE0-054B-83F3-276CCAD7D7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6A407A-BFCD-3941-B0C8-F8D3DB1973A8}"/>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129A191-CAF5-5840-9B64-C7ED1A618514}" type="datetimeFigureOut">
              <a:rPr lang="en-US" smtClean="0"/>
              <a:t>9/10/25</a:t>
            </a:fld>
            <a:endParaRPr lang="en-US"/>
          </a:p>
        </p:txBody>
      </p:sp>
      <p:sp>
        <p:nvSpPr>
          <p:cNvPr id="4" name="Footer Placeholder 3">
            <a:extLst>
              <a:ext uri="{FF2B5EF4-FFF2-40B4-BE49-F238E27FC236}">
                <a16:creationId xmlns:a16="http://schemas.microsoft.com/office/drawing/2014/main" id="{DCF23067-C577-C94A-B54C-931FB41EF6DD}"/>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01AE3C-B143-FD4B-9C19-585FB842F6CF}"/>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4B89757-37C2-B04E-9CFE-0DF8C95B7724}" type="slidenum">
              <a:rPr lang="en-US" smtClean="0"/>
              <a:t>‹#›</a:t>
            </a:fld>
            <a:endParaRPr lang="en-US"/>
          </a:p>
        </p:txBody>
      </p:sp>
    </p:spTree>
    <p:extLst>
      <p:ext uri="{BB962C8B-B14F-4D97-AF65-F5344CB8AC3E}">
        <p14:creationId xmlns:p14="http://schemas.microsoft.com/office/powerpoint/2010/main" val="2686823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D2BB32BD-2CA7-4C2E-A2AF-1D86625FFA06}" type="datetimeFigureOut">
              <a:rPr lang="en-US" smtClean="0"/>
              <a:pPr/>
              <a:t>9/10/25</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7D6C4EB-DE73-41E0-AD04-9F317D671CC6}" type="slidenum">
              <a:rPr lang="en-US" smtClean="0"/>
              <a:pPr/>
              <a:t>‹#›</a:t>
            </a:fld>
            <a:endParaRPr lang="en-US"/>
          </a:p>
        </p:txBody>
      </p:sp>
    </p:spTree>
    <p:extLst>
      <p:ext uri="{BB962C8B-B14F-4D97-AF65-F5344CB8AC3E}">
        <p14:creationId xmlns:p14="http://schemas.microsoft.com/office/powerpoint/2010/main" val="113986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a:t>
            </a:fld>
            <a:endParaRPr lang="en-US"/>
          </a:p>
        </p:txBody>
      </p:sp>
    </p:spTree>
    <p:extLst>
      <p:ext uri="{BB962C8B-B14F-4D97-AF65-F5344CB8AC3E}">
        <p14:creationId xmlns:p14="http://schemas.microsoft.com/office/powerpoint/2010/main" val="314419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9D738-2E04-2ABC-E218-DD0AC7512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AEF4C-B490-00B5-C9FB-084793556C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70322-45B0-9EB2-E521-E142208991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6B12BA-E520-F67C-72DD-84E36D29F049}"/>
              </a:ext>
            </a:extLst>
          </p:cNvPr>
          <p:cNvSpPr>
            <a:spLocks noGrp="1"/>
          </p:cNvSpPr>
          <p:nvPr>
            <p:ph type="sldNum" sz="quarter" idx="5"/>
          </p:nvPr>
        </p:nvSpPr>
        <p:spPr/>
        <p:txBody>
          <a:bodyPr/>
          <a:lstStyle/>
          <a:p>
            <a:fld id="{37D6C4EB-DE73-41E0-AD04-9F317D671CC6}" type="slidenum">
              <a:rPr lang="en-US" smtClean="0"/>
              <a:pPr/>
              <a:t>14</a:t>
            </a:fld>
            <a:endParaRPr lang="en-US"/>
          </a:p>
        </p:txBody>
      </p:sp>
    </p:spTree>
    <p:extLst>
      <p:ext uri="{BB962C8B-B14F-4D97-AF65-F5344CB8AC3E}">
        <p14:creationId xmlns:p14="http://schemas.microsoft.com/office/powerpoint/2010/main" val="398817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6820A-3315-CA80-E3E8-7C9111A9F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A7128-7660-CFCB-CB44-F03A14E8C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9BD9D-35CE-8FEC-D4C9-4B8F33827647}"/>
              </a:ext>
            </a:extLst>
          </p:cNvPr>
          <p:cNvSpPr>
            <a:spLocks noGrp="1"/>
          </p:cNvSpPr>
          <p:nvPr>
            <p:ph type="body" idx="1"/>
          </p:nvPr>
        </p:nvSpPr>
        <p:spPr/>
        <p:txBody>
          <a:bodyPr/>
          <a:lstStyle/>
          <a:p>
            <a:r>
              <a:rPr lang="en-US" b="0" i="0" u="none" strike="noStrike" dirty="0">
                <a:solidFill>
                  <a:srgbClr val="444444"/>
                </a:solidFill>
                <a:effectLst/>
                <a:latin typeface="Droid Sans"/>
              </a:rPr>
              <a:t>adolescents most commonly reported use of alcohol, nicotine vaping, and cannabis in the 12 months prior to the survey</a:t>
            </a:r>
          </a:p>
          <a:p>
            <a:endParaRPr lang="en-US" b="0" i="0" u="none" strike="noStrike" dirty="0">
              <a:solidFill>
                <a:srgbClr val="444444"/>
              </a:solidFill>
              <a:effectLst/>
              <a:latin typeface="Droid Sans"/>
            </a:endParaRPr>
          </a:p>
          <a:p>
            <a:r>
              <a:rPr lang="en-US" b="0" i="0" u="none" strike="noStrike" dirty="0">
                <a:solidFill>
                  <a:srgbClr val="444444"/>
                </a:solidFill>
                <a:effectLst/>
                <a:latin typeface="Droid Sans"/>
              </a:rPr>
              <a:t>Cigs: 7.1%, 3.8%, 1.9%</a:t>
            </a:r>
            <a:endParaRPr lang="en-US" dirty="0"/>
          </a:p>
        </p:txBody>
      </p:sp>
      <p:sp>
        <p:nvSpPr>
          <p:cNvPr id="4" name="Slide Number Placeholder 3">
            <a:extLst>
              <a:ext uri="{FF2B5EF4-FFF2-40B4-BE49-F238E27FC236}">
                <a16:creationId xmlns:a16="http://schemas.microsoft.com/office/drawing/2014/main" id="{81325BBC-A19F-0746-DD1B-09DC845AB3A4}"/>
              </a:ext>
            </a:extLst>
          </p:cNvPr>
          <p:cNvSpPr>
            <a:spLocks noGrp="1"/>
          </p:cNvSpPr>
          <p:nvPr>
            <p:ph type="sldNum" sz="quarter" idx="5"/>
          </p:nvPr>
        </p:nvSpPr>
        <p:spPr/>
        <p:txBody>
          <a:bodyPr/>
          <a:lstStyle/>
          <a:p>
            <a:fld id="{37D6C4EB-DE73-41E0-AD04-9F317D671CC6}" type="slidenum">
              <a:rPr lang="en-US" smtClean="0"/>
              <a:pPr/>
              <a:t>16</a:t>
            </a:fld>
            <a:endParaRPr lang="en-US"/>
          </a:p>
        </p:txBody>
      </p:sp>
    </p:spTree>
    <p:extLst>
      <p:ext uri="{BB962C8B-B14F-4D97-AF65-F5344CB8AC3E}">
        <p14:creationId xmlns:p14="http://schemas.microsoft.com/office/powerpoint/2010/main" val="4016410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D9CC8-BF4D-33E7-8403-3D91B6287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7E342-7F70-AF8C-B355-ED82F14A5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0854D-DF0F-8A0A-B05E-E59070CC0F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A8FB0A-454F-9535-DDA9-6A13BFEF4407}"/>
              </a:ext>
            </a:extLst>
          </p:cNvPr>
          <p:cNvSpPr>
            <a:spLocks noGrp="1"/>
          </p:cNvSpPr>
          <p:nvPr>
            <p:ph type="sldNum" sz="quarter" idx="5"/>
          </p:nvPr>
        </p:nvSpPr>
        <p:spPr/>
        <p:txBody>
          <a:bodyPr/>
          <a:lstStyle/>
          <a:p>
            <a:fld id="{37D6C4EB-DE73-41E0-AD04-9F317D671CC6}" type="slidenum">
              <a:rPr lang="en-US" smtClean="0"/>
              <a:pPr/>
              <a:t>17</a:t>
            </a:fld>
            <a:endParaRPr lang="en-US"/>
          </a:p>
        </p:txBody>
      </p:sp>
    </p:spTree>
    <p:extLst>
      <p:ext uri="{BB962C8B-B14F-4D97-AF65-F5344CB8AC3E}">
        <p14:creationId xmlns:p14="http://schemas.microsoft.com/office/powerpoint/2010/main" val="2911826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F7DD2-9206-FED9-AC92-18ECC1041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E6A6F-E962-CAFF-FCD8-E9A14A51F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482415-EE07-7AB3-4F3B-9D90F5F2A8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35565C-F63F-E8C1-6C6D-537D9DFCF63B}"/>
              </a:ext>
            </a:extLst>
          </p:cNvPr>
          <p:cNvSpPr>
            <a:spLocks noGrp="1"/>
          </p:cNvSpPr>
          <p:nvPr>
            <p:ph type="sldNum" sz="quarter" idx="5"/>
          </p:nvPr>
        </p:nvSpPr>
        <p:spPr/>
        <p:txBody>
          <a:bodyPr/>
          <a:lstStyle/>
          <a:p>
            <a:fld id="{37D6C4EB-DE73-41E0-AD04-9F317D671CC6}" type="slidenum">
              <a:rPr lang="en-US" smtClean="0"/>
              <a:pPr/>
              <a:t>18</a:t>
            </a:fld>
            <a:endParaRPr lang="en-US"/>
          </a:p>
        </p:txBody>
      </p:sp>
    </p:spTree>
    <p:extLst>
      <p:ext uri="{BB962C8B-B14F-4D97-AF65-F5344CB8AC3E}">
        <p14:creationId xmlns:p14="http://schemas.microsoft.com/office/powerpoint/2010/main" val="3123045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FE720-2CBD-ED06-F0AA-D2DEE6BE5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9940E-E39D-02A6-8F2C-C88FA73AC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FB6126-DB0B-2878-337E-2B63AC872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0B589D-FB96-77F6-767F-F55898D65EA2}"/>
              </a:ext>
            </a:extLst>
          </p:cNvPr>
          <p:cNvSpPr>
            <a:spLocks noGrp="1"/>
          </p:cNvSpPr>
          <p:nvPr>
            <p:ph type="sldNum" sz="quarter" idx="5"/>
          </p:nvPr>
        </p:nvSpPr>
        <p:spPr/>
        <p:txBody>
          <a:bodyPr/>
          <a:lstStyle/>
          <a:p>
            <a:fld id="{37D6C4EB-DE73-41E0-AD04-9F317D671CC6}" type="slidenum">
              <a:rPr lang="en-US" smtClean="0"/>
              <a:pPr/>
              <a:t>19</a:t>
            </a:fld>
            <a:endParaRPr lang="en-US"/>
          </a:p>
        </p:txBody>
      </p:sp>
    </p:spTree>
    <p:extLst>
      <p:ext uri="{BB962C8B-B14F-4D97-AF65-F5344CB8AC3E}">
        <p14:creationId xmlns:p14="http://schemas.microsoft.com/office/powerpoint/2010/main" val="473778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98F47-D9AE-F1F1-0386-A705DD50D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E5A92-0866-A561-BCDF-D4429F43E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3D0E5-890F-3B6E-DE41-1F464B2E09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A87E10-43E2-9D4A-75AC-191F9DA5DF84}"/>
              </a:ext>
            </a:extLst>
          </p:cNvPr>
          <p:cNvSpPr>
            <a:spLocks noGrp="1"/>
          </p:cNvSpPr>
          <p:nvPr>
            <p:ph type="sldNum" sz="quarter" idx="5"/>
          </p:nvPr>
        </p:nvSpPr>
        <p:spPr/>
        <p:txBody>
          <a:bodyPr/>
          <a:lstStyle/>
          <a:p>
            <a:fld id="{37D6C4EB-DE73-41E0-AD04-9F317D671CC6}" type="slidenum">
              <a:rPr lang="en-US" smtClean="0"/>
              <a:pPr/>
              <a:t>20</a:t>
            </a:fld>
            <a:endParaRPr lang="en-US"/>
          </a:p>
        </p:txBody>
      </p:sp>
    </p:spTree>
    <p:extLst>
      <p:ext uri="{BB962C8B-B14F-4D97-AF65-F5344CB8AC3E}">
        <p14:creationId xmlns:p14="http://schemas.microsoft.com/office/powerpoint/2010/main" val="243671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4527-BAF6-00EF-7035-B5B3E4DD1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C2DDC-2C26-643D-2733-5233DAB49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452D0-57AA-0BAE-8906-F70B292C99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3286C1-303E-2E32-2E1A-E4A26BBC71DE}"/>
              </a:ext>
            </a:extLst>
          </p:cNvPr>
          <p:cNvSpPr>
            <a:spLocks noGrp="1"/>
          </p:cNvSpPr>
          <p:nvPr>
            <p:ph type="sldNum" sz="quarter" idx="5"/>
          </p:nvPr>
        </p:nvSpPr>
        <p:spPr/>
        <p:txBody>
          <a:bodyPr/>
          <a:lstStyle/>
          <a:p>
            <a:fld id="{37D6C4EB-DE73-41E0-AD04-9F317D671CC6}" type="slidenum">
              <a:rPr lang="en-US" smtClean="0"/>
              <a:pPr/>
              <a:t>22</a:t>
            </a:fld>
            <a:endParaRPr lang="en-US"/>
          </a:p>
        </p:txBody>
      </p:sp>
    </p:spTree>
    <p:extLst>
      <p:ext uri="{BB962C8B-B14F-4D97-AF65-F5344CB8AC3E}">
        <p14:creationId xmlns:p14="http://schemas.microsoft.com/office/powerpoint/2010/main" val="2738396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101B8-F758-9F51-7CFB-6F0DEE4B9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9936F-811D-147C-D846-1A1D71EB3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25321-B145-FEDD-6860-3A419DE9E5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D4CA52-AB3D-4C20-17DD-E29B181056DB}"/>
              </a:ext>
            </a:extLst>
          </p:cNvPr>
          <p:cNvSpPr>
            <a:spLocks noGrp="1"/>
          </p:cNvSpPr>
          <p:nvPr>
            <p:ph type="sldNum" sz="quarter" idx="5"/>
          </p:nvPr>
        </p:nvSpPr>
        <p:spPr/>
        <p:txBody>
          <a:bodyPr/>
          <a:lstStyle/>
          <a:p>
            <a:fld id="{37D6C4EB-DE73-41E0-AD04-9F317D671CC6}" type="slidenum">
              <a:rPr lang="en-US" smtClean="0"/>
              <a:pPr/>
              <a:t>23</a:t>
            </a:fld>
            <a:endParaRPr lang="en-US"/>
          </a:p>
        </p:txBody>
      </p:sp>
    </p:spTree>
    <p:extLst>
      <p:ext uri="{BB962C8B-B14F-4D97-AF65-F5344CB8AC3E}">
        <p14:creationId xmlns:p14="http://schemas.microsoft.com/office/powerpoint/2010/main" val="169508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2FB8E-B286-65C9-0C65-5070BD01A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76960-E6E1-D142-353F-519C470500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E3C3AF-0ADE-3AFF-B931-062EDE9DBB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3DD659-7E6E-8456-2100-DA76C6ECA584}"/>
              </a:ext>
            </a:extLst>
          </p:cNvPr>
          <p:cNvSpPr>
            <a:spLocks noGrp="1"/>
          </p:cNvSpPr>
          <p:nvPr>
            <p:ph type="sldNum" sz="quarter" idx="5"/>
          </p:nvPr>
        </p:nvSpPr>
        <p:spPr/>
        <p:txBody>
          <a:bodyPr/>
          <a:lstStyle/>
          <a:p>
            <a:fld id="{37D6C4EB-DE73-41E0-AD04-9F317D671CC6}" type="slidenum">
              <a:rPr lang="en-US" smtClean="0"/>
              <a:pPr/>
              <a:t>27</a:t>
            </a:fld>
            <a:endParaRPr lang="en-US"/>
          </a:p>
        </p:txBody>
      </p:sp>
    </p:spTree>
    <p:extLst>
      <p:ext uri="{BB962C8B-B14F-4D97-AF65-F5344CB8AC3E}">
        <p14:creationId xmlns:p14="http://schemas.microsoft.com/office/powerpoint/2010/main" val="337619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B18F1-0BA4-2B55-7F38-8A7E1A2AA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47900-535F-08C2-18FC-D0A0220B6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80B13-407C-8F64-18AC-3E66D3A721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A6EB2C-A912-B45E-F91F-19A97E819E1A}"/>
              </a:ext>
            </a:extLst>
          </p:cNvPr>
          <p:cNvSpPr>
            <a:spLocks noGrp="1"/>
          </p:cNvSpPr>
          <p:nvPr>
            <p:ph type="sldNum" sz="quarter" idx="5"/>
          </p:nvPr>
        </p:nvSpPr>
        <p:spPr/>
        <p:txBody>
          <a:bodyPr/>
          <a:lstStyle/>
          <a:p>
            <a:fld id="{37D6C4EB-DE73-41E0-AD04-9F317D671CC6}" type="slidenum">
              <a:rPr lang="en-US" smtClean="0"/>
              <a:pPr/>
              <a:t>28</a:t>
            </a:fld>
            <a:endParaRPr lang="en-US"/>
          </a:p>
        </p:txBody>
      </p:sp>
    </p:spTree>
    <p:extLst>
      <p:ext uri="{BB962C8B-B14F-4D97-AF65-F5344CB8AC3E}">
        <p14:creationId xmlns:p14="http://schemas.microsoft.com/office/powerpoint/2010/main" val="399121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2</a:t>
            </a:fld>
            <a:endParaRPr lang="en-US"/>
          </a:p>
        </p:txBody>
      </p:sp>
    </p:spTree>
    <p:extLst>
      <p:ext uri="{BB962C8B-B14F-4D97-AF65-F5344CB8AC3E}">
        <p14:creationId xmlns:p14="http://schemas.microsoft.com/office/powerpoint/2010/main" val="1542494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483B4-8054-4318-EA2E-13627033B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BD069-9532-4C0A-72A5-9B24774790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AE613-D8DF-C4AA-646F-7084BEBA5D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BA83FF-5D35-513B-7D5C-57786BA6C13A}"/>
              </a:ext>
            </a:extLst>
          </p:cNvPr>
          <p:cNvSpPr>
            <a:spLocks noGrp="1"/>
          </p:cNvSpPr>
          <p:nvPr>
            <p:ph type="sldNum" sz="quarter" idx="5"/>
          </p:nvPr>
        </p:nvSpPr>
        <p:spPr/>
        <p:txBody>
          <a:bodyPr/>
          <a:lstStyle/>
          <a:p>
            <a:fld id="{37D6C4EB-DE73-41E0-AD04-9F317D671CC6}" type="slidenum">
              <a:rPr lang="en-US" smtClean="0"/>
              <a:pPr/>
              <a:t>29</a:t>
            </a:fld>
            <a:endParaRPr lang="en-US"/>
          </a:p>
        </p:txBody>
      </p:sp>
    </p:spTree>
    <p:extLst>
      <p:ext uri="{BB962C8B-B14F-4D97-AF65-F5344CB8AC3E}">
        <p14:creationId xmlns:p14="http://schemas.microsoft.com/office/powerpoint/2010/main" val="1281121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32</a:t>
            </a:fld>
            <a:endParaRPr lang="en-US"/>
          </a:p>
        </p:txBody>
      </p:sp>
    </p:spTree>
    <p:extLst>
      <p:ext uri="{BB962C8B-B14F-4D97-AF65-F5344CB8AC3E}">
        <p14:creationId xmlns:p14="http://schemas.microsoft.com/office/powerpoint/2010/main" val="654112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33</a:t>
            </a:fld>
            <a:endParaRPr lang="en-US"/>
          </a:p>
        </p:txBody>
      </p:sp>
    </p:spTree>
    <p:extLst>
      <p:ext uri="{BB962C8B-B14F-4D97-AF65-F5344CB8AC3E}">
        <p14:creationId xmlns:p14="http://schemas.microsoft.com/office/powerpoint/2010/main" val="534331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3</a:t>
            </a:fld>
            <a:endParaRPr lang="en-US"/>
          </a:p>
        </p:txBody>
      </p:sp>
    </p:spTree>
    <p:extLst>
      <p:ext uri="{BB962C8B-B14F-4D97-AF65-F5344CB8AC3E}">
        <p14:creationId xmlns:p14="http://schemas.microsoft.com/office/powerpoint/2010/main" val="157423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4</a:t>
            </a:fld>
            <a:endParaRPr lang="en-US"/>
          </a:p>
        </p:txBody>
      </p:sp>
    </p:spTree>
    <p:extLst>
      <p:ext uri="{BB962C8B-B14F-4D97-AF65-F5344CB8AC3E}">
        <p14:creationId xmlns:p14="http://schemas.microsoft.com/office/powerpoint/2010/main" val="414619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7733E-EC94-87BB-495A-B741044A9C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EA4ED-7863-3A8D-BFB7-2E8AF1048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867BD-A166-78F4-47A4-B7C5E5168D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A4D1C2-CFA2-CF52-992A-E8374B9191C0}"/>
              </a:ext>
            </a:extLst>
          </p:cNvPr>
          <p:cNvSpPr>
            <a:spLocks noGrp="1"/>
          </p:cNvSpPr>
          <p:nvPr>
            <p:ph type="sldNum" sz="quarter" idx="5"/>
          </p:nvPr>
        </p:nvSpPr>
        <p:spPr/>
        <p:txBody>
          <a:bodyPr/>
          <a:lstStyle/>
          <a:p>
            <a:fld id="{37D6C4EB-DE73-41E0-AD04-9F317D671CC6}" type="slidenum">
              <a:rPr lang="en-US" smtClean="0"/>
              <a:pPr/>
              <a:t>5</a:t>
            </a:fld>
            <a:endParaRPr lang="en-US"/>
          </a:p>
        </p:txBody>
      </p:sp>
    </p:spTree>
    <p:extLst>
      <p:ext uri="{BB962C8B-B14F-4D97-AF65-F5344CB8AC3E}">
        <p14:creationId xmlns:p14="http://schemas.microsoft.com/office/powerpoint/2010/main" val="4268163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60275-B933-B882-C92A-19E25A0C2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CD4B7-181C-CCF9-7FBF-95547D6F8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A1CCE-9508-CC2F-2FDD-FA6B21E50A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675B3F-F6C7-7DDF-0CA5-EFC87C19D674}"/>
              </a:ext>
            </a:extLst>
          </p:cNvPr>
          <p:cNvSpPr>
            <a:spLocks noGrp="1"/>
          </p:cNvSpPr>
          <p:nvPr>
            <p:ph type="sldNum" sz="quarter" idx="5"/>
          </p:nvPr>
        </p:nvSpPr>
        <p:spPr/>
        <p:txBody>
          <a:bodyPr/>
          <a:lstStyle/>
          <a:p>
            <a:fld id="{37D6C4EB-DE73-41E0-AD04-9F317D671CC6}" type="slidenum">
              <a:rPr lang="en-US" smtClean="0"/>
              <a:pPr/>
              <a:t>6</a:t>
            </a:fld>
            <a:endParaRPr lang="en-US"/>
          </a:p>
        </p:txBody>
      </p:sp>
    </p:spTree>
    <p:extLst>
      <p:ext uri="{BB962C8B-B14F-4D97-AF65-F5344CB8AC3E}">
        <p14:creationId xmlns:p14="http://schemas.microsoft.com/office/powerpoint/2010/main" val="1647170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80C61-D8E5-17D5-22AA-7DF3A9B57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D4792-28A8-BA58-0E76-9EB253ED7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EE3FC-FF73-498D-EDE9-B9036529E7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8E1917-EF24-2AA4-E4D8-C4C3CF0420E1}"/>
              </a:ext>
            </a:extLst>
          </p:cNvPr>
          <p:cNvSpPr>
            <a:spLocks noGrp="1"/>
          </p:cNvSpPr>
          <p:nvPr>
            <p:ph type="sldNum" sz="quarter" idx="5"/>
          </p:nvPr>
        </p:nvSpPr>
        <p:spPr/>
        <p:txBody>
          <a:bodyPr/>
          <a:lstStyle/>
          <a:p>
            <a:fld id="{37D6C4EB-DE73-41E0-AD04-9F317D671CC6}" type="slidenum">
              <a:rPr lang="en-US" smtClean="0"/>
              <a:pPr/>
              <a:t>7</a:t>
            </a:fld>
            <a:endParaRPr lang="en-US"/>
          </a:p>
        </p:txBody>
      </p:sp>
    </p:spTree>
    <p:extLst>
      <p:ext uri="{BB962C8B-B14F-4D97-AF65-F5344CB8AC3E}">
        <p14:creationId xmlns:p14="http://schemas.microsoft.com/office/powerpoint/2010/main" val="1743695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18357-6914-2FA8-EB72-2C674D171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1D2ED-73B4-69F7-B520-CA62A3528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A755E-572B-DE4E-D54F-2D088CEDFC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61A61E-42A4-2A76-CB13-5EB1E8111607}"/>
              </a:ext>
            </a:extLst>
          </p:cNvPr>
          <p:cNvSpPr>
            <a:spLocks noGrp="1"/>
          </p:cNvSpPr>
          <p:nvPr>
            <p:ph type="sldNum" sz="quarter" idx="5"/>
          </p:nvPr>
        </p:nvSpPr>
        <p:spPr/>
        <p:txBody>
          <a:bodyPr/>
          <a:lstStyle/>
          <a:p>
            <a:fld id="{37D6C4EB-DE73-41E0-AD04-9F317D671CC6}" type="slidenum">
              <a:rPr lang="en-US" smtClean="0"/>
              <a:pPr/>
              <a:t>8</a:t>
            </a:fld>
            <a:endParaRPr lang="en-US"/>
          </a:p>
        </p:txBody>
      </p:sp>
    </p:spTree>
    <p:extLst>
      <p:ext uri="{BB962C8B-B14F-4D97-AF65-F5344CB8AC3E}">
        <p14:creationId xmlns:p14="http://schemas.microsoft.com/office/powerpoint/2010/main" val="285768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13</a:t>
            </a:fld>
            <a:endParaRPr lang="en-US"/>
          </a:p>
        </p:txBody>
      </p:sp>
    </p:spTree>
    <p:extLst>
      <p:ext uri="{BB962C8B-B14F-4D97-AF65-F5344CB8AC3E}">
        <p14:creationId xmlns:p14="http://schemas.microsoft.com/office/powerpoint/2010/main" val="3258302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rgbClr val="A30C33"/>
                </a:solidFill>
                <a:latin typeface="Arial"/>
                <a:cs typeface="Arial"/>
              </a:defRPr>
            </a:lvl1pPr>
          </a:lstStyle>
          <a:p>
            <a:r>
              <a:rPr lang="en-US" dirty="0"/>
              <a:t>Click to add title </a:t>
            </a:r>
          </a:p>
        </p:txBody>
      </p:sp>
      <p:sp>
        <p:nvSpPr>
          <p:cNvPr id="3"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rgbClr val="A30C3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E3DB-6AD5-6840-A47D-C7D46BB30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81E047-9BD3-E04B-8D63-C17312B83D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67FCA3-A673-EC45-B343-8598D20325ED}"/>
              </a:ext>
            </a:extLst>
          </p:cNvPr>
          <p:cNvSpPr>
            <a:spLocks noGrp="1"/>
          </p:cNvSpPr>
          <p:nvPr>
            <p:ph type="dt" sz="half" idx="10"/>
          </p:nvPr>
        </p:nvSpPr>
        <p:spPr/>
        <p:txBody>
          <a:bodyPr/>
          <a:lstStyle/>
          <a:p>
            <a:fld id="{08243D5F-4AA8-E043-ABA6-5ED8B75A025D}" type="datetimeFigureOut">
              <a:rPr lang="en-US" smtClean="0"/>
              <a:t>9/10/25</a:t>
            </a:fld>
            <a:endParaRPr lang="en-US"/>
          </a:p>
        </p:txBody>
      </p:sp>
      <p:sp>
        <p:nvSpPr>
          <p:cNvPr id="5" name="Footer Placeholder 4">
            <a:extLst>
              <a:ext uri="{FF2B5EF4-FFF2-40B4-BE49-F238E27FC236}">
                <a16:creationId xmlns:a16="http://schemas.microsoft.com/office/drawing/2014/main" id="{B1979E93-D216-AB42-8D0C-9EE4C865A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91F57-3A32-F14A-9D17-A5035BBD5092}"/>
              </a:ext>
            </a:extLst>
          </p:cNvPr>
          <p:cNvSpPr>
            <a:spLocks noGrp="1"/>
          </p:cNvSpPr>
          <p:nvPr>
            <p:ph type="sldNum" sz="quarter" idx="12"/>
          </p:nvPr>
        </p:nvSpPr>
        <p:spPr/>
        <p:txBody>
          <a:bodyPr/>
          <a:lstStyle/>
          <a:p>
            <a:fld id="{66D0A92F-4BE2-9B4C-AE19-1C47AA9E536C}" type="slidenum">
              <a:rPr lang="en-US" smtClean="0"/>
              <a:t>‹#›</a:t>
            </a:fld>
            <a:endParaRPr lang="en-US"/>
          </a:p>
        </p:txBody>
      </p:sp>
    </p:spTree>
    <p:extLst>
      <p:ext uri="{BB962C8B-B14F-4D97-AF65-F5344CB8AC3E}">
        <p14:creationId xmlns:p14="http://schemas.microsoft.com/office/powerpoint/2010/main" val="64043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y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p:spPr>
        <p:txBody>
          <a:bodyPr anchor="t">
            <a:noAutofit/>
          </a:bodyPr>
          <a:lstStyle>
            <a:lvl1pPr algn="ctr">
              <a:defRPr sz="4000" baseline="0">
                <a:solidFill>
                  <a:schemeClr val="bg1"/>
                </a:solidFill>
                <a:latin typeface="Arial"/>
                <a:cs typeface="Arial"/>
              </a:defRPr>
            </a:lvl1pPr>
          </a:lstStyle>
          <a:p>
            <a:r>
              <a:rPr lang="en-US" dirty="0"/>
              <a:t>Click to add title</a:t>
            </a:r>
          </a:p>
        </p:txBody>
      </p:sp>
    </p:spTree>
    <p:extLst>
      <p:ext uri="{BB962C8B-B14F-4D97-AF65-F5344CB8AC3E}">
        <p14:creationId xmlns:p14="http://schemas.microsoft.com/office/powerpoint/2010/main" val="3212555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Subtitle 2"/>
          <p:cNvSpPr>
            <a:spLocks noGrp="1"/>
          </p:cNvSpPr>
          <p:nvPr>
            <p:ph type="subTitle" idx="1" hasCustomPrompt="1"/>
          </p:nvPr>
        </p:nvSpPr>
        <p:spPr>
          <a:xfrm>
            <a:off x="1524000" y="1481328"/>
            <a:ext cx="10160000" cy="423672"/>
          </a:xfr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9" name="Content Placeholder 2"/>
          <p:cNvSpPr>
            <a:spLocks noGrp="1"/>
          </p:cNvSpPr>
          <p:nvPr>
            <p:ph idx="13"/>
          </p:nvPr>
        </p:nvSpPr>
        <p:spPr>
          <a:xfrm>
            <a:off x="1524000" y="2148841"/>
            <a:ext cx="1016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3977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Title and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524000" y="914402"/>
            <a:ext cx="10160000" cy="609599"/>
          </a:xfr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9" name="Content Placeholder 2"/>
          <p:cNvSpPr>
            <a:spLocks noGrp="1"/>
          </p:cNvSpPr>
          <p:nvPr>
            <p:ph idx="13"/>
          </p:nvPr>
        </p:nvSpPr>
        <p:spPr>
          <a:xfrm>
            <a:off x="1524000" y="1767841"/>
            <a:ext cx="1016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414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Two Conten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016000" y="914402"/>
            <a:ext cx="10160000" cy="609599"/>
          </a:xfrm>
        </p:spPr>
        <p:txBody>
          <a:bodyPr anchor="t">
            <a:normAutofit/>
          </a:bodyPr>
          <a:lstStyle>
            <a:lvl1pPr algn="ctr">
              <a:defRPr sz="3200" baseline="0">
                <a:solidFill>
                  <a:schemeClr val="bg1"/>
                </a:solidFill>
                <a:latin typeface="Arial"/>
                <a:cs typeface="Arial"/>
              </a:defRPr>
            </a:lvl1pPr>
          </a:lstStyle>
          <a:p>
            <a:r>
              <a:rPr lang="en-US" dirty="0"/>
              <a:t>Click to add title</a:t>
            </a:r>
          </a:p>
        </p:txBody>
      </p:sp>
      <p:sp>
        <p:nvSpPr>
          <p:cNvPr id="11" name="Content Placeholder 2"/>
          <p:cNvSpPr>
            <a:spLocks noGrp="1"/>
          </p:cNvSpPr>
          <p:nvPr>
            <p:ph idx="13"/>
          </p:nvPr>
        </p:nvSpPr>
        <p:spPr>
          <a:xfrm>
            <a:off x="609600" y="1752600"/>
            <a:ext cx="53848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197600" y="1752600"/>
            <a:ext cx="53848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7988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4800600"/>
            <a:ext cx="7315200" cy="566738"/>
          </a:xfrm>
        </p:spPr>
        <p:txBody>
          <a:bodyPr anchor="b">
            <a:normAutofit/>
          </a:bodyPr>
          <a:lstStyle>
            <a:lvl1pPr algn="l">
              <a:defRPr sz="1800" b="1">
                <a:solidFill>
                  <a:schemeClr val="bg1"/>
                </a:solidFill>
                <a:latin typeface="Arial"/>
                <a:cs typeface="Arial"/>
              </a:defRPr>
            </a:lvl1pPr>
          </a:lstStyle>
          <a:p>
            <a:r>
              <a:rPr lang="en-US" dirty="0"/>
              <a:t>Click to edit Master title style</a:t>
            </a:r>
          </a:p>
        </p:txBody>
      </p:sp>
      <p:sp>
        <p:nvSpPr>
          <p:cNvPr id="6" name="Picture Placeholder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p:cNvSpPr>
            <a:spLocks noGrp="1"/>
          </p:cNvSpPr>
          <p:nvPr>
            <p:ph type="body" sz="half" idx="2"/>
          </p:nvPr>
        </p:nvSpPr>
        <p:spPr>
          <a:xfrm>
            <a:off x="2389717" y="5367338"/>
            <a:ext cx="7315200" cy="804862"/>
          </a:xfr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65076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361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a:prstGeom prst="rect">
            <a:avLst/>
          </a:prstGeom>
        </p:spPr>
        <p:txBody>
          <a:bodyPr anchor="t">
            <a:noAutofit/>
          </a:bodyPr>
          <a:lstStyle>
            <a:lvl1pPr algn="ctr">
              <a:defRPr sz="4000" baseline="0">
                <a:solidFill>
                  <a:schemeClr val="bg1"/>
                </a:solidFill>
                <a:latin typeface="Arial"/>
                <a:cs typeface="Arial"/>
              </a:defRPr>
            </a:lvl1pPr>
          </a:lstStyle>
          <a:p>
            <a:r>
              <a:rPr lang="en-US" dirty="0"/>
              <a:t>Click to add title</a:t>
            </a:r>
          </a:p>
        </p:txBody>
      </p:sp>
    </p:spTree>
    <p:extLst>
      <p:ext uri="{BB962C8B-B14F-4D97-AF65-F5344CB8AC3E}">
        <p14:creationId xmlns:p14="http://schemas.microsoft.com/office/powerpoint/2010/main" val="2037156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Subtitle 2"/>
          <p:cNvSpPr>
            <a:spLocks noGrp="1"/>
          </p:cNvSpPr>
          <p:nvPr>
            <p:ph type="subTitle" idx="1" hasCustomPrompt="1"/>
          </p:nvPr>
        </p:nvSpPr>
        <p:spPr>
          <a:xfrm>
            <a:off x="1524000" y="1481328"/>
            <a:ext cx="10160000" cy="423672"/>
          </a:xfrm>
          <a:prstGeom prst="rect">
            <a:avLst/>
          </a:prstGeo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9" name="Content Placeholder 2"/>
          <p:cNvSpPr>
            <a:spLocks noGrp="1"/>
          </p:cNvSpPr>
          <p:nvPr>
            <p:ph idx="13"/>
          </p:nvPr>
        </p:nvSpPr>
        <p:spPr>
          <a:xfrm>
            <a:off x="1524000" y="2148841"/>
            <a:ext cx="1016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8849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Content Placeholder 2"/>
          <p:cNvSpPr>
            <a:spLocks noGrp="1"/>
          </p:cNvSpPr>
          <p:nvPr>
            <p:ph idx="13"/>
          </p:nvPr>
        </p:nvSpPr>
        <p:spPr>
          <a:xfrm>
            <a:off x="1524000" y="1767841"/>
            <a:ext cx="1016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779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y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a:t>Click to add title </a:t>
            </a:r>
          </a:p>
        </p:txBody>
      </p:sp>
      <p:sp>
        <p:nvSpPr>
          <p:cNvPr id="8"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383462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016000" y="914402"/>
            <a:ext cx="10160000" cy="609599"/>
          </a:xfrm>
          <a:prstGeom prst="rect">
            <a:avLst/>
          </a:prstGeom>
        </p:spPr>
        <p:txBody>
          <a:bodyPr anchor="t">
            <a:normAutofit/>
          </a:bodyPr>
          <a:lstStyle>
            <a:lvl1pPr algn="ctr">
              <a:defRPr sz="3200" baseline="0">
                <a:solidFill>
                  <a:schemeClr val="bg1"/>
                </a:solidFill>
                <a:latin typeface="Arial"/>
                <a:cs typeface="Arial"/>
              </a:defRPr>
            </a:lvl1pPr>
          </a:lstStyle>
          <a:p>
            <a:r>
              <a:rPr lang="en-US" dirty="0"/>
              <a:t>Click to add title</a:t>
            </a:r>
          </a:p>
        </p:txBody>
      </p:sp>
      <p:sp>
        <p:nvSpPr>
          <p:cNvPr id="9" name="Content Placeholder 2"/>
          <p:cNvSpPr>
            <a:spLocks noGrp="1"/>
          </p:cNvSpPr>
          <p:nvPr>
            <p:ph idx="13"/>
          </p:nvPr>
        </p:nvSpPr>
        <p:spPr>
          <a:xfrm>
            <a:off x="609600" y="1752600"/>
            <a:ext cx="53848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6197600" y="1752600"/>
            <a:ext cx="53848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4836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icture with Caption">
    <p:spTree>
      <p:nvGrpSpPr>
        <p:cNvPr id="1" name=""/>
        <p:cNvGrpSpPr/>
        <p:nvPr/>
      </p:nvGrpSpPr>
      <p:grpSpPr>
        <a:xfrm>
          <a:off x="0" y="0"/>
          <a:ext cx="0" cy="0"/>
          <a:chOff x="0" y="0"/>
          <a:chExt cx="0" cy="0"/>
        </a:xfrm>
      </p:grpSpPr>
      <p:sp>
        <p:nvSpPr>
          <p:cNvPr id="10" name="Title 1"/>
          <p:cNvSpPr>
            <a:spLocks noGrp="1"/>
          </p:cNvSpPr>
          <p:nvPr>
            <p:ph type="title"/>
          </p:nvPr>
        </p:nvSpPr>
        <p:spPr>
          <a:xfrm>
            <a:off x="2389717" y="4800600"/>
            <a:ext cx="7315200" cy="566738"/>
          </a:xfrm>
          <a:prstGeom prst="rect">
            <a:avLst/>
          </a:prstGeom>
        </p:spPr>
        <p:txBody>
          <a:bodyPr anchor="b">
            <a:normAutofit/>
          </a:bodyPr>
          <a:lstStyle>
            <a:lvl1pPr algn="l">
              <a:defRPr sz="1800" b="1">
                <a:solidFill>
                  <a:schemeClr val="bg1"/>
                </a:solidFill>
                <a:latin typeface="Arial"/>
                <a:cs typeface="Arial"/>
              </a:defRPr>
            </a:lvl1pPr>
          </a:lstStyle>
          <a:p>
            <a:r>
              <a:rPr lang="en-US" dirty="0"/>
              <a:t>Click to edit Master title style</a:t>
            </a:r>
          </a:p>
        </p:txBody>
      </p:sp>
      <p:sp>
        <p:nvSpPr>
          <p:cNvPr id="11" name="Picture Placeholder 2"/>
          <p:cNvSpPr>
            <a:spLocks noGrp="1"/>
          </p:cNvSpPr>
          <p:nvPr>
            <p:ph type="pic" idx="1"/>
          </p:nvPr>
        </p:nvSpPr>
        <p:spPr>
          <a:xfrm>
            <a:off x="2389717" y="612775"/>
            <a:ext cx="73152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p:cNvSpPr>
            <a:spLocks noGrp="1"/>
          </p:cNvSpPr>
          <p:nvPr>
            <p:ph type="body" sz="half" idx="2"/>
          </p:nvPr>
        </p:nvSpPr>
        <p:spPr>
          <a:xfrm>
            <a:off x="2389717" y="5367338"/>
            <a:ext cx="7315200" cy="804862"/>
          </a:xfrm>
          <a:prstGeom prst="rect">
            <a:avLst/>
          </a:prstGeo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0556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955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2438400" y="4800600"/>
            <a:ext cx="7315200" cy="566738"/>
          </a:xfrm>
          <a:prstGeom prst="rect">
            <a:avLst/>
          </a:prstGeom>
        </p:spPr>
        <p:txBody>
          <a:bodyPr anchor="b">
            <a:normAutofit/>
          </a:bodyPr>
          <a:lstStyle>
            <a:lvl1pPr algn="l">
              <a:defRPr sz="1800" b="1">
                <a:latin typeface="Arial"/>
                <a:cs typeface="Arial"/>
              </a:defRPr>
            </a:lvl1pPr>
          </a:lstStyle>
          <a:p>
            <a:r>
              <a:rPr lang="en-US" dirty="0"/>
              <a:t>Click to edit Master title style</a:t>
            </a:r>
          </a:p>
        </p:txBody>
      </p:sp>
      <p:sp>
        <p:nvSpPr>
          <p:cNvPr id="9" name="Text Placeholder 3"/>
          <p:cNvSpPr>
            <a:spLocks noGrp="1"/>
          </p:cNvSpPr>
          <p:nvPr>
            <p:ph type="body" sz="half" idx="2"/>
          </p:nvPr>
        </p:nvSpPr>
        <p:spPr>
          <a:xfrm>
            <a:off x="2438400" y="5367338"/>
            <a:ext cx="7315200" cy="804862"/>
          </a:xfrm>
          <a:prstGeom prst="rect">
            <a:avLst/>
          </a:prstGeo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Content Placeholder 2"/>
          <p:cNvSpPr>
            <a:spLocks noGrp="1"/>
          </p:cNvSpPr>
          <p:nvPr>
            <p:ph idx="13"/>
          </p:nvPr>
        </p:nvSpPr>
        <p:spPr>
          <a:xfrm>
            <a:off x="2438400" y="609600"/>
            <a:ext cx="7315200" cy="4114800"/>
          </a:xfrm>
          <a:prstGeom prst="rect">
            <a:avLst/>
          </a:prstGeom>
        </p:spPr>
        <p:txBody>
          <a:bodyPr/>
          <a:lstStyle>
            <a:lvl1pPr marL="0" indent="0">
              <a:buFont typeface="Arial"/>
              <a:buNone/>
              <a:defRPr sz="1800">
                <a:solidFill>
                  <a:schemeClr val="tx1"/>
                </a:solidFill>
                <a:latin typeface="Arial"/>
                <a:cs typeface="Arial"/>
              </a:defRPr>
            </a:lvl1pPr>
            <a:lvl2pPr marL="403225" indent="-230188">
              <a:tabLst/>
              <a:defRPr sz="1800">
                <a:solidFill>
                  <a:schemeClr val="tx1"/>
                </a:solidFill>
                <a:latin typeface="Arial"/>
                <a:cs typeface="Arial"/>
              </a:defRPr>
            </a:lvl2pPr>
            <a:lvl3pPr marL="568325" indent="-165100">
              <a:defRPr sz="1800">
                <a:solidFill>
                  <a:schemeClr val="tx1"/>
                </a:solidFill>
                <a:latin typeface="Arial"/>
                <a:cs typeface="Arial"/>
              </a:defRPr>
            </a:lvl3pPr>
            <a:lvl4pPr marL="798513" indent="-230188">
              <a:defRPr sz="1800">
                <a:solidFill>
                  <a:schemeClr val="tx1"/>
                </a:solidFill>
                <a:latin typeface="Arial"/>
                <a:cs typeface="Arial"/>
              </a:defRPr>
            </a:lvl4pPr>
            <a:lvl5pPr marL="971550" indent="-173038">
              <a:defRPr sz="1800">
                <a:solidFill>
                  <a:schemeClr val="tx1"/>
                </a:solidFill>
                <a:latin typeface="Arial"/>
                <a:cs typeface="Arial"/>
              </a:defRPr>
            </a:lvl5pPr>
          </a:lstStyle>
          <a:p>
            <a:pPr lvl="0"/>
            <a:endParaRPr lang="en-US" dirty="0"/>
          </a:p>
        </p:txBody>
      </p:sp>
    </p:spTree>
    <p:extLst>
      <p:ext uri="{BB962C8B-B14F-4D97-AF65-F5344CB8AC3E}">
        <p14:creationId xmlns:p14="http://schemas.microsoft.com/office/powerpoint/2010/main" val="407679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a:t>Click to add title </a:t>
            </a:r>
          </a:p>
        </p:txBody>
      </p:sp>
      <p:sp>
        <p:nvSpPr>
          <p:cNvPr id="8"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27786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p:spPr>
        <p:txBody>
          <a:bodyPr anchor="t">
            <a:noAutofit/>
          </a:bodyPr>
          <a:lstStyle>
            <a:lvl1pPr algn="ctr">
              <a:defRPr sz="4000" baseline="0">
                <a:latin typeface="Arial"/>
                <a:cs typeface="Arial"/>
              </a:defRPr>
            </a:lvl1pPr>
          </a:lstStyle>
          <a:p>
            <a:r>
              <a:rPr lang="en-US" dirty="0"/>
              <a:t>Click to add title</a:t>
            </a:r>
          </a:p>
        </p:txBody>
      </p:sp>
    </p:spTree>
    <p:extLst>
      <p:ext uri="{BB962C8B-B14F-4D97-AF65-F5344CB8AC3E}">
        <p14:creationId xmlns:p14="http://schemas.microsoft.com/office/powerpoint/2010/main" val="201436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914402"/>
            <a:ext cx="10160000" cy="609599"/>
          </a:xfrm>
        </p:spPr>
        <p:txBody>
          <a:bodyPr anchor="t">
            <a:normAutofit/>
          </a:bodyPr>
          <a:lstStyle>
            <a:lvl1pPr algn="l">
              <a:defRPr sz="3200" baseline="0">
                <a:latin typeface="Arial"/>
                <a:cs typeface="Arial"/>
              </a:defRPr>
            </a:lvl1pPr>
          </a:lstStyle>
          <a:p>
            <a:r>
              <a:rPr lang="en-US" dirty="0"/>
              <a:t>Click to add title</a:t>
            </a:r>
          </a:p>
        </p:txBody>
      </p:sp>
      <p:sp>
        <p:nvSpPr>
          <p:cNvPr id="3" name="Subtitle 2"/>
          <p:cNvSpPr>
            <a:spLocks noGrp="1"/>
          </p:cNvSpPr>
          <p:nvPr>
            <p:ph type="subTitle" idx="1" hasCustomPrompt="1"/>
          </p:nvPr>
        </p:nvSpPr>
        <p:spPr>
          <a:xfrm>
            <a:off x="1524000" y="1481328"/>
            <a:ext cx="10160000" cy="423672"/>
          </a:xfrm>
        </p:spPr>
        <p:txBody>
          <a:bodyPr anchor="t">
            <a:normAutofit/>
          </a:bodyPr>
          <a:lstStyle>
            <a:lvl1pPr marL="0" indent="0" algn="l">
              <a:buNone/>
              <a:defRPr sz="1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8" name="Content Placeholder 2"/>
          <p:cNvSpPr>
            <a:spLocks noGrp="1"/>
          </p:cNvSpPr>
          <p:nvPr>
            <p:ph idx="13"/>
          </p:nvPr>
        </p:nvSpPr>
        <p:spPr>
          <a:xfrm>
            <a:off x="1524000" y="2148841"/>
            <a:ext cx="1016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82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24000" y="914402"/>
            <a:ext cx="10160000" cy="609599"/>
          </a:xfrm>
        </p:spPr>
        <p:txBody>
          <a:bodyPr anchor="t">
            <a:normAutofit/>
          </a:bodyPr>
          <a:lstStyle>
            <a:lvl1pPr algn="l">
              <a:defRPr sz="3200" baseline="0">
                <a:latin typeface="Arial"/>
                <a:cs typeface="Arial"/>
              </a:defRPr>
            </a:lvl1pPr>
          </a:lstStyle>
          <a:p>
            <a:r>
              <a:rPr lang="en-US" dirty="0"/>
              <a:t>Click to add title</a:t>
            </a:r>
          </a:p>
        </p:txBody>
      </p:sp>
      <p:sp>
        <p:nvSpPr>
          <p:cNvPr id="11" name="Content Placeholder 2"/>
          <p:cNvSpPr>
            <a:spLocks noGrp="1"/>
          </p:cNvSpPr>
          <p:nvPr>
            <p:ph idx="13"/>
          </p:nvPr>
        </p:nvSpPr>
        <p:spPr>
          <a:xfrm>
            <a:off x="1524000" y="1767841"/>
            <a:ext cx="1016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170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016000" y="914402"/>
            <a:ext cx="10160000" cy="609599"/>
          </a:xfrm>
        </p:spPr>
        <p:txBody>
          <a:bodyPr anchor="t">
            <a:normAutofit/>
          </a:bodyPr>
          <a:lstStyle>
            <a:lvl1pPr algn="ctr">
              <a:defRPr sz="3200" baseline="0">
                <a:latin typeface="Arial"/>
                <a:cs typeface="Arial"/>
              </a:defRPr>
            </a:lvl1pPr>
          </a:lstStyle>
          <a:p>
            <a:r>
              <a:rPr lang="en-US" dirty="0"/>
              <a:t>Click to add title</a:t>
            </a:r>
          </a:p>
        </p:txBody>
      </p:sp>
      <p:sp>
        <p:nvSpPr>
          <p:cNvPr id="9" name="Content Placeholder 2"/>
          <p:cNvSpPr>
            <a:spLocks noGrp="1"/>
          </p:cNvSpPr>
          <p:nvPr>
            <p:ph idx="13"/>
          </p:nvPr>
        </p:nvSpPr>
        <p:spPr>
          <a:xfrm>
            <a:off x="609600" y="1752600"/>
            <a:ext cx="53848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6197600" y="1752600"/>
            <a:ext cx="53848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423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1">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7703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6499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3.xml"/><Relationship Id="rId7"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9.xml"/><Relationship Id="rId7"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
        <p:nvSpPr>
          <p:cNvPr id="4"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9/10/25</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270211" cy="6903720"/>
          </a:xfrm>
          <a:prstGeom prst="rect">
            <a:avLst/>
          </a:prstGeom>
        </p:spPr>
      </p:pic>
      <p:sp>
        <p:nvSpPr>
          <p:cNvPr id="8"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9/10/25</a:t>
            </a:fld>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300476094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9"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9/10/25</a:t>
            </a:fld>
            <a:endParaRPr lang="en-US" dirty="0"/>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526144061"/>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43D5F-4AA8-E043-ABA6-5ED8B75A025D}" type="datetimeFigureOut">
              <a:rPr lang="en-US" smtClean="0"/>
              <a:t>9/10/25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0A92F-4BE2-9B4C-AE19-1C47AA9E536C}" type="slidenum">
              <a:rPr lang="en-US" smtClean="0"/>
              <a:t>‹#›</a:t>
            </a:fld>
            <a:endParaRPr lang="en-US"/>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4" y="1397"/>
            <a:ext cx="12270211" cy="6903720"/>
          </a:xfrm>
          <a:prstGeom prst="rect">
            <a:avLst/>
          </a:prstGeom>
        </p:spPr>
      </p:pic>
      <p:sp>
        <p:nvSpPr>
          <p:cNvPr id="9"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pPr/>
              <a:t>‹#›</a:t>
            </a:fld>
            <a:endParaRPr lang="en-US" sz="900" dirty="0"/>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Tree>
    <p:extLst>
      <p:ext uri="{BB962C8B-B14F-4D97-AF65-F5344CB8AC3E}">
        <p14:creationId xmlns:p14="http://schemas.microsoft.com/office/powerpoint/2010/main" val="3824655885"/>
      </p:ext>
    </p:extLst>
  </p:cSld>
  <p:clrMap bg1="lt1" tx1="dk1" bg2="lt2" tx2="dk2" accent1="accent1" accent2="accent2" accent3="accent3" accent4="accent4" accent5="accent5" accent6="accent6" hlink="hlink" folHlink="folHlink"/>
  <p:sldLayoutIdLst>
    <p:sldLayoutId id="2147483653" r:id="rId1"/>
    <p:sldLayoutId id="2147483651" r:id="rId2"/>
    <p:sldLayoutId id="2147483652" r:id="rId3"/>
    <p:sldLayoutId id="2147483654" r:id="rId4"/>
    <p:sldLayoutId id="2147483659" r:id="rId5"/>
    <p:sldLayoutId id="2147483657" r:id="rId6"/>
    <p:sldLayoutId id="2147483682"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89BAC-2917-424A-ACDC-924CB93C1DC3}" type="datetimeFigureOut">
              <a:rPr lang="en-US" smtClean="0"/>
              <a:t>9/10/25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E8EAE-1272-3C40-B6DE-1D055632DDE7}" type="slidenum">
              <a:rPr lang="en-US" smtClean="0"/>
              <a:t>‹#›</a:t>
            </a:fld>
            <a:endParaRPr lang="en-US"/>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11"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10538305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6"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2388978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01600" y="65690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Tree>
    <p:extLst>
      <p:ext uri="{BB962C8B-B14F-4D97-AF65-F5344CB8AC3E}">
        <p14:creationId xmlns:p14="http://schemas.microsoft.com/office/powerpoint/2010/main" val="3610322736"/>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8.tiff"/><Relationship Id="rId4" Type="http://schemas.openxmlformats.org/officeDocument/2006/relationships/image" Target="../media/image27.tiff"/></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9.tiff"/></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35.tiff"/></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6.tiff"/></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00400" y="1447800"/>
            <a:ext cx="9067800" cy="990600"/>
          </a:xfrm>
        </p:spPr>
        <p:txBody>
          <a:bodyPr>
            <a:noAutofit/>
          </a:bodyPr>
          <a:lstStyle/>
          <a:p>
            <a:pPr algn="ctr"/>
            <a:r>
              <a:rPr lang="en-US" sz="4400" b="1" dirty="0"/>
              <a:t>Arkansas Statewide Epidemiological</a:t>
            </a:r>
            <a:br>
              <a:rPr lang="en-US" sz="4400" b="1" dirty="0"/>
            </a:br>
            <a:r>
              <a:rPr lang="en-US" sz="4400" b="1" dirty="0"/>
              <a:t>Outcomes Workgroup</a:t>
            </a:r>
            <a:br>
              <a:rPr lang="en-US" sz="4400" b="1" dirty="0"/>
            </a:br>
            <a:br>
              <a:rPr lang="en-US" sz="2400" b="1" dirty="0"/>
            </a:br>
            <a:br>
              <a:rPr lang="en-US" sz="3600" b="1" dirty="0"/>
            </a:br>
            <a:r>
              <a:rPr lang="en-US" sz="3200" b="1" dirty="0">
                <a:solidFill>
                  <a:schemeClr val="tx1"/>
                </a:solidFill>
              </a:rPr>
              <a:t>Thrice-Annual Meeting</a:t>
            </a:r>
            <a:br>
              <a:rPr lang="en-US" sz="3200" b="1" dirty="0">
                <a:solidFill>
                  <a:schemeClr val="tx1"/>
                </a:solidFill>
              </a:rPr>
            </a:br>
            <a:r>
              <a:rPr lang="en-US" sz="3200" b="1" dirty="0">
                <a:solidFill>
                  <a:schemeClr val="tx1"/>
                </a:solidFill>
              </a:rPr>
              <a:t>09/18/2025</a:t>
            </a:r>
            <a:endParaRPr lang="en-US" sz="3200" dirty="0">
              <a:solidFill>
                <a:schemeClr val="tx1"/>
              </a:solidFill>
            </a:endParaRPr>
          </a:p>
        </p:txBody>
      </p:sp>
      <p:pic>
        <p:nvPicPr>
          <p:cNvPr id="3" name="Picture 2">
            <a:extLst>
              <a:ext uri="{FF2B5EF4-FFF2-40B4-BE49-F238E27FC236}">
                <a16:creationId xmlns:a16="http://schemas.microsoft.com/office/drawing/2014/main" id="{318E2907-4726-8749-85A9-D2F6E2917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extBox 1">
            <a:extLst>
              <a:ext uri="{FF2B5EF4-FFF2-40B4-BE49-F238E27FC236}">
                <a16:creationId xmlns:a16="http://schemas.microsoft.com/office/drawing/2014/main" id="{CC0A8242-EF71-CD43-B385-AA601369DEF1}"/>
              </a:ext>
            </a:extLst>
          </p:cNvPr>
          <p:cNvSpPr txBox="1"/>
          <p:nvPr/>
        </p:nvSpPr>
        <p:spPr>
          <a:xfrm>
            <a:off x="4876800" y="6248400"/>
            <a:ext cx="4472462" cy="646331"/>
          </a:xfrm>
          <a:prstGeom prst="rect">
            <a:avLst/>
          </a:prstGeom>
          <a:noFill/>
        </p:spPr>
        <p:txBody>
          <a:bodyPr wrap="square" rtlCol="0">
            <a:spAutoFit/>
          </a:bodyPr>
          <a:lstStyle/>
          <a:p>
            <a:r>
              <a:rPr lang="en-US" dirty="0"/>
              <a:t>Supported by: SAMHSA Substance Abuse Block Grant </a:t>
            </a:r>
            <a:r>
              <a:rPr lang="en-US" sz="1800" dirty="0">
                <a:solidFill>
                  <a:srgbClr val="0A1D30"/>
                </a:solidFill>
                <a:effectLst/>
                <a:latin typeface="Arial" panose="020B0604020202020204" pitchFamily="34" charset="0"/>
                <a:ea typeface="Arial" panose="020B0604020202020204" pitchFamily="34" charset="0"/>
              </a:rPr>
              <a:t>1B08TI087025-01</a:t>
            </a:r>
            <a:r>
              <a:rPr lang="en-US" sz="1800" dirty="0">
                <a:solidFill>
                  <a:srgbClr val="000000"/>
                </a:solidFill>
                <a:effectLst/>
                <a:latin typeface="Arial" panose="020B0604020202020204" pitchFamily="34" charset="0"/>
                <a:ea typeface="Arial" panose="020B0604020202020204" pitchFamily="34" charset="0"/>
              </a:rPr>
              <a:t> </a:t>
            </a:r>
            <a:endParaRPr lang="en-US" dirty="0"/>
          </a:p>
        </p:txBody>
      </p:sp>
    </p:spTree>
    <p:extLst>
      <p:ext uri="{BB962C8B-B14F-4D97-AF65-F5344CB8AC3E}">
        <p14:creationId xmlns:p14="http://schemas.microsoft.com/office/powerpoint/2010/main" val="267273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F6B02-2AE5-A6F9-CAD7-C12CA29530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8B8445C-8B4C-CDA7-C494-C0E0D133D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5" name="Title 6">
            <a:extLst>
              <a:ext uri="{FF2B5EF4-FFF2-40B4-BE49-F238E27FC236}">
                <a16:creationId xmlns:a16="http://schemas.microsoft.com/office/drawing/2014/main" id="{9CFFCF7E-8C39-2BB5-F4D2-165F17E58DF1}"/>
              </a:ext>
            </a:extLst>
          </p:cNvPr>
          <p:cNvSpPr txBox="1">
            <a:spLocks/>
          </p:cNvSpPr>
          <p:nvPr/>
        </p:nvSpPr>
        <p:spPr>
          <a:xfrm>
            <a:off x="304800" y="0"/>
            <a:ext cx="11658599" cy="96014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pPr algn="ctr"/>
            <a:r>
              <a:rPr lang="en-US" dirty="0">
                <a:latin typeface="Arial" panose="020B0604020202020204" pitchFamily="34" charset="0"/>
                <a:cs typeface="Arial" panose="020B0604020202020204" pitchFamily="34" charset="0"/>
              </a:rPr>
              <a:t>Past Month Alcohol Use: Among People Aged 12+; 2021-2024</a:t>
            </a:r>
          </a:p>
        </p:txBody>
      </p:sp>
      <p:pic>
        <p:nvPicPr>
          <p:cNvPr id="10" name="Content Placeholder 2" descr="Figure 8. This line graph shows the survey years on the horizontal axis and the percentage for past month alcohol use on the vertical axis. For each of the four age groups (12 or older, 12 to 17, 18 to 25, and 26 or older), there is a line showing use for the years 2021 through 2024. Tests of linear trends were conducted for lines that present 4 years of data and were considered statistically significant at the .05 level; significant results are indicated where appropriate. An accessible table of the estimates in the line graph is located below this figure.">
            <a:extLst>
              <a:ext uri="{FF2B5EF4-FFF2-40B4-BE49-F238E27FC236}">
                <a16:creationId xmlns:a16="http://schemas.microsoft.com/office/drawing/2014/main" id="{37CD0624-72CE-973B-C80E-8517DCE035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838199"/>
            <a:ext cx="8763000" cy="4622241"/>
          </a:xfrm>
          <a:prstGeom prst="rect">
            <a:avLst/>
          </a:prstGeom>
        </p:spPr>
      </p:pic>
      <p:sp>
        <p:nvSpPr>
          <p:cNvPr id="11" name="TextBox 10">
            <a:extLst>
              <a:ext uri="{FF2B5EF4-FFF2-40B4-BE49-F238E27FC236}">
                <a16:creationId xmlns:a16="http://schemas.microsoft.com/office/drawing/2014/main" id="{6F38DB61-7076-8BCF-8095-814582E0BD79}"/>
              </a:ext>
            </a:extLst>
          </p:cNvPr>
          <p:cNvSpPr txBox="1"/>
          <p:nvPr/>
        </p:nvSpPr>
        <p:spPr>
          <a:xfrm>
            <a:off x="9220200" y="5530848"/>
            <a:ext cx="2904641" cy="369332"/>
          </a:xfrm>
          <a:prstGeom prst="rect">
            <a:avLst/>
          </a:prstGeom>
          <a:noFill/>
        </p:spPr>
        <p:txBody>
          <a:bodyPr wrap="none" rtlCol="0">
            <a:spAutoFit/>
          </a:bodyPr>
          <a:lstStyle/>
          <a:p>
            <a:r>
              <a:rPr lang="en-US" dirty="0"/>
              <a:t>Source: SAMHSA and NSDUH</a:t>
            </a:r>
          </a:p>
        </p:txBody>
      </p:sp>
      <p:sp>
        <p:nvSpPr>
          <p:cNvPr id="12" name="TextBox 11">
            <a:extLst>
              <a:ext uri="{FF2B5EF4-FFF2-40B4-BE49-F238E27FC236}">
                <a16:creationId xmlns:a16="http://schemas.microsoft.com/office/drawing/2014/main" id="{DA0CAD39-87F7-1873-E67B-069CA7E7DB61}"/>
              </a:ext>
            </a:extLst>
          </p:cNvPr>
          <p:cNvSpPr txBox="1"/>
          <p:nvPr/>
        </p:nvSpPr>
        <p:spPr>
          <a:xfrm>
            <a:off x="76200" y="4611231"/>
            <a:ext cx="2057399" cy="2246769"/>
          </a:xfrm>
          <a:prstGeom prst="rect">
            <a:avLst/>
          </a:prstGeom>
          <a:solidFill>
            <a:schemeClr val="bg1"/>
          </a:solidFill>
        </p:spPr>
        <p:txBody>
          <a:bodyPr wrap="square" rtlCol="0">
            <a:spAutoFit/>
          </a:bodyPr>
          <a:lstStyle/>
          <a:p>
            <a:pPr algn="ctr"/>
            <a:r>
              <a:rPr lang="en-US" sz="2800" dirty="0"/>
              <a:t>Binge and heavy use ↓ for those 18+ but not 12-17</a:t>
            </a:r>
          </a:p>
        </p:txBody>
      </p:sp>
    </p:spTree>
    <p:extLst>
      <p:ext uri="{BB962C8B-B14F-4D97-AF65-F5344CB8AC3E}">
        <p14:creationId xmlns:p14="http://schemas.microsoft.com/office/powerpoint/2010/main" val="1244527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B3BBF-27FA-76D9-A1EB-28856AC96CA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450AAB1-DFEE-65EB-422D-4578BDAA4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1" name="Title 1">
            <a:extLst>
              <a:ext uri="{FF2B5EF4-FFF2-40B4-BE49-F238E27FC236}">
                <a16:creationId xmlns:a16="http://schemas.microsoft.com/office/drawing/2014/main" id="{C51786ED-E7CE-8FE6-38A4-79703CDA064A}"/>
              </a:ext>
            </a:extLst>
          </p:cNvPr>
          <p:cNvSpPr txBox="1">
            <a:spLocks/>
          </p:cNvSpPr>
          <p:nvPr/>
        </p:nvSpPr>
        <p:spPr>
          <a:xfrm>
            <a:off x="701675" y="119620"/>
            <a:ext cx="10652125" cy="960147"/>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r>
              <a:rPr lang="en-US"/>
              <a:t>Past Year Illicit Drug Use: Among People Aged 12 or Older; 2024</a:t>
            </a:r>
            <a:endParaRPr lang="en-US" dirty="0"/>
          </a:p>
        </p:txBody>
      </p:sp>
      <p:pic>
        <p:nvPicPr>
          <p:cNvPr id="12" name="Content Placeholder 6" descr="Figure 13. This figure is a pie chart connected to a horizontal bar graph. The pie chart on the left shows that 214.6 million people (74.5 percent) did not use illicit drugs in the past year, and 73.6 million people (25.5 percent) did use illicit drugs in the past year. &#10;The horizontal bar graph on the right shows the numbers of past year illicit drug use among people aged 12 or older. The value axis ranges from 0 to 75 million, and the vertical axis shows labels for illicit drug use. Of the 73.6 million people who used illicit drugs in the past year, 64.2 million used marijuana, 10.4 million used hallucinogens, 7.6 million misused prescription opioids, 4.6 million misused prescription tranquilizers or sedatives, 4.3 million used cocaine, 3.9 million misused prescription stimulants, 3.2 million used inhalants, 2.4 million used methamphetamine, and 556,000 used heroin. ">
            <a:extLst>
              <a:ext uri="{FF2B5EF4-FFF2-40B4-BE49-F238E27FC236}">
                <a16:creationId xmlns:a16="http://schemas.microsoft.com/office/drawing/2014/main" id="{B0CAEDC5-C7A6-FF63-0648-DC2AE14822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176946"/>
            <a:ext cx="10040938" cy="3200548"/>
          </a:xfrm>
          <a:prstGeom prst="rect">
            <a:avLst/>
          </a:prstGeom>
        </p:spPr>
      </p:pic>
      <p:sp>
        <p:nvSpPr>
          <p:cNvPr id="13" name="TextBox 12">
            <a:extLst>
              <a:ext uri="{FF2B5EF4-FFF2-40B4-BE49-F238E27FC236}">
                <a16:creationId xmlns:a16="http://schemas.microsoft.com/office/drawing/2014/main" id="{1CECD773-6952-F8E6-B242-33B6880F6337}"/>
              </a:ext>
            </a:extLst>
          </p:cNvPr>
          <p:cNvSpPr txBox="1"/>
          <p:nvPr/>
        </p:nvSpPr>
        <p:spPr>
          <a:xfrm>
            <a:off x="9220200" y="5650468"/>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3556015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6F1453-E398-7A80-A563-12F680265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5" name="Title 1">
            <a:extLst>
              <a:ext uri="{FF2B5EF4-FFF2-40B4-BE49-F238E27FC236}">
                <a16:creationId xmlns:a16="http://schemas.microsoft.com/office/drawing/2014/main" id="{2DE24245-6BBF-03BA-EBC6-2AAD26E64F57}"/>
              </a:ext>
            </a:extLst>
          </p:cNvPr>
          <p:cNvSpPr txBox="1">
            <a:spLocks/>
          </p:cNvSpPr>
          <p:nvPr/>
        </p:nvSpPr>
        <p:spPr>
          <a:xfrm>
            <a:off x="152400" y="106653"/>
            <a:ext cx="12039599" cy="96014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r>
              <a:rPr lang="en-US" dirty="0"/>
              <a:t>Type of Past Month Marijuana Use: Among Past Month Marijuana Users Aged 12+; 2024</a:t>
            </a:r>
          </a:p>
        </p:txBody>
      </p:sp>
      <p:pic>
        <p:nvPicPr>
          <p:cNvPr id="6" name="Content Placeholder 6" descr="Figure 12. This vertical stacked bar graph has a value axis ranging from 0 to 100 percent and a horizontal axis showing labels for four age groups. Each age group bar includes a top section representing marijuana use but not marijuana vaping and a bottom section representing marijuana vaping. &#10;Percentages for 12 or older are 62.0 for marijuana use but not marijuana vaping and 38.0 for marijuana vaping. Percentages for 12 to 17 are 28.9 for marijuana use but not marijuana vaping and 71.1 for marijuana vaping. Percentages for 18 to 25 are 48.0 for marijuana use but not marijuana vaping and 52.0 for marijuana vaping. Percentages for 26 or older are 67.0 for marijuana use but not marijuana vaping and 33.0 for marijuana vaping.">
            <a:extLst>
              <a:ext uri="{FF2B5EF4-FFF2-40B4-BE49-F238E27FC236}">
                <a16:creationId xmlns:a16="http://schemas.microsoft.com/office/drawing/2014/main" id="{B57DD5D4-D011-97CB-A969-2F3C11E5D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143000"/>
            <a:ext cx="7435453" cy="5229330"/>
          </a:xfrm>
          <a:prstGeom prst="rect">
            <a:avLst/>
          </a:prstGeom>
        </p:spPr>
      </p:pic>
      <p:sp>
        <p:nvSpPr>
          <p:cNvPr id="7" name="TextBox 6">
            <a:extLst>
              <a:ext uri="{FF2B5EF4-FFF2-40B4-BE49-F238E27FC236}">
                <a16:creationId xmlns:a16="http://schemas.microsoft.com/office/drawing/2014/main" id="{66967BC0-7AD1-99C6-86F9-41BBB336CE4A}"/>
              </a:ext>
            </a:extLst>
          </p:cNvPr>
          <p:cNvSpPr txBox="1"/>
          <p:nvPr/>
        </p:nvSpPr>
        <p:spPr>
          <a:xfrm>
            <a:off x="9220200" y="5530848"/>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10324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F415B-FE9D-C54E-E5D6-14A01A7BD4B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59903BB-D409-6CF1-E82A-E8D7CA12B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3" name="Title 6">
            <a:extLst>
              <a:ext uri="{FF2B5EF4-FFF2-40B4-BE49-F238E27FC236}">
                <a16:creationId xmlns:a16="http://schemas.microsoft.com/office/drawing/2014/main" id="{6D0C7695-A0EA-E2E3-0586-70FB926DF2EA}"/>
              </a:ext>
            </a:extLst>
          </p:cNvPr>
          <p:cNvSpPr txBox="1">
            <a:spLocks/>
          </p:cNvSpPr>
          <p:nvPr/>
        </p:nvSpPr>
        <p:spPr>
          <a:xfrm>
            <a:off x="701675" y="0"/>
            <a:ext cx="11429299" cy="9601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r>
              <a:rPr lang="en-US" sz="2800" dirty="0">
                <a:latin typeface="Segoe UI Semibold"/>
                <a:cs typeface="+mj-cs"/>
              </a:rPr>
              <a:t>Past Year Marijuana Use: Among People Aged 12 or Older; 2021-2024</a:t>
            </a:r>
            <a:endParaRPr lang="en-US" sz="3600" dirty="0"/>
          </a:p>
        </p:txBody>
      </p:sp>
      <p:pic>
        <p:nvPicPr>
          <p:cNvPr id="14" name="Content Placeholder 2" descr="Figure 15. This line graph shows the survey years on the horizontal axis and the percentage for past year marijuana use on the vertical axis. For each of the four age groups (12 or older, 12 to 17, 18 to 25, and 26 or older), there is a line showing use for the years 2021 through 2024. Tests of linear trends were conducted for lines that present 4 years of data and were considered statistically significant at the .05 level; significant results are indicated where appropriate. An accessible table of the estimates in the line graph is located below this figure.">
            <a:extLst>
              <a:ext uri="{FF2B5EF4-FFF2-40B4-BE49-F238E27FC236}">
                <a16:creationId xmlns:a16="http://schemas.microsoft.com/office/drawing/2014/main" id="{FD590218-A641-D8A3-AE22-DE0B9E62BC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58" y="840678"/>
            <a:ext cx="10252142" cy="5407722"/>
          </a:xfrm>
          <a:prstGeom prst="rect">
            <a:avLst/>
          </a:prstGeom>
        </p:spPr>
      </p:pic>
      <p:sp>
        <p:nvSpPr>
          <p:cNvPr id="15" name="TextBox 14">
            <a:extLst>
              <a:ext uri="{FF2B5EF4-FFF2-40B4-BE49-F238E27FC236}">
                <a16:creationId xmlns:a16="http://schemas.microsoft.com/office/drawing/2014/main" id="{3C3FF44D-F937-03C1-0BB2-AB098EFE9D56}"/>
              </a:ext>
            </a:extLst>
          </p:cNvPr>
          <p:cNvSpPr txBox="1"/>
          <p:nvPr/>
        </p:nvSpPr>
        <p:spPr>
          <a:xfrm>
            <a:off x="9220200" y="5530848"/>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195141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BDD6B-E027-34AD-5CFA-86740E704F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782217-70E0-03AB-C449-268E2A2F2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1" name="Title 6">
            <a:extLst>
              <a:ext uri="{FF2B5EF4-FFF2-40B4-BE49-F238E27FC236}">
                <a16:creationId xmlns:a16="http://schemas.microsoft.com/office/drawing/2014/main" id="{E83EAE74-D459-D636-01F2-2B2E3D9589CA}"/>
              </a:ext>
            </a:extLst>
          </p:cNvPr>
          <p:cNvSpPr txBox="1">
            <a:spLocks/>
          </p:cNvSpPr>
          <p:nvPr/>
        </p:nvSpPr>
        <p:spPr>
          <a:xfrm>
            <a:off x="701675" y="182853"/>
            <a:ext cx="11490325" cy="9601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r>
              <a:rPr lang="en-US" sz="2600" dirty="0">
                <a:latin typeface="Segoe UI Semibold"/>
                <a:cs typeface="+mj-cs"/>
              </a:rPr>
              <a:t>Past Year Hallucinogen Use: Among People Aged 12 or Older; 2021-2024</a:t>
            </a:r>
            <a:endParaRPr lang="en-US" dirty="0"/>
          </a:p>
        </p:txBody>
      </p:sp>
      <p:pic>
        <p:nvPicPr>
          <p:cNvPr id="12" name="Content Placeholder 2" descr="Figure 19. This line graph shows the survey years on the horizontal axis and the percentage for past year hallucinogen use on the vertical axis. For each of the four age groups (12 or older, 12 to 17, 18 to 25, and 26 or older), there is a line showing use for the years 2021 through 2024. Tests of linear trends were conducted for lines that present 4 years of data and were considered statistically significant at the .05 level; significant results are indicated where appropriate. An accessible table of the estimates in the line graph is located below this figure.">
            <a:extLst>
              <a:ext uri="{FF2B5EF4-FFF2-40B4-BE49-F238E27FC236}">
                <a16:creationId xmlns:a16="http://schemas.microsoft.com/office/drawing/2014/main" id="{8B13B2DD-9AC3-664B-C619-59A4033425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45" y="840678"/>
            <a:ext cx="9818755" cy="5179122"/>
          </a:xfrm>
          <a:prstGeom prst="rect">
            <a:avLst/>
          </a:prstGeom>
        </p:spPr>
      </p:pic>
      <p:sp>
        <p:nvSpPr>
          <p:cNvPr id="13" name="TextBox 12">
            <a:extLst>
              <a:ext uri="{FF2B5EF4-FFF2-40B4-BE49-F238E27FC236}">
                <a16:creationId xmlns:a16="http://schemas.microsoft.com/office/drawing/2014/main" id="{FF10C382-CDC9-B3B9-3382-707213CAE413}"/>
              </a:ext>
            </a:extLst>
          </p:cNvPr>
          <p:cNvSpPr txBox="1"/>
          <p:nvPr/>
        </p:nvSpPr>
        <p:spPr>
          <a:xfrm>
            <a:off x="9220200" y="5530848"/>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328402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90F02B50-5D61-289F-C4B7-AF3728C0E68A}"/>
              </a:ext>
            </a:extLst>
          </p:cNvPr>
          <p:cNvSpPr txBox="1">
            <a:spLocks/>
          </p:cNvSpPr>
          <p:nvPr/>
        </p:nvSpPr>
        <p:spPr>
          <a:xfrm>
            <a:off x="701675" y="0"/>
            <a:ext cx="10652125" cy="9601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r>
              <a:rPr lang="en-US" sz="2800" dirty="0">
                <a:latin typeface="Segoe UI Semibold"/>
                <a:cs typeface="+mj-cs"/>
              </a:rPr>
              <a:t>Past Year Prescription Opioid Misuse: Among People Aged 12 or Older; 2021-2024</a:t>
            </a:r>
            <a:endParaRPr lang="en-US" sz="4000" dirty="0"/>
          </a:p>
        </p:txBody>
      </p:sp>
      <p:pic>
        <p:nvPicPr>
          <p:cNvPr id="10" name="Content Placeholder 2" descr="Figure 24. This line graph shows the survey years on the horizontal axis and the percentage for past year prescription opioid misuse on the vertical axis. For each of the four age groups (12 or older, 12 to 17, 18 to 25, and 26 or older), there is a line showing misuse for the years 2021 through 2024. Tests of linear trends were conducted for lines that present 4 years of data and were considered statistically significant at the .05 level; significant results are indicated where appropriate. An accessible table of the estimates in the line graph is located below this figure.">
            <a:extLst>
              <a:ext uri="{FF2B5EF4-FFF2-40B4-BE49-F238E27FC236}">
                <a16:creationId xmlns:a16="http://schemas.microsoft.com/office/drawing/2014/main" id="{6EA42004-E373-4475-1161-6C4E44143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908" y="921064"/>
            <a:ext cx="9521892" cy="5022535"/>
          </a:xfrm>
          <a:prstGeom prst="rect">
            <a:avLst/>
          </a:prstGeom>
        </p:spPr>
      </p:pic>
      <p:pic>
        <p:nvPicPr>
          <p:cNvPr id="11" name="Picture 10">
            <a:extLst>
              <a:ext uri="{FF2B5EF4-FFF2-40B4-BE49-F238E27FC236}">
                <a16:creationId xmlns:a16="http://schemas.microsoft.com/office/drawing/2014/main" id="{45541022-415C-92EB-1E42-6F345C327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2" name="TextBox 11">
            <a:extLst>
              <a:ext uri="{FF2B5EF4-FFF2-40B4-BE49-F238E27FC236}">
                <a16:creationId xmlns:a16="http://schemas.microsoft.com/office/drawing/2014/main" id="{664024F0-0918-D033-2659-4FD6D7DF072E}"/>
              </a:ext>
            </a:extLst>
          </p:cNvPr>
          <p:cNvSpPr txBox="1"/>
          <p:nvPr/>
        </p:nvSpPr>
        <p:spPr>
          <a:xfrm>
            <a:off x="9220200" y="5530848"/>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2098783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E0152-F2A9-5456-55D3-CCE5F2F86EE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187CEC-2C07-4714-9D59-88696EA1E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6" name="Title 1">
            <a:extLst>
              <a:ext uri="{FF2B5EF4-FFF2-40B4-BE49-F238E27FC236}">
                <a16:creationId xmlns:a16="http://schemas.microsoft.com/office/drawing/2014/main" id="{46703435-A794-8325-D8F3-B207C12E4647}"/>
              </a:ext>
            </a:extLst>
          </p:cNvPr>
          <p:cNvSpPr txBox="1">
            <a:spLocks/>
          </p:cNvSpPr>
          <p:nvPr/>
        </p:nvSpPr>
        <p:spPr>
          <a:xfrm>
            <a:off x="701675" y="0"/>
            <a:ext cx="11337925" cy="960147"/>
          </a:xfrm>
          <a:prstGeom prst="rect">
            <a:avLst/>
          </a:prstGeom>
        </p:spPr>
        <p:txBody>
          <a:bodyPr vert="horz" lIns="91440" tIns="45720" rIns="91440" bIns="45720" rtlCol="0" anchor="t">
            <a:normAutofit fontScale="82500" lnSpcReduction="10000"/>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r>
              <a:rPr lang="en-US"/>
              <a:t>Past Year Prescription Opioid Subtype Misuse: Among People Aged 12 or Older Who Misused Any Prescription Opioid in the Past Year; 2024</a:t>
            </a:r>
            <a:endParaRPr lang="en-US" dirty="0"/>
          </a:p>
        </p:txBody>
      </p:sp>
      <p:pic>
        <p:nvPicPr>
          <p:cNvPr id="7" name="Content Placeholder 6" descr="Figure 25. This horizontal bar graph has a value axis ranging from 0 to 50 percent and a vertical axis showing labels for specific prescription opioids. &#10;Percentages are 45.2 for hydrocodone, 28.6 for oxycodone, 26.4 for codeine, 16.2 for tramadol, 10.1 for buprenorphine, 5.2 for prescription fentanyl, 3.9 for morphine, 2.8 for methadone, 1.3 for hydromorphone, 1.0 for oxymorphone, and 0.3 for Demerol®. ">
            <a:extLst>
              <a:ext uri="{FF2B5EF4-FFF2-40B4-BE49-F238E27FC236}">
                <a16:creationId xmlns:a16="http://schemas.microsoft.com/office/drawing/2014/main" id="{B7939D06-91FF-E065-CCF9-E16B3D5365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838200"/>
            <a:ext cx="7924800" cy="5312229"/>
          </a:xfrm>
          <a:prstGeom prst="rect">
            <a:avLst/>
          </a:prstGeom>
        </p:spPr>
      </p:pic>
      <p:sp>
        <p:nvSpPr>
          <p:cNvPr id="8" name="TextBox 7">
            <a:extLst>
              <a:ext uri="{FF2B5EF4-FFF2-40B4-BE49-F238E27FC236}">
                <a16:creationId xmlns:a16="http://schemas.microsoft.com/office/drawing/2014/main" id="{3965F617-9F67-BCC3-639C-5B1FE19E2483}"/>
              </a:ext>
            </a:extLst>
          </p:cNvPr>
          <p:cNvSpPr txBox="1"/>
          <p:nvPr/>
        </p:nvSpPr>
        <p:spPr>
          <a:xfrm>
            <a:off x="9220200" y="5530848"/>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72693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CD284-AE85-0F57-8435-E75A083B116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032E4F8-471E-63FD-A2C4-8D2950C01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8" name="Title 6">
            <a:extLst>
              <a:ext uri="{FF2B5EF4-FFF2-40B4-BE49-F238E27FC236}">
                <a16:creationId xmlns:a16="http://schemas.microsoft.com/office/drawing/2014/main" id="{D9197DA2-D383-F66D-C934-F7D9FA64A06E}"/>
              </a:ext>
            </a:extLst>
          </p:cNvPr>
          <p:cNvSpPr txBox="1">
            <a:spLocks/>
          </p:cNvSpPr>
          <p:nvPr/>
        </p:nvSpPr>
        <p:spPr>
          <a:xfrm>
            <a:off x="701675" y="106653"/>
            <a:ext cx="11337860" cy="9601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r>
              <a:rPr lang="en-US" sz="2800" dirty="0">
                <a:latin typeface="Segoe UI Semibold"/>
                <a:cs typeface="+mj-cs"/>
              </a:rPr>
              <a:t>Past Year Opioid Misuse: Among People Aged 12 or Older; 2021-2024</a:t>
            </a:r>
            <a:endParaRPr lang="en-US" sz="2800" dirty="0"/>
          </a:p>
        </p:txBody>
      </p:sp>
      <p:pic>
        <p:nvPicPr>
          <p:cNvPr id="9" name="Content Placeholder 2" descr="Figure 28. This line graph shows the survey years on the horizontal axis and the percentage for past year opioid misuse on the vertical axis. For each of the four age groups (12 or older, 12 to 17, 18 to 25, and 26 or older), there is a line showing misuse for the years 2021 through 2024. Tests of linear trends were conducted for lines that present 4 years of data and were considered statistically significant at the .05 level; significant results are indicated where appropriate. An accessible table of the estimates in the line graph is located below this figure.">
            <a:extLst>
              <a:ext uri="{FF2B5EF4-FFF2-40B4-BE49-F238E27FC236}">
                <a16:creationId xmlns:a16="http://schemas.microsoft.com/office/drawing/2014/main" id="{C4ED120B-D233-925E-D431-1B32AA2B4D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045" y="1001450"/>
            <a:ext cx="9513955" cy="5018349"/>
          </a:xfrm>
          <a:prstGeom prst="rect">
            <a:avLst/>
          </a:prstGeom>
        </p:spPr>
      </p:pic>
      <p:sp>
        <p:nvSpPr>
          <p:cNvPr id="10" name="TextBox 9">
            <a:extLst>
              <a:ext uri="{FF2B5EF4-FFF2-40B4-BE49-F238E27FC236}">
                <a16:creationId xmlns:a16="http://schemas.microsoft.com/office/drawing/2014/main" id="{08FA4DA4-6B31-1BE6-02E2-03B95AF52E54}"/>
              </a:ext>
            </a:extLst>
          </p:cNvPr>
          <p:cNvSpPr txBox="1"/>
          <p:nvPr/>
        </p:nvSpPr>
        <p:spPr>
          <a:xfrm>
            <a:off x="9220200" y="5530848"/>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880733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09787-BEC8-D10D-2B69-B789B1741B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2B9A2B-DA04-1966-0323-A0BDB2911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1" name="TextBox 10">
            <a:extLst>
              <a:ext uri="{FF2B5EF4-FFF2-40B4-BE49-F238E27FC236}">
                <a16:creationId xmlns:a16="http://schemas.microsoft.com/office/drawing/2014/main" id="{6355CB28-5250-5BD2-A545-0E5EE4969AE8}"/>
              </a:ext>
            </a:extLst>
          </p:cNvPr>
          <p:cNvSpPr txBox="1"/>
          <p:nvPr/>
        </p:nvSpPr>
        <p:spPr>
          <a:xfrm>
            <a:off x="9220200" y="5530848"/>
            <a:ext cx="2904641" cy="369332"/>
          </a:xfrm>
          <a:prstGeom prst="rect">
            <a:avLst/>
          </a:prstGeom>
          <a:noFill/>
        </p:spPr>
        <p:txBody>
          <a:bodyPr wrap="none" rtlCol="0">
            <a:spAutoFit/>
          </a:bodyPr>
          <a:lstStyle/>
          <a:p>
            <a:r>
              <a:rPr lang="en-US" dirty="0"/>
              <a:t>Source: SAMHSA and NSDUH</a:t>
            </a:r>
          </a:p>
        </p:txBody>
      </p:sp>
      <p:sp>
        <p:nvSpPr>
          <p:cNvPr id="12" name="Title 6">
            <a:extLst>
              <a:ext uri="{FF2B5EF4-FFF2-40B4-BE49-F238E27FC236}">
                <a16:creationId xmlns:a16="http://schemas.microsoft.com/office/drawing/2014/main" id="{FB9D4D2A-7370-06FC-88E4-6471E6C35D7D}"/>
              </a:ext>
            </a:extLst>
          </p:cNvPr>
          <p:cNvSpPr txBox="1">
            <a:spLocks/>
          </p:cNvSpPr>
          <p:nvPr/>
        </p:nvSpPr>
        <p:spPr>
          <a:xfrm>
            <a:off x="0" y="0"/>
            <a:ext cx="6308725" cy="960147"/>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r>
              <a:rPr lang="en-US" sz="2800">
                <a:latin typeface="Segoe UI Semibold"/>
                <a:cs typeface="+mj-cs"/>
              </a:rPr>
              <a:t>Past Year Prescription Stimulant Misuse: Among People Aged 12 or Older; 2021-2024</a:t>
            </a:r>
            <a:endParaRPr lang="en-US" sz="4000" dirty="0"/>
          </a:p>
        </p:txBody>
      </p:sp>
      <p:pic>
        <p:nvPicPr>
          <p:cNvPr id="13" name="Content Placeholder 2" descr="Figure 21. This line graph shows the survey years on the horizontal axis and the percentage for past year prescription stimulant misuse on the vertical axis. For each of the four age groups (12 or older, 12 to 17, 18 to 25, and 26 or older), there is a line showing misuse for the years 2021 through 2024. Tests of linear trends were conducted for lines that present 4 years of data and were considered statistically significant at the .05 level; significant results are indicated where appropriate. An accessible table of the estimates in the line graph is located below this figure.">
            <a:extLst>
              <a:ext uri="{FF2B5EF4-FFF2-40B4-BE49-F238E27FC236}">
                <a16:creationId xmlns:a16="http://schemas.microsoft.com/office/drawing/2014/main" id="{8A8F721F-6B9F-F228-110A-18A2DA1BE7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8893"/>
            <a:ext cx="5638800" cy="3567164"/>
          </a:xfrm>
          <a:prstGeom prst="rect">
            <a:avLst/>
          </a:prstGeom>
        </p:spPr>
      </p:pic>
      <p:sp>
        <p:nvSpPr>
          <p:cNvPr id="14" name="Title 6">
            <a:extLst>
              <a:ext uri="{FF2B5EF4-FFF2-40B4-BE49-F238E27FC236}">
                <a16:creationId xmlns:a16="http://schemas.microsoft.com/office/drawing/2014/main" id="{BD6CEAF8-86DF-80D6-E1E9-2598EFBBBB27}"/>
              </a:ext>
            </a:extLst>
          </p:cNvPr>
          <p:cNvSpPr txBox="1">
            <a:spLocks/>
          </p:cNvSpPr>
          <p:nvPr/>
        </p:nvSpPr>
        <p:spPr>
          <a:xfrm>
            <a:off x="6308724" y="0"/>
            <a:ext cx="5959475" cy="960147"/>
          </a:xfrm>
          <a:prstGeom prst="rect">
            <a:avLst/>
          </a:prstGeom>
        </p:spPr>
        <p:txBody>
          <a:bodyPr vert="horz" lIns="91440" tIns="45720" rIns="91440" bIns="45720" rtlCol="0" anchor="t">
            <a:normAutofit fontScale="77500" lnSpcReduction="20000"/>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r>
              <a:rPr lang="en-US" sz="2800">
                <a:latin typeface="Segoe UI Semibold"/>
                <a:cs typeface="+mj-cs"/>
              </a:rPr>
              <a:t>Past Year Prescription Tranquilizer or Sedative Misuse: Among People Aged 12 or Older; 2021‑2024</a:t>
            </a:r>
            <a:endParaRPr lang="en-US" sz="4400" dirty="0"/>
          </a:p>
        </p:txBody>
      </p:sp>
      <p:pic>
        <p:nvPicPr>
          <p:cNvPr id="15" name="Content Placeholder 2" descr="Figure 22. This line graph shows the survey years on the horizontal axis and the percentage for past year prescription tranquilizer or sedative misuse on the vertical axis. For each of the four age groups (12 or older, 12 to 17, 18 to 25, and 26 or older), there is a line showing misuse for the years 2021 through 2024. Tests of linear trends were conducted for lines that present 4 years of data and were considered statistically significant at the .05 level; significant results are indicated where appropriate. An accessible table of the estimates in the line graph is located below this figure.">
            <a:extLst>
              <a:ext uri="{FF2B5EF4-FFF2-40B4-BE49-F238E27FC236}">
                <a16:creationId xmlns:a16="http://schemas.microsoft.com/office/drawing/2014/main" id="{AA0FA0F9-A16E-C07F-DE91-8598DB5746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1061" y="1508893"/>
            <a:ext cx="6117137" cy="3567164"/>
          </a:xfrm>
          <a:prstGeom prst="rect">
            <a:avLst/>
          </a:prstGeom>
        </p:spPr>
      </p:pic>
    </p:spTree>
    <p:extLst>
      <p:ext uri="{BB962C8B-B14F-4D97-AF65-F5344CB8AC3E}">
        <p14:creationId xmlns:p14="http://schemas.microsoft.com/office/powerpoint/2010/main" val="183206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9C63F-7DC7-AC20-3E5A-58E66C85B3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422DB4-1E4A-ACA5-BD04-B86EDC4E8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itle 6">
            <a:extLst>
              <a:ext uri="{FF2B5EF4-FFF2-40B4-BE49-F238E27FC236}">
                <a16:creationId xmlns:a16="http://schemas.microsoft.com/office/drawing/2014/main" id="{6471EFF7-C87E-0E36-B6A4-D38BF6969807}"/>
              </a:ext>
            </a:extLst>
          </p:cNvPr>
          <p:cNvSpPr txBox="1">
            <a:spLocks/>
          </p:cNvSpPr>
          <p:nvPr/>
        </p:nvSpPr>
        <p:spPr>
          <a:xfrm>
            <a:off x="701675" y="0"/>
            <a:ext cx="5851525" cy="960147"/>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r>
              <a:rPr lang="en-US" sz="2400" dirty="0">
                <a:latin typeface="Segoe UI Semibold"/>
                <a:cs typeface="+mj-cs"/>
              </a:rPr>
              <a:t>Past Year Methamphetamine Use: Among People Aged 12 or Older; 2021-2024</a:t>
            </a:r>
            <a:endParaRPr lang="en-US" dirty="0"/>
          </a:p>
        </p:txBody>
      </p:sp>
      <p:pic>
        <p:nvPicPr>
          <p:cNvPr id="3" name="Content Placeholder 2" descr="Figure 18. This line graph shows the survey years on the horizontal axis and the percentage for past year methamphetamine use on the vertical axis. For each of the four age groups (12 or older, 12 to 17, 18 to 25, and 26 or older), there is a line showing use for the years 2021 through 2024. Tests of linear trends were conducted for lines that present 4 years of data and were considered statistically significant at the .05 level; significant results are indicated where appropriate. An accessible table of the estimates in the line graph is located below this figure.">
            <a:extLst>
              <a:ext uri="{FF2B5EF4-FFF2-40B4-BE49-F238E27FC236}">
                <a16:creationId xmlns:a16="http://schemas.microsoft.com/office/drawing/2014/main" id="{720044B3-A48C-0C1E-5E50-862B45AA77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8893"/>
            <a:ext cx="5851525" cy="3086518"/>
          </a:xfrm>
          <a:prstGeom prst="rect">
            <a:avLst/>
          </a:prstGeom>
        </p:spPr>
      </p:pic>
      <p:sp>
        <p:nvSpPr>
          <p:cNvPr id="5" name="Title 6">
            <a:extLst>
              <a:ext uri="{FF2B5EF4-FFF2-40B4-BE49-F238E27FC236}">
                <a16:creationId xmlns:a16="http://schemas.microsoft.com/office/drawing/2014/main" id="{3E583201-EBC9-32E2-9124-13E05672B773}"/>
              </a:ext>
            </a:extLst>
          </p:cNvPr>
          <p:cNvSpPr txBox="1">
            <a:spLocks/>
          </p:cNvSpPr>
          <p:nvPr/>
        </p:nvSpPr>
        <p:spPr>
          <a:xfrm>
            <a:off x="6477000" y="0"/>
            <a:ext cx="5542741" cy="753577"/>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r>
              <a:rPr lang="en-US" sz="2800" dirty="0">
                <a:latin typeface="Segoe UI Semibold"/>
                <a:cs typeface="+mj-cs"/>
              </a:rPr>
              <a:t>Past Year Cocaine Use: Among People Aged 12 or Older; 2021-2024</a:t>
            </a:r>
            <a:endParaRPr lang="en-US" dirty="0"/>
          </a:p>
        </p:txBody>
      </p:sp>
      <p:pic>
        <p:nvPicPr>
          <p:cNvPr id="6" name="Content Placeholder 2" descr="Figure 17. This line graph shows the survey years on the horizontal axis and the percentage for past year cocaine use on the vertical axis. For each of the four age groups (12 or older, 12 to 17, 18 to 25, and 26 or older), there is a line showing use for the years 2021 through 2024. Tests of linear trends were conducted for lines that present 4 years of data and were considered statistically significant at the .05 level; significant results are indicated where appropriate. An accessible table of the estimates in the line graph is located below this figure.">
            <a:extLst>
              <a:ext uri="{FF2B5EF4-FFF2-40B4-BE49-F238E27FC236}">
                <a16:creationId xmlns:a16="http://schemas.microsoft.com/office/drawing/2014/main" id="{8EDD7F97-ADB6-B83D-ACA9-80788D727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1430505"/>
            <a:ext cx="6100214" cy="3217695"/>
          </a:xfrm>
          <a:prstGeom prst="rect">
            <a:avLst/>
          </a:prstGeom>
        </p:spPr>
      </p:pic>
      <p:sp>
        <p:nvSpPr>
          <p:cNvPr id="7" name="TextBox 6">
            <a:extLst>
              <a:ext uri="{FF2B5EF4-FFF2-40B4-BE49-F238E27FC236}">
                <a16:creationId xmlns:a16="http://schemas.microsoft.com/office/drawing/2014/main" id="{B3F40FA8-4F41-1704-F4D1-CAE1C74EB0EF}"/>
              </a:ext>
            </a:extLst>
          </p:cNvPr>
          <p:cNvSpPr txBox="1"/>
          <p:nvPr/>
        </p:nvSpPr>
        <p:spPr>
          <a:xfrm>
            <a:off x="9220200" y="5530848"/>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416696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DD3E8F-E0C0-9C4E-A493-83ABA1D4DACC}"/>
              </a:ext>
            </a:extLst>
          </p:cNvPr>
          <p:cNvSpPr>
            <a:spLocks noGrp="1"/>
          </p:cNvSpPr>
          <p:nvPr>
            <p:ph type="ctrTitle"/>
          </p:nvPr>
        </p:nvSpPr>
        <p:spPr>
          <a:xfrm>
            <a:off x="609600" y="152400"/>
            <a:ext cx="11074400" cy="609599"/>
          </a:xfrm>
        </p:spPr>
        <p:txBody>
          <a:bodyPr>
            <a:noAutofit/>
          </a:bodyPr>
          <a:lstStyle/>
          <a:p>
            <a:pPr algn="ctr"/>
            <a:r>
              <a:rPr lang="en-US" sz="3600" dirty="0"/>
              <a:t>Today’s Agenda</a:t>
            </a:r>
          </a:p>
        </p:txBody>
      </p:sp>
      <p:sp>
        <p:nvSpPr>
          <p:cNvPr id="4" name="Content Placeholder 3">
            <a:extLst>
              <a:ext uri="{FF2B5EF4-FFF2-40B4-BE49-F238E27FC236}">
                <a16:creationId xmlns:a16="http://schemas.microsoft.com/office/drawing/2014/main" id="{16B03B0B-8B0F-3347-9491-422E8F985BDB}"/>
              </a:ext>
            </a:extLst>
          </p:cNvPr>
          <p:cNvSpPr>
            <a:spLocks noGrp="1"/>
          </p:cNvSpPr>
          <p:nvPr>
            <p:ph idx="13"/>
          </p:nvPr>
        </p:nvSpPr>
        <p:spPr>
          <a:xfrm>
            <a:off x="533400" y="990600"/>
            <a:ext cx="11277600" cy="5714999"/>
          </a:xfrm>
          <a:solidFill>
            <a:schemeClr val="bg1"/>
          </a:solidFill>
        </p:spPr>
        <p:txBody>
          <a:bodyPr>
            <a:normAutofit fontScale="92500" lnSpcReduction="20000"/>
          </a:bodyPr>
          <a:lstStyle/>
          <a:p>
            <a:r>
              <a:rPr lang="en-US" sz="2800" dirty="0">
                <a:solidFill>
                  <a:srgbClr val="000000"/>
                </a:solidFill>
                <a:latin typeface="Calibri" panose="020F0502020204030204" pitchFamily="34" charset="0"/>
                <a:cs typeface="Calibri" panose="020F0502020204030204" pitchFamily="34" charset="0"/>
              </a:rPr>
              <a:t>Welcome, </a:t>
            </a:r>
            <a:r>
              <a:rPr lang="en-US" sz="2800" b="0" i="0" u="none" strike="noStrike" dirty="0">
                <a:solidFill>
                  <a:srgbClr val="000000"/>
                </a:solidFill>
                <a:effectLst/>
                <a:latin typeface="Calibri" panose="020F0502020204030204" pitchFamily="34" charset="0"/>
                <a:cs typeface="Calibri" panose="020F0502020204030204" pitchFamily="34" charset="0"/>
              </a:rPr>
              <a:t>Introductions, Mission – A. Oliveto</a:t>
            </a:r>
          </a:p>
          <a:p>
            <a:r>
              <a:rPr lang="en-US" sz="2800" b="0" i="0" u="none" strike="noStrike" dirty="0">
                <a:solidFill>
                  <a:srgbClr val="000000"/>
                </a:solidFill>
                <a:effectLst/>
                <a:latin typeface="Calibri" panose="020F0502020204030204" pitchFamily="34" charset="0"/>
                <a:cs typeface="Calibri" panose="020F0502020204030204" pitchFamily="34" charset="0"/>
              </a:rPr>
              <a:t>AR </a:t>
            </a:r>
            <a:r>
              <a:rPr lang="en-US" sz="2800" b="0" i="0" u="none" strike="noStrike" dirty="0" err="1">
                <a:solidFill>
                  <a:srgbClr val="000000"/>
                </a:solidFill>
                <a:effectLst/>
                <a:latin typeface="Calibri" panose="020F0502020204030204" pitchFamily="34" charset="0"/>
                <a:cs typeface="Calibri" panose="020F0502020204030204" pitchFamily="34" charset="0"/>
              </a:rPr>
              <a:t>Headstart</a:t>
            </a:r>
            <a:r>
              <a:rPr lang="en-US" sz="2800" b="0" i="0" u="none" strike="noStrike" dirty="0">
                <a:solidFill>
                  <a:srgbClr val="000000"/>
                </a:solidFill>
                <a:effectLst/>
                <a:latin typeface="Calibri" panose="020F0502020204030204" pitchFamily="34" charset="0"/>
                <a:cs typeface="Calibri" panose="020F0502020204030204" pitchFamily="34" charset="0"/>
              </a:rPr>
              <a:t>: J. Govan</a:t>
            </a:r>
          </a:p>
          <a:p>
            <a:r>
              <a:rPr lang="en-US" sz="2800" b="0" i="0" u="none" strike="noStrike" dirty="0">
                <a:solidFill>
                  <a:srgbClr val="000000"/>
                </a:solidFill>
                <a:effectLst/>
                <a:latin typeface="Calibri" panose="020F0502020204030204" pitchFamily="34" charset="0"/>
                <a:cs typeface="Calibri" panose="020F0502020204030204" pitchFamily="34" charset="0"/>
              </a:rPr>
              <a:t>National Updates: NSDUH Substances Use Trends – A. Oliveto</a:t>
            </a:r>
          </a:p>
          <a:p>
            <a:r>
              <a:rPr lang="en-US" sz="2800" b="0" i="0" u="none" strike="noStrike" dirty="0">
                <a:solidFill>
                  <a:srgbClr val="000000"/>
                </a:solidFill>
                <a:effectLst/>
                <a:latin typeface="Calibri" panose="020F0502020204030204" pitchFamily="34" charset="0"/>
                <a:cs typeface="Calibri" panose="020F0502020204030204" pitchFamily="34" charset="0"/>
              </a:rPr>
              <a:t>Local Updates: APNA Substance Use Trends – </a:t>
            </a:r>
            <a:r>
              <a:rPr lang="en-US" sz="2800" dirty="0">
                <a:solidFill>
                  <a:srgbClr val="000000"/>
                </a:solidFill>
                <a:latin typeface="Calibri" panose="020F0502020204030204" pitchFamily="34" charset="0"/>
                <a:cs typeface="Calibri" panose="020F0502020204030204" pitchFamily="34" charset="0"/>
              </a:rPr>
              <a:t>A. Oliveto</a:t>
            </a:r>
            <a:endParaRPr lang="en-US" sz="2800" b="0" i="0" u="none" strike="noStrike" dirty="0">
              <a:solidFill>
                <a:srgbClr val="000000"/>
              </a:solidFill>
              <a:effectLst/>
              <a:latin typeface="Calibri" panose="020F0502020204030204" pitchFamily="34" charset="0"/>
              <a:cs typeface="Calibri" panose="020F0502020204030204" pitchFamily="34" charset="0"/>
            </a:endParaRPr>
          </a:p>
          <a:p>
            <a:r>
              <a:rPr lang="en-US" sz="2800" dirty="0">
                <a:solidFill>
                  <a:srgbClr val="000000"/>
                </a:solidFill>
                <a:latin typeface="Calibri" panose="020F0502020204030204" pitchFamily="34" charset="0"/>
                <a:cs typeface="Calibri" panose="020F0502020204030204" pitchFamily="34" charset="0"/>
              </a:rPr>
              <a:t> APNA Deeper Data </a:t>
            </a:r>
            <a:r>
              <a:rPr lang="en-US" sz="2800" b="0" i="0" u="none" strike="noStrike" dirty="0">
                <a:solidFill>
                  <a:srgbClr val="000000"/>
                </a:solidFill>
                <a:effectLst/>
                <a:latin typeface="Calibri" panose="020F0502020204030204" pitchFamily="34" charset="0"/>
                <a:cs typeface="Calibri" panose="020F0502020204030204" pitchFamily="34" charset="0"/>
              </a:rPr>
              <a:t>Dive: Trends in Associations between Risk/Protective Factors and Marijuana Use – J. Thostenson</a:t>
            </a:r>
          </a:p>
          <a:p>
            <a:r>
              <a:rPr lang="en-US" sz="2800" dirty="0">
                <a:solidFill>
                  <a:srgbClr val="000000"/>
                </a:solidFill>
                <a:latin typeface="Calibri" panose="020F0502020204030204" pitchFamily="34" charset="0"/>
                <a:cs typeface="Calibri" panose="020F0502020204030204" pitchFamily="34" charset="0"/>
              </a:rPr>
              <a:t>Geospatial Mapping of Risk Perception and Substance Use in AR Youth – M. Bollinger</a:t>
            </a:r>
          </a:p>
          <a:p>
            <a:r>
              <a:rPr lang="en-US" sz="2800" dirty="0">
                <a:solidFill>
                  <a:srgbClr val="000000"/>
                </a:solidFill>
                <a:latin typeface="Calibri" panose="020F0502020204030204" pitchFamily="34" charset="0"/>
                <a:cs typeface="Calibri" panose="020F0502020204030204" pitchFamily="34" charset="0"/>
              </a:rPr>
              <a:t>Data Source Gaps and Opportunities – M. Bollinger</a:t>
            </a:r>
          </a:p>
          <a:p>
            <a:r>
              <a:rPr lang="en-US" sz="2800" b="0" i="0" u="none" strike="noStrike" dirty="0">
                <a:solidFill>
                  <a:srgbClr val="000000"/>
                </a:solidFill>
                <a:effectLst/>
                <a:latin typeface="Calibri" panose="020F0502020204030204" pitchFamily="34" charset="0"/>
                <a:cs typeface="Calibri" panose="020F0502020204030204" pitchFamily="34" charset="0"/>
              </a:rPr>
              <a:t>GUARD (Generating Understanding and Awareness for Responsible Drug Use): An Innovative Adolescent Nonmedical Prescription Drug Use Prevention Program – R. Thompson</a:t>
            </a:r>
          </a:p>
          <a:p>
            <a:r>
              <a:rPr lang="en-US" sz="2800" dirty="0">
                <a:solidFill>
                  <a:srgbClr val="000000"/>
                </a:solidFill>
                <a:latin typeface="Calibri" panose="020F0502020204030204" pitchFamily="34" charset="0"/>
                <a:cs typeface="Calibri" panose="020F0502020204030204" pitchFamily="34" charset="0"/>
              </a:rPr>
              <a:t>SEOW Year in Review</a:t>
            </a:r>
            <a:r>
              <a:rPr lang="en-US" sz="2800" b="0" i="0" u="none" strike="noStrike" dirty="0">
                <a:solidFill>
                  <a:srgbClr val="000000"/>
                </a:solidFill>
                <a:effectLst/>
                <a:latin typeface="Calibri" panose="020F0502020204030204" pitchFamily="34" charset="0"/>
                <a:cs typeface="Calibri" panose="020F0502020204030204" pitchFamily="34" charset="0"/>
              </a:rPr>
              <a:t> – A. Oliveto</a:t>
            </a:r>
          </a:p>
          <a:p>
            <a:r>
              <a:rPr lang="en-US" sz="2800" dirty="0">
                <a:solidFill>
                  <a:srgbClr val="000000"/>
                </a:solidFill>
                <a:latin typeface="Calibri" panose="020F0502020204030204" pitchFamily="34" charset="0"/>
                <a:cs typeface="Calibri" panose="020F0502020204030204" pitchFamily="34" charset="0"/>
              </a:rPr>
              <a:t>Discussion and Wrap Up</a:t>
            </a:r>
            <a:endParaRPr lang="en-US" sz="2800" b="0" i="0" u="none" strike="noStrike" dirty="0">
              <a:solidFill>
                <a:srgbClr val="000000"/>
              </a:solidFill>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4DC1C15-B9DB-E84C-AD90-B015F41ED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0" y="5945250"/>
            <a:ext cx="3200400" cy="988949"/>
          </a:xfrm>
          <a:prstGeom prst="rect">
            <a:avLst/>
          </a:prstGeom>
        </p:spPr>
      </p:pic>
    </p:spTree>
    <p:extLst>
      <p:ext uri="{BB962C8B-B14F-4D97-AF65-F5344CB8AC3E}">
        <p14:creationId xmlns:p14="http://schemas.microsoft.com/office/powerpoint/2010/main" val="385263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EB5BC-EE44-724D-053F-D40BD72E8478}"/>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BE71B21-9418-F2E3-4265-7DD01E994B01}"/>
              </a:ext>
            </a:extLst>
          </p:cNvPr>
          <p:cNvGraphicFramePr>
            <a:graphicFrameLocks noGrp="1"/>
          </p:cNvGraphicFramePr>
          <p:nvPr>
            <p:extLst>
              <p:ext uri="{D42A27DB-BD31-4B8C-83A1-F6EECF244321}">
                <p14:modId xmlns:p14="http://schemas.microsoft.com/office/powerpoint/2010/main" val="3511332521"/>
              </p:ext>
            </p:extLst>
          </p:nvPr>
        </p:nvGraphicFramePr>
        <p:xfrm>
          <a:off x="457200" y="838200"/>
          <a:ext cx="11353800" cy="5852160"/>
        </p:xfrm>
        <a:graphic>
          <a:graphicData uri="http://schemas.openxmlformats.org/drawingml/2006/table">
            <a:tbl>
              <a:tblPr firstRow="1" bandRow="1">
                <a:tableStyleId>{5C22544A-7EE6-4342-B048-85BDC9FD1C3A}</a:tableStyleId>
              </a:tblPr>
              <a:tblGrid>
                <a:gridCol w="4865916">
                  <a:extLst>
                    <a:ext uri="{9D8B030D-6E8A-4147-A177-3AD203B41FA5}">
                      <a16:colId xmlns:a16="http://schemas.microsoft.com/office/drawing/2014/main" val="4181797997"/>
                    </a:ext>
                  </a:extLst>
                </a:gridCol>
                <a:gridCol w="1621971">
                  <a:extLst>
                    <a:ext uri="{9D8B030D-6E8A-4147-A177-3AD203B41FA5}">
                      <a16:colId xmlns:a16="http://schemas.microsoft.com/office/drawing/2014/main" val="78362041"/>
                    </a:ext>
                  </a:extLst>
                </a:gridCol>
                <a:gridCol w="1621971">
                  <a:extLst>
                    <a:ext uri="{9D8B030D-6E8A-4147-A177-3AD203B41FA5}">
                      <a16:colId xmlns:a16="http://schemas.microsoft.com/office/drawing/2014/main" val="2111007895"/>
                    </a:ext>
                  </a:extLst>
                </a:gridCol>
                <a:gridCol w="1621971">
                  <a:extLst>
                    <a:ext uri="{9D8B030D-6E8A-4147-A177-3AD203B41FA5}">
                      <a16:colId xmlns:a16="http://schemas.microsoft.com/office/drawing/2014/main" val="1944608472"/>
                    </a:ext>
                  </a:extLst>
                </a:gridCol>
                <a:gridCol w="1621971">
                  <a:extLst>
                    <a:ext uri="{9D8B030D-6E8A-4147-A177-3AD203B41FA5}">
                      <a16:colId xmlns:a16="http://schemas.microsoft.com/office/drawing/2014/main" val="800214519"/>
                    </a:ext>
                  </a:extLst>
                </a:gridCol>
              </a:tblGrid>
              <a:tr h="370840">
                <a:tc>
                  <a:txBody>
                    <a:bodyPr/>
                    <a:lstStyle/>
                    <a:p>
                      <a:r>
                        <a:rPr lang="en-US" sz="2400" dirty="0">
                          <a:latin typeface="Arial" panose="020B0604020202020204" pitchFamily="34" charset="0"/>
                          <a:cs typeface="Arial" panose="020B0604020202020204" pitchFamily="34" charset="0"/>
                        </a:rPr>
                        <a:t>Drug Used</a:t>
                      </a:r>
                    </a:p>
                  </a:txBody>
                  <a:tcPr/>
                </a:tc>
                <a:tc>
                  <a:txBody>
                    <a:bodyPr/>
                    <a:lstStyle/>
                    <a:p>
                      <a:pPr algn="ctr"/>
                      <a:r>
                        <a:rPr lang="en-US" sz="2400" dirty="0">
                          <a:latin typeface="Arial" panose="020B0604020202020204" pitchFamily="34" charset="0"/>
                          <a:cs typeface="Arial" panose="020B0604020202020204" pitchFamily="34" charset="0"/>
                        </a:rPr>
                        <a:t>12+</a:t>
                      </a:r>
                    </a:p>
                    <a:p>
                      <a:pPr algn="ctr"/>
                      <a:r>
                        <a:rPr lang="en-US" sz="2400" dirty="0">
                          <a:latin typeface="Arial" panose="020B0604020202020204" pitchFamily="34" charset="0"/>
                          <a:cs typeface="Arial" panose="020B0604020202020204" pitchFamily="34" charset="0"/>
                        </a:rPr>
                        <a:t>Years</a:t>
                      </a:r>
                    </a:p>
                  </a:txBody>
                  <a:tcPr/>
                </a:tc>
                <a:tc>
                  <a:txBody>
                    <a:bodyPr/>
                    <a:lstStyle/>
                    <a:p>
                      <a:pPr algn="ctr"/>
                      <a:r>
                        <a:rPr lang="en-US" sz="2400" dirty="0">
                          <a:latin typeface="Arial" panose="020B0604020202020204" pitchFamily="34" charset="0"/>
                          <a:cs typeface="Arial" panose="020B0604020202020204" pitchFamily="34" charset="0"/>
                        </a:rPr>
                        <a:t>12-17</a:t>
                      </a:r>
                    </a:p>
                    <a:p>
                      <a:pPr algn="ctr"/>
                      <a:r>
                        <a:rPr lang="en-US" sz="2400" dirty="0">
                          <a:latin typeface="Arial" panose="020B0604020202020204" pitchFamily="34" charset="0"/>
                          <a:cs typeface="Arial" panose="020B0604020202020204" pitchFamily="34" charset="0"/>
                        </a:rPr>
                        <a:t>Years</a:t>
                      </a:r>
                    </a:p>
                  </a:txBody>
                  <a:tcPr/>
                </a:tc>
                <a:tc>
                  <a:txBody>
                    <a:bodyPr/>
                    <a:lstStyle/>
                    <a:p>
                      <a:pPr algn="ctr"/>
                      <a:r>
                        <a:rPr lang="en-US" sz="2400" dirty="0">
                          <a:latin typeface="Arial" panose="020B0604020202020204" pitchFamily="34" charset="0"/>
                          <a:cs typeface="Arial" panose="020B0604020202020204" pitchFamily="34" charset="0"/>
                        </a:rPr>
                        <a:t>18-25</a:t>
                      </a:r>
                    </a:p>
                    <a:p>
                      <a:pPr algn="ctr"/>
                      <a:r>
                        <a:rPr lang="en-US" sz="2400" dirty="0">
                          <a:latin typeface="Arial" panose="020B0604020202020204" pitchFamily="34" charset="0"/>
                          <a:cs typeface="Arial" panose="020B0604020202020204" pitchFamily="34" charset="0"/>
                        </a:rPr>
                        <a:t>Years</a:t>
                      </a:r>
                    </a:p>
                  </a:txBody>
                  <a:tcPr/>
                </a:tc>
                <a:tc>
                  <a:txBody>
                    <a:bodyPr/>
                    <a:lstStyle/>
                    <a:p>
                      <a:pPr algn="ctr"/>
                      <a:r>
                        <a:rPr lang="en-US" sz="2400" dirty="0">
                          <a:latin typeface="Arial" panose="020B0604020202020204" pitchFamily="34" charset="0"/>
                          <a:cs typeface="Arial" panose="020B0604020202020204" pitchFamily="34" charset="0"/>
                        </a:rPr>
                        <a:t>26+</a:t>
                      </a:r>
                    </a:p>
                    <a:p>
                      <a:pPr algn="ctr"/>
                      <a:r>
                        <a:rPr lang="en-US" sz="2400" dirty="0">
                          <a:latin typeface="Arial" panose="020B0604020202020204" pitchFamily="34" charset="0"/>
                          <a:cs typeface="Arial" panose="020B0604020202020204" pitchFamily="34" charset="0"/>
                        </a:rPr>
                        <a:t>Years</a:t>
                      </a:r>
                    </a:p>
                  </a:txBody>
                  <a:tcPr/>
                </a:tc>
                <a:extLst>
                  <a:ext uri="{0D108BD9-81ED-4DB2-BD59-A6C34878D82A}">
                    <a16:rowId xmlns:a16="http://schemas.microsoft.com/office/drawing/2014/main" val="2600315665"/>
                  </a:ext>
                </a:extLst>
              </a:tr>
              <a:tr h="370840">
                <a:tc>
                  <a:txBody>
                    <a:bodyPr/>
                    <a:lstStyle/>
                    <a:p>
                      <a:r>
                        <a:rPr lang="en-US" sz="2400" dirty="0">
                          <a:latin typeface="Arial" panose="020B0604020202020204" pitchFamily="34" charset="0"/>
                          <a:cs typeface="Arial" panose="020B0604020202020204" pitchFamily="34" charset="0"/>
                        </a:rPr>
                        <a:t>Tobacco Products (Past Month)</a:t>
                      </a:r>
                    </a:p>
                  </a:txBody>
                  <a:tcPr/>
                </a:tc>
                <a:tc>
                  <a:txBody>
                    <a:bodyPr/>
                    <a:lstStyle/>
                    <a:p>
                      <a:pPr algn="ct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extLst>
                  <a:ext uri="{0D108BD9-81ED-4DB2-BD59-A6C34878D82A}">
                    <a16:rowId xmlns:a16="http://schemas.microsoft.com/office/drawing/2014/main" val="1047999216"/>
                  </a:ext>
                </a:extLst>
              </a:tr>
              <a:tr h="370840">
                <a:tc>
                  <a:txBody>
                    <a:bodyPr/>
                    <a:lstStyle/>
                    <a:p>
                      <a:r>
                        <a:rPr lang="en-US" sz="2400" dirty="0">
                          <a:latin typeface="Arial" panose="020B0604020202020204" pitchFamily="34" charset="0"/>
                          <a:cs typeface="Arial" panose="020B0604020202020204" pitchFamily="34" charset="0"/>
                        </a:rPr>
                        <a:t>Cigarettes (past month)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algn="ct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extLst>
                  <a:ext uri="{0D108BD9-81ED-4DB2-BD59-A6C34878D82A}">
                    <a16:rowId xmlns:a16="http://schemas.microsoft.com/office/drawing/2014/main" val="326332020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Alcohol (past month)</a:t>
                      </a:r>
                    </a:p>
                  </a:txBody>
                  <a:tcPr/>
                </a:tc>
                <a:tc>
                  <a:txBody>
                    <a:bodyPr/>
                    <a:lstStyle/>
                    <a:p>
                      <a:pPr algn="ctr"/>
                      <a:r>
                        <a:rPr lang="en-US" b="1" dirty="0"/>
                        <a:t>--</a:t>
                      </a:r>
                    </a:p>
                  </a:txBody>
                  <a:tcPr/>
                </a:tc>
                <a:tc>
                  <a:txBody>
                    <a:bodyPr/>
                    <a:lstStyle/>
                    <a:p>
                      <a:pPr algn="ct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algn="ctr"/>
                      <a:r>
                        <a:rPr lang="en-US" b="1" dirty="0"/>
                        <a:t>--</a:t>
                      </a:r>
                    </a:p>
                  </a:txBody>
                  <a:tcPr/>
                </a:tc>
                <a:extLst>
                  <a:ext uri="{0D108BD9-81ED-4DB2-BD59-A6C34878D82A}">
                    <a16:rowId xmlns:a16="http://schemas.microsoft.com/office/drawing/2014/main" val="126764968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Marijuana (Past Year)</a:t>
                      </a:r>
                    </a:p>
                  </a:txBody>
                  <a:tcPr/>
                </a:tc>
                <a:tc>
                  <a:txBody>
                    <a:bodyPr/>
                    <a:lstStyle/>
                    <a:p>
                      <a:pPr algn="ctr"/>
                      <a:r>
                        <a:rPr lang="en-US" b="1" dirty="0"/>
                        <a:t>↑</a:t>
                      </a:r>
                    </a:p>
                  </a:txBody>
                  <a:tcPr>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6">
                        <a:lumMod val="20000"/>
                        <a:lumOff val="80000"/>
                      </a:schemeClr>
                    </a:solidFill>
                  </a:tcPr>
                </a:tc>
                <a:extLst>
                  <a:ext uri="{0D108BD9-81ED-4DB2-BD59-A6C34878D82A}">
                    <a16:rowId xmlns:a16="http://schemas.microsoft.com/office/drawing/2014/main" val="3233827893"/>
                  </a:ext>
                </a:extLst>
              </a:tr>
              <a:tr h="370840">
                <a:tc>
                  <a:txBody>
                    <a:bodyPr/>
                    <a:lstStyle/>
                    <a:p>
                      <a:r>
                        <a:rPr lang="en-US" sz="2400" dirty="0">
                          <a:latin typeface="Arial" panose="020B0604020202020204" pitchFamily="34" charset="0"/>
                          <a:cs typeface="Arial" panose="020B0604020202020204" pitchFamily="34" charset="0"/>
                        </a:rPr>
                        <a:t>Hallucinogens (Past Year)</a:t>
                      </a:r>
                    </a:p>
                  </a:txBody>
                  <a:tcPr/>
                </a:tc>
                <a:tc>
                  <a:txBody>
                    <a:bodyPr/>
                    <a:lstStyle/>
                    <a:p>
                      <a:pPr algn="ctr"/>
                      <a:r>
                        <a:rPr lang="en-US" b="1" dirty="0"/>
                        <a:t>↑</a:t>
                      </a:r>
                    </a:p>
                  </a:txBody>
                  <a:tcPr>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6">
                        <a:lumMod val="20000"/>
                        <a:lumOff val="80000"/>
                      </a:schemeClr>
                    </a:solidFill>
                  </a:tcPr>
                </a:tc>
                <a:extLst>
                  <a:ext uri="{0D108BD9-81ED-4DB2-BD59-A6C34878D82A}">
                    <a16:rowId xmlns:a16="http://schemas.microsoft.com/office/drawing/2014/main" val="1812724495"/>
                  </a:ext>
                </a:extLst>
              </a:tr>
              <a:tr h="370840">
                <a:tc>
                  <a:txBody>
                    <a:bodyPr/>
                    <a:lstStyle/>
                    <a:p>
                      <a:r>
                        <a:rPr lang="en-US" sz="2400" dirty="0">
                          <a:latin typeface="Arial" panose="020B0604020202020204" pitchFamily="34" charset="0"/>
                          <a:cs typeface="Arial" panose="020B0604020202020204" pitchFamily="34" charset="0"/>
                        </a:rPr>
                        <a:t>Opioids (Past Year)</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algn="ct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extLst>
                  <a:ext uri="{0D108BD9-81ED-4DB2-BD59-A6C34878D82A}">
                    <a16:rowId xmlns:a16="http://schemas.microsoft.com/office/drawing/2014/main" val="2983241615"/>
                  </a:ext>
                </a:extLst>
              </a:tr>
              <a:tr h="370840">
                <a:tc>
                  <a:txBody>
                    <a:bodyPr/>
                    <a:lstStyle/>
                    <a:p>
                      <a:r>
                        <a:rPr lang="en-US" sz="2400" dirty="0">
                          <a:latin typeface="Arial" panose="020B0604020202020204" pitchFamily="34" charset="0"/>
                          <a:cs typeface="Arial" panose="020B0604020202020204" pitchFamily="34" charset="0"/>
                        </a:rPr>
                        <a:t>Rx Opioids (Past Year)</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algn="ct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extLst>
                  <a:ext uri="{0D108BD9-81ED-4DB2-BD59-A6C34878D82A}">
                    <a16:rowId xmlns:a16="http://schemas.microsoft.com/office/drawing/2014/main" val="2234443430"/>
                  </a:ext>
                </a:extLst>
              </a:tr>
              <a:tr h="370840">
                <a:tc>
                  <a:txBody>
                    <a:bodyPr/>
                    <a:lstStyle/>
                    <a:p>
                      <a:r>
                        <a:rPr lang="en-US" sz="2400" dirty="0">
                          <a:latin typeface="Arial" panose="020B0604020202020204" pitchFamily="34" charset="0"/>
                          <a:cs typeface="Arial" panose="020B0604020202020204" pitchFamily="34" charset="0"/>
                        </a:rPr>
                        <a:t>Rx Stimulants (Past Year)</a:t>
                      </a:r>
                    </a:p>
                  </a:txBody>
                  <a:tcPr/>
                </a:tc>
                <a:tc>
                  <a:txBody>
                    <a:bodyPr/>
                    <a:lstStyle/>
                    <a:p>
                      <a:pPr algn="ctr"/>
                      <a:r>
                        <a:rPr lang="en-US" b="1" dirty="0"/>
                        <a:t>--</a:t>
                      </a:r>
                    </a:p>
                  </a:txBody>
                  <a:tcPr/>
                </a:tc>
                <a:tc>
                  <a:txBody>
                    <a:bodyPr/>
                    <a:lstStyle/>
                    <a:p>
                      <a:pPr algn="ct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algn="ctr"/>
                      <a:r>
                        <a:rPr lang="en-US" b="1" dirty="0"/>
                        <a:t>--</a:t>
                      </a:r>
                    </a:p>
                  </a:txBody>
                  <a:tcPr/>
                </a:tc>
                <a:extLst>
                  <a:ext uri="{0D108BD9-81ED-4DB2-BD59-A6C34878D82A}">
                    <a16:rowId xmlns:a16="http://schemas.microsoft.com/office/drawing/2014/main" val="2157419398"/>
                  </a:ext>
                </a:extLst>
              </a:tr>
              <a:tr h="370840">
                <a:tc>
                  <a:txBody>
                    <a:bodyPr/>
                    <a:lstStyle/>
                    <a:p>
                      <a:r>
                        <a:rPr lang="en-US" sz="2400" dirty="0">
                          <a:latin typeface="Arial" panose="020B0604020202020204" pitchFamily="34" charset="0"/>
                          <a:cs typeface="Arial" panose="020B0604020202020204" pitchFamily="34" charset="0"/>
                        </a:rPr>
                        <a:t>Rx Sedatives (Past Year)</a:t>
                      </a:r>
                    </a:p>
                  </a:txBody>
                  <a:tcPr/>
                </a:tc>
                <a:tc>
                  <a:txBody>
                    <a:bodyPr/>
                    <a:lstStyle/>
                    <a:p>
                      <a:pPr algn="ctr"/>
                      <a:r>
                        <a:rPr lang="en-US" b="1" dirty="0"/>
                        <a:t>--</a:t>
                      </a:r>
                    </a:p>
                  </a:txBody>
                  <a:tcPr/>
                </a:tc>
                <a:tc>
                  <a:txBody>
                    <a:bodyPr/>
                    <a:lstStyle/>
                    <a:p>
                      <a:pPr algn="ct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algn="ctr"/>
                      <a:r>
                        <a:rPr lang="en-US" b="1" dirty="0"/>
                        <a:t>--</a:t>
                      </a:r>
                    </a:p>
                  </a:txBody>
                  <a:tcPr/>
                </a:tc>
                <a:extLst>
                  <a:ext uri="{0D108BD9-81ED-4DB2-BD59-A6C34878D82A}">
                    <a16:rowId xmlns:a16="http://schemas.microsoft.com/office/drawing/2014/main" val="3228164945"/>
                  </a:ext>
                </a:extLst>
              </a:tr>
              <a:tr h="370840">
                <a:tc>
                  <a:txBody>
                    <a:bodyPr/>
                    <a:lstStyle/>
                    <a:p>
                      <a:r>
                        <a:rPr lang="en-US" sz="2400" dirty="0">
                          <a:latin typeface="Arial" panose="020B0604020202020204" pitchFamily="34" charset="0"/>
                          <a:cs typeface="Arial" panose="020B0604020202020204" pitchFamily="34" charset="0"/>
                        </a:rPr>
                        <a:t>Methamphetamine (Past Year)</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extLst>
                  <a:ext uri="{0D108BD9-81ED-4DB2-BD59-A6C34878D82A}">
                    <a16:rowId xmlns:a16="http://schemas.microsoft.com/office/drawing/2014/main" val="1816522641"/>
                  </a:ext>
                </a:extLst>
              </a:tr>
              <a:tr h="370840">
                <a:tc>
                  <a:txBody>
                    <a:bodyPr/>
                    <a:lstStyle/>
                    <a:p>
                      <a:r>
                        <a:rPr lang="en-US" sz="2400" dirty="0">
                          <a:latin typeface="Arial" panose="020B0604020202020204" pitchFamily="34" charset="0"/>
                          <a:cs typeface="Arial" panose="020B0604020202020204" pitchFamily="34" charset="0"/>
                        </a:rPr>
                        <a:t>Cocaine (Past Year)</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6">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tc>
                <a:extLst>
                  <a:ext uri="{0D108BD9-81ED-4DB2-BD59-A6C34878D82A}">
                    <a16:rowId xmlns:a16="http://schemas.microsoft.com/office/drawing/2014/main" val="1735232823"/>
                  </a:ext>
                </a:extLst>
              </a:tr>
            </a:tbl>
          </a:graphicData>
        </a:graphic>
      </p:graphicFrame>
      <p:sp>
        <p:nvSpPr>
          <p:cNvPr id="12" name="TextBox 11">
            <a:extLst>
              <a:ext uri="{FF2B5EF4-FFF2-40B4-BE49-F238E27FC236}">
                <a16:creationId xmlns:a16="http://schemas.microsoft.com/office/drawing/2014/main" id="{05FD07BA-07AB-1AE6-C1BF-DA201C3EBD88}"/>
              </a:ext>
            </a:extLst>
          </p:cNvPr>
          <p:cNvSpPr txBox="1"/>
          <p:nvPr/>
        </p:nvSpPr>
        <p:spPr>
          <a:xfrm>
            <a:off x="1371600" y="152400"/>
            <a:ext cx="9502538" cy="646331"/>
          </a:xfrm>
          <a:prstGeom prst="rect">
            <a:avLst/>
          </a:prstGeom>
          <a:noFill/>
        </p:spPr>
        <p:txBody>
          <a:bodyPr wrap="none" rtlCol="0">
            <a:spAutoFit/>
          </a:bodyPr>
          <a:lstStyle/>
          <a:p>
            <a:r>
              <a:rPr lang="en-US" sz="3600" dirty="0"/>
              <a:t>Summary of Drug Use Trends 2021-2024 (NSDUH)</a:t>
            </a:r>
          </a:p>
        </p:txBody>
      </p:sp>
    </p:spTree>
    <p:extLst>
      <p:ext uri="{BB962C8B-B14F-4D97-AF65-F5344CB8AC3E}">
        <p14:creationId xmlns:p14="http://schemas.microsoft.com/office/powerpoint/2010/main" val="2332771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CD9B-80A7-3A15-B0F5-82987C48C752}"/>
              </a:ext>
            </a:extLst>
          </p:cNvPr>
          <p:cNvSpPr>
            <a:spLocks noGrp="1"/>
          </p:cNvSpPr>
          <p:nvPr>
            <p:ph type="ctrTitle"/>
          </p:nvPr>
        </p:nvSpPr>
        <p:spPr>
          <a:xfrm>
            <a:off x="1524000" y="2057400"/>
            <a:ext cx="10160000" cy="609599"/>
          </a:xfrm>
        </p:spPr>
        <p:txBody>
          <a:bodyPr>
            <a:normAutofit fontScale="90000"/>
          </a:bodyPr>
          <a:lstStyle/>
          <a:p>
            <a:pPr algn="ctr"/>
            <a:r>
              <a:rPr lang="en-US" sz="4800" dirty="0">
                <a:solidFill>
                  <a:srgbClr val="000000"/>
                </a:solidFill>
                <a:latin typeface="Arial" panose="020B0604020202020204" pitchFamily="34" charset="0"/>
                <a:cs typeface="Arial" panose="020B0604020202020204" pitchFamily="34" charset="0"/>
              </a:rPr>
              <a:t>Local Updates:</a:t>
            </a:r>
            <a:br>
              <a:rPr lang="en-US" sz="4800" dirty="0">
                <a:solidFill>
                  <a:srgbClr val="000000"/>
                </a:solidFill>
                <a:latin typeface="Arial" panose="020B0604020202020204" pitchFamily="34" charset="0"/>
                <a:cs typeface="Arial" panose="020B0604020202020204" pitchFamily="34" charset="0"/>
              </a:rPr>
            </a:br>
            <a:r>
              <a:rPr lang="en-US" sz="4800" dirty="0">
                <a:solidFill>
                  <a:srgbClr val="000000"/>
                </a:solidFill>
                <a:latin typeface="Arial" panose="020B0604020202020204" pitchFamily="34" charset="0"/>
                <a:cs typeface="Arial" panose="020B0604020202020204" pitchFamily="34" charset="0"/>
              </a:rPr>
              <a:t>APNA Substance Use Trends</a:t>
            </a:r>
            <a:br>
              <a:rPr lang="en-US" sz="4800" dirty="0">
                <a:solidFill>
                  <a:srgbClr val="000000"/>
                </a:solidFill>
                <a:latin typeface="Arial" panose="020B0604020202020204" pitchFamily="34" charset="0"/>
                <a:cs typeface="Arial" panose="020B0604020202020204" pitchFamily="34" charset="0"/>
              </a:rPr>
            </a:br>
            <a:br>
              <a:rPr lang="en-US" sz="4800"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Alison Oliveto, PhD</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SEOW Team Leader</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UAMS</a:t>
            </a:r>
            <a:endParaRPr lang="en-US" dirty="0"/>
          </a:p>
        </p:txBody>
      </p:sp>
      <p:pic>
        <p:nvPicPr>
          <p:cNvPr id="4" name="Picture 3">
            <a:extLst>
              <a:ext uri="{FF2B5EF4-FFF2-40B4-BE49-F238E27FC236}">
                <a16:creationId xmlns:a16="http://schemas.microsoft.com/office/drawing/2014/main" id="{E1D71631-C84B-494C-3ED8-EBC9D8B6E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Tree>
    <p:extLst>
      <p:ext uri="{BB962C8B-B14F-4D97-AF65-F5344CB8AC3E}">
        <p14:creationId xmlns:p14="http://schemas.microsoft.com/office/powerpoint/2010/main" val="2425496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6F0EF-8670-1C78-E977-15D36111E2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D85112-1374-C6C0-6E47-FB85C27A6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3" name="Picture 2" descr="A graph with lines and dots&#10;&#10;AI-generated content may be incorrect.">
            <a:extLst>
              <a:ext uri="{FF2B5EF4-FFF2-40B4-BE49-F238E27FC236}">
                <a16:creationId xmlns:a16="http://schemas.microsoft.com/office/drawing/2014/main" id="{C1F0A881-15D4-E34A-C79E-19C200D3C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1280904"/>
            <a:ext cx="5715000" cy="3633995"/>
          </a:xfrm>
          <a:prstGeom prst="rect">
            <a:avLst/>
          </a:prstGeom>
        </p:spPr>
      </p:pic>
      <p:pic>
        <p:nvPicPr>
          <p:cNvPr id="6" name="Picture 5" descr="A graph with lines and dots&#10;&#10;AI-generated content may be incorrect.">
            <a:extLst>
              <a:ext uri="{FF2B5EF4-FFF2-40B4-BE49-F238E27FC236}">
                <a16:creationId xmlns:a16="http://schemas.microsoft.com/office/drawing/2014/main" id="{89220ACC-01C6-82EB-9268-00A44DAB84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280904"/>
            <a:ext cx="5699470" cy="3633995"/>
          </a:xfrm>
          <a:prstGeom prst="rect">
            <a:avLst/>
          </a:prstGeom>
        </p:spPr>
      </p:pic>
      <p:sp>
        <p:nvSpPr>
          <p:cNvPr id="7" name="TextBox 6">
            <a:extLst>
              <a:ext uri="{FF2B5EF4-FFF2-40B4-BE49-F238E27FC236}">
                <a16:creationId xmlns:a16="http://schemas.microsoft.com/office/drawing/2014/main" id="{D8BF5B58-2FB2-1FAD-4860-AE216D4BBE5A}"/>
              </a:ext>
            </a:extLst>
          </p:cNvPr>
          <p:cNvSpPr txBox="1"/>
          <p:nvPr/>
        </p:nvSpPr>
        <p:spPr>
          <a:xfrm>
            <a:off x="228600" y="4876800"/>
            <a:ext cx="5867401" cy="120032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dirty="0"/>
              <a:t>Age of initiation continues to ↓ since 2019</a:t>
            </a:r>
          </a:p>
          <a:p>
            <a:pPr marL="285750" indent="-285750">
              <a:buFont typeface="Arial" panose="020B0604020202020204" pitchFamily="34" charset="0"/>
              <a:buChar char="•"/>
            </a:pPr>
            <a:r>
              <a:rPr lang="en-US" sz="2400" dirty="0"/>
              <a:t>Cigarette use is at or above national rates in 2024 </a:t>
            </a:r>
          </a:p>
        </p:txBody>
      </p:sp>
      <p:sp>
        <p:nvSpPr>
          <p:cNvPr id="8" name="TextBox 7">
            <a:extLst>
              <a:ext uri="{FF2B5EF4-FFF2-40B4-BE49-F238E27FC236}">
                <a16:creationId xmlns:a16="http://schemas.microsoft.com/office/drawing/2014/main" id="{A1C54BCF-D4E8-C653-2D1E-48E6E90133C8}"/>
              </a:ext>
            </a:extLst>
          </p:cNvPr>
          <p:cNvSpPr txBox="1"/>
          <p:nvPr/>
        </p:nvSpPr>
        <p:spPr>
          <a:xfrm>
            <a:off x="6263932" y="4876800"/>
            <a:ext cx="5928068"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Smokeless tobacco use was lower than (8</a:t>
            </a:r>
            <a:r>
              <a:rPr lang="en-US" sz="2400" baseline="30000" dirty="0"/>
              <a:t>th</a:t>
            </a:r>
            <a:r>
              <a:rPr lang="en-US" sz="2400" dirty="0"/>
              <a:t>), higher than (10</a:t>
            </a:r>
            <a:r>
              <a:rPr lang="en-US" sz="2400" baseline="30000" dirty="0"/>
              <a:t>th</a:t>
            </a:r>
            <a:r>
              <a:rPr lang="en-US" sz="2400" dirty="0"/>
              <a:t>), or similar to (12</a:t>
            </a:r>
            <a:r>
              <a:rPr lang="en-US" sz="2400" baseline="30000" dirty="0"/>
              <a:t>th</a:t>
            </a:r>
            <a:r>
              <a:rPr lang="en-US" sz="2400" dirty="0"/>
              <a:t>)  use by their respective national cohorts </a:t>
            </a:r>
          </a:p>
        </p:txBody>
      </p:sp>
      <p:sp>
        <p:nvSpPr>
          <p:cNvPr id="9" name="TextBox 8">
            <a:extLst>
              <a:ext uri="{FF2B5EF4-FFF2-40B4-BE49-F238E27FC236}">
                <a16:creationId xmlns:a16="http://schemas.microsoft.com/office/drawing/2014/main" id="{9AF95B95-58B9-57B3-9BD2-34BD536DC339}"/>
              </a:ext>
            </a:extLst>
          </p:cNvPr>
          <p:cNvSpPr txBox="1"/>
          <p:nvPr/>
        </p:nvSpPr>
        <p:spPr>
          <a:xfrm>
            <a:off x="3505200" y="6400800"/>
            <a:ext cx="1593706" cy="369332"/>
          </a:xfrm>
          <a:prstGeom prst="rect">
            <a:avLst/>
          </a:prstGeom>
          <a:noFill/>
        </p:spPr>
        <p:txBody>
          <a:bodyPr wrap="none" rtlCol="0">
            <a:spAutoFit/>
          </a:bodyPr>
          <a:lstStyle/>
          <a:p>
            <a:r>
              <a:rPr lang="en-US" dirty="0"/>
              <a:t>APNA and MTF</a:t>
            </a:r>
          </a:p>
        </p:txBody>
      </p:sp>
      <p:sp>
        <p:nvSpPr>
          <p:cNvPr id="10" name="TextBox 9">
            <a:extLst>
              <a:ext uri="{FF2B5EF4-FFF2-40B4-BE49-F238E27FC236}">
                <a16:creationId xmlns:a16="http://schemas.microsoft.com/office/drawing/2014/main" id="{9886AC15-0356-9472-E0F9-F6860398DE55}"/>
              </a:ext>
            </a:extLst>
          </p:cNvPr>
          <p:cNvSpPr txBox="1"/>
          <p:nvPr/>
        </p:nvSpPr>
        <p:spPr>
          <a:xfrm>
            <a:off x="3810000" y="457200"/>
            <a:ext cx="5407891" cy="584775"/>
          </a:xfrm>
          <a:prstGeom prst="rect">
            <a:avLst/>
          </a:prstGeom>
          <a:noFill/>
        </p:spPr>
        <p:txBody>
          <a:bodyPr wrap="none" rtlCol="0">
            <a:spAutoFit/>
          </a:bodyPr>
          <a:lstStyle/>
          <a:p>
            <a:r>
              <a:rPr lang="en-US" sz="3200" dirty="0"/>
              <a:t>AR Youth Substance Use Trends</a:t>
            </a:r>
          </a:p>
        </p:txBody>
      </p:sp>
    </p:spTree>
    <p:extLst>
      <p:ext uri="{BB962C8B-B14F-4D97-AF65-F5344CB8AC3E}">
        <p14:creationId xmlns:p14="http://schemas.microsoft.com/office/powerpoint/2010/main" val="75569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D2A55-D8F1-7014-7316-A95234147E6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C556144-86CE-8B48-BF78-51B929E9E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7" name="TextBox 6">
            <a:extLst>
              <a:ext uri="{FF2B5EF4-FFF2-40B4-BE49-F238E27FC236}">
                <a16:creationId xmlns:a16="http://schemas.microsoft.com/office/drawing/2014/main" id="{F84D7434-9444-6F83-E7EA-4EB9717B1ECA}"/>
              </a:ext>
            </a:extLst>
          </p:cNvPr>
          <p:cNvSpPr txBox="1"/>
          <p:nvPr/>
        </p:nvSpPr>
        <p:spPr>
          <a:xfrm>
            <a:off x="228600" y="5341203"/>
            <a:ext cx="10515600" cy="830997"/>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dirty="0"/>
              <a:t>Nicotine E-Cig use below national rates in 2024 </a:t>
            </a:r>
          </a:p>
          <a:p>
            <a:pPr marL="285750" indent="-285750">
              <a:buFont typeface="Arial" panose="020B0604020202020204" pitchFamily="34" charset="0"/>
              <a:buChar char="•"/>
            </a:pPr>
            <a:r>
              <a:rPr lang="en-US" sz="2400" dirty="0"/>
              <a:t>Age of initiation of a vaping product ↓ since 2020</a:t>
            </a:r>
          </a:p>
        </p:txBody>
      </p:sp>
      <p:sp>
        <p:nvSpPr>
          <p:cNvPr id="9" name="TextBox 8">
            <a:extLst>
              <a:ext uri="{FF2B5EF4-FFF2-40B4-BE49-F238E27FC236}">
                <a16:creationId xmlns:a16="http://schemas.microsoft.com/office/drawing/2014/main" id="{8B39DD24-57E7-181C-3A41-E4DE75DCBF1A}"/>
              </a:ext>
            </a:extLst>
          </p:cNvPr>
          <p:cNvSpPr txBox="1"/>
          <p:nvPr/>
        </p:nvSpPr>
        <p:spPr>
          <a:xfrm>
            <a:off x="3505200" y="6400800"/>
            <a:ext cx="1593706" cy="369332"/>
          </a:xfrm>
          <a:prstGeom prst="rect">
            <a:avLst/>
          </a:prstGeom>
          <a:noFill/>
        </p:spPr>
        <p:txBody>
          <a:bodyPr wrap="none" rtlCol="0">
            <a:spAutoFit/>
          </a:bodyPr>
          <a:lstStyle/>
          <a:p>
            <a:r>
              <a:rPr lang="en-US" dirty="0"/>
              <a:t>APNA and MTF</a:t>
            </a:r>
          </a:p>
        </p:txBody>
      </p:sp>
      <p:sp>
        <p:nvSpPr>
          <p:cNvPr id="10" name="TextBox 9">
            <a:extLst>
              <a:ext uri="{FF2B5EF4-FFF2-40B4-BE49-F238E27FC236}">
                <a16:creationId xmlns:a16="http://schemas.microsoft.com/office/drawing/2014/main" id="{875DA813-C518-C751-9576-D0F0CF5B4F1B}"/>
              </a:ext>
            </a:extLst>
          </p:cNvPr>
          <p:cNvSpPr txBox="1"/>
          <p:nvPr/>
        </p:nvSpPr>
        <p:spPr>
          <a:xfrm>
            <a:off x="3810000" y="76200"/>
            <a:ext cx="5407891" cy="584775"/>
          </a:xfrm>
          <a:prstGeom prst="rect">
            <a:avLst/>
          </a:prstGeom>
          <a:noFill/>
        </p:spPr>
        <p:txBody>
          <a:bodyPr wrap="none" rtlCol="0">
            <a:spAutoFit/>
          </a:bodyPr>
          <a:lstStyle/>
          <a:p>
            <a:r>
              <a:rPr lang="en-US" sz="3200" dirty="0"/>
              <a:t>AR Youth Substance Use Trends</a:t>
            </a:r>
          </a:p>
        </p:txBody>
      </p:sp>
      <p:pic>
        <p:nvPicPr>
          <p:cNvPr id="5" name="Picture 4" descr="A graph of lines and dots&#10;&#10;AI-generated content may be incorrect.">
            <a:extLst>
              <a:ext uri="{FF2B5EF4-FFF2-40B4-BE49-F238E27FC236}">
                <a16:creationId xmlns:a16="http://schemas.microsoft.com/office/drawing/2014/main" id="{867029D4-050F-5038-D8FC-AA03B4923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2641" y="814951"/>
            <a:ext cx="7191959" cy="4511846"/>
          </a:xfrm>
          <a:prstGeom prst="rect">
            <a:avLst/>
          </a:prstGeom>
        </p:spPr>
      </p:pic>
    </p:spTree>
    <p:extLst>
      <p:ext uri="{BB962C8B-B14F-4D97-AF65-F5344CB8AC3E}">
        <p14:creationId xmlns:p14="http://schemas.microsoft.com/office/powerpoint/2010/main" val="3318460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B776181-EBCD-9C85-B75C-32685A3092C8}"/>
              </a:ext>
            </a:extLst>
          </p:cNvPr>
          <p:cNvSpPr txBox="1"/>
          <p:nvPr/>
        </p:nvSpPr>
        <p:spPr>
          <a:xfrm>
            <a:off x="228600" y="4648200"/>
            <a:ext cx="10896600" cy="120032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dirty="0"/>
              <a:t>Age of initiation continues to ↓ since 2020</a:t>
            </a:r>
          </a:p>
          <a:p>
            <a:pPr marL="285750" indent="-285750">
              <a:buFont typeface="Arial" panose="020B0604020202020204" pitchFamily="34" charset="0"/>
              <a:buChar char="•"/>
            </a:pPr>
            <a:r>
              <a:rPr lang="en-US" sz="2400" dirty="0"/>
              <a:t>Alcohol use was higher than (8</a:t>
            </a:r>
            <a:r>
              <a:rPr lang="en-US" sz="2400" baseline="30000" dirty="0"/>
              <a:t>th</a:t>
            </a:r>
            <a:r>
              <a:rPr lang="en-US" sz="2400" dirty="0"/>
              <a:t>) and lower than (10</a:t>
            </a:r>
            <a:r>
              <a:rPr lang="en-US" sz="2400" baseline="30000" dirty="0"/>
              <a:t>th  </a:t>
            </a:r>
            <a:r>
              <a:rPr lang="en-US" sz="2400" dirty="0"/>
              <a:t>and 12</a:t>
            </a:r>
            <a:r>
              <a:rPr lang="en-US" sz="2400" baseline="30000" dirty="0"/>
              <a:t>th</a:t>
            </a:r>
            <a:r>
              <a:rPr lang="en-US" sz="2400" dirty="0"/>
              <a:t>)  use by their respective national cohorts in 2024</a:t>
            </a:r>
          </a:p>
        </p:txBody>
      </p:sp>
      <p:sp>
        <p:nvSpPr>
          <p:cNvPr id="2" name="Title 1">
            <a:extLst>
              <a:ext uri="{FF2B5EF4-FFF2-40B4-BE49-F238E27FC236}">
                <a16:creationId xmlns:a16="http://schemas.microsoft.com/office/drawing/2014/main" id="{F075DD31-EE56-CEBB-0F25-17C0076E2991}"/>
              </a:ext>
            </a:extLst>
          </p:cNvPr>
          <p:cNvSpPr>
            <a:spLocks noGrp="1"/>
          </p:cNvSpPr>
          <p:nvPr>
            <p:ph type="ctrTitle"/>
          </p:nvPr>
        </p:nvSpPr>
        <p:spPr>
          <a:xfrm>
            <a:off x="609600" y="304800"/>
            <a:ext cx="11074400" cy="609599"/>
          </a:xfrm>
        </p:spPr>
        <p:txBody>
          <a:bodyPr>
            <a:normAutofit fontScale="90000"/>
          </a:bodyPr>
          <a:lstStyle/>
          <a:p>
            <a:pPr algn="ctr"/>
            <a:r>
              <a:rPr lang="en-US" dirty="0"/>
              <a:t>AR Youth Substance Use Trends</a:t>
            </a:r>
            <a:br>
              <a:rPr lang="en-US" dirty="0"/>
            </a:br>
            <a:endParaRPr lang="en-US" dirty="0"/>
          </a:p>
        </p:txBody>
      </p:sp>
      <p:pic>
        <p:nvPicPr>
          <p:cNvPr id="4" name="Picture 3">
            <a:extLst>
              <a:ext uri="{FF2B5EF4-FFF2-40B4-BE49-F238E27FC236}">
                <a16:creationId xmlns:a16="http://schemas.microsoft.com/office/drawing/2014/main" id="{6C527650-2DC4-30BD-5B5E-6484E54DC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8" name="Picture 7" descr="A line graph with different colored dots&#10;&#10;AI-generated content may be incorrect.">
            <a:extLst>
              <a:ext uri="{FF2B5EF4-FFF2-40B4-BE49-F238E27FC236}">
                <a16:creationId xmlns:a16="http://schemas.microsoft.com/office/drawing/2014/main" id="{49F16B9E-AB3E-458A-AD90-5CE187022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9200"/>
            <a:ext cx="6381545" cy="3307425"/>
          </a:xfrm>
          <a:prstGeom prst="rect">
            <a:avLst/>
          </a:prstGeom>
        </p:spPr>
      </p:pic>
      <p:sp>
        <p:nvSpPr>
          <p:cNvPr id="10" name="TextBox 9">
            <a:extLst>
              <a:ext uri="{FF2B5EF4-FFF2-40B4-BE49-F238E27FC236}">
                <a16:creationId xmlns:a16="http://schemas.microsoft.com/office/drawing/2014/main" id="{1AD6D549-CC43-EBCF-908E-2D880E70BE34}"/>
              </a:ext>
            </a:extLst>
          </p:cNvPr>
          <p:cNvSpPr txBox="1"/>
          <p:nvPr/>
        </p:nvSpPr>
        <p:spPr>
          <a:xfrm>
            <a:off x="3505200" y="6400800"/>
            <a:ext cx="1593706" cy="369332"/>
          </a:xfrm>
          <a:prstGeom prst="rect">
            <a:avLst/>
          </a:prstGeom>
          <a:noFill/>
        </p:spPr>
        <p:txBody>
          <a:bodyPr wrap="none" rtlCol="0">
            <a:spAutoFit/>
          </a:bodyPr>
          <a:lstStyle/>
          <a:p>
            <a:r>
              <a:rPr lang="en-US" dirty="0"/>
              <a:t>APNA and MTF</a:t>
            </a:r>
          </a:p>
        </p:txBody>
      </p:sp>
      <p:pic>
        <p:nvPicPr>
          <p:cNvPr id="12" name="Picture 11" descr="A graph with lines and dots&#10;&#10;AI-generated content may be incorrect.">
            <a:extLst>
              <a:ext uri="{FF2B5EF4-FFF2-40B4-BE49-F238E27FC236}">
                <a16:creationId xmlns:a16="http://schemas.microsoft.com/office/drawing/2014/main" id="{922A72FE-1071-2C7A-99B7-C031524353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9100" y="1219201"/>
            <a:ext cx="5272092" cy="3307425"/>
          </a:xfrm>
          <a:prstGeom prst="rect">
            <a:avLst/>
          </a:prstGeom>
        </p:spPr>
      </p:pic>
    </p:spTree>
    <p:extLst>
      <p:ext uri="{BB962C8B-B14F-4D97-AF65-F5344CB8AC3E}">
        <p14:creationId xmlns:p14="http://schemas.microsoft.com/office/powerpoint/2010/main" val="1132268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0D8D2-D3B4-3831-F867-CA09CBECFDA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7D1D2F4-45D6-8B88-D92A-B6629D3BCDD3}"/>
              </a:ext>
            </a:extLst>
          </p:cNvPr>
          <p:cNvSpPr txBox="1"/>
          <p:nvPr/>
        </p:nvSpPr>
        <p:spPr>
          <a:xfrm>
            <a:off x="1447800" y="4724400"/>
            <a:ext cx="8458200" cy="120032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dirty="0"/>
              <a:t>Age of initiation continues to ↓ since 2020</a:t>
            </a:r>
          </a:p>
          <a:p>
            <a:pPr marL="285750" indent="-285750">
              <a:buFont typeface="Arial" panose="020B0604020202020204" pitchFamily="34" charset="0"/>
              <a:buChar char="•"/>
            </a:pPr>
            <a:r>
              <a:rPr lang="en-US" sz="2400" dirty="0"/>
              <a:t>MJ and MJ e-cig use lower than respective national cohorts in 2024</a:t>
            </a:r>
          </a:p>
        </p:txBody>
      </p:sp>
      <p:sp>
        <p:nvSpPr>
          <p:cNvPr id="2" name="Title 1">
            <a:extLst>
              <a:ext uri="{FF2B5EF4-FFF2-40B4-BE49-F238E27FC236}">
                <a16:creationId xmlns:a16="http://schemas.microsoft.com/office/drawing/2014/main" id="{25C9C515-1248-6D8E-09BD-17520D2FE4C3}"/>
              </a:ext>
            </a:extLst>
          </p:cNvPr>
          <p:cNvSpPr>
            <a:spLocks noGrp="1"/>
          </p:cNvSpPr>
          <p:nvPr>
            <p:ph type="ctrTitle"/>
          </p:nvPr>
        </p:nvSpPr>
        <p:spPr>
          <a:xfrm>
            <a:off x="609600" y="304800"/>
            <a:ext cx="11074400" cy="609599"/>
          </a:xfrm>
        </p:spPr>
        <p:txBody>
          <a:bodyPr>
            <a:normAutofit fontScale="90000"/>
          </a:bodyPr>
          <a:lstStyle/>
          <a:p>
            <a:pPr algn="ctr"/>
            <a:r>
              <a:rPr lang="en-US" dirty="0"/>
              <a:t>AR Youth Substance Use Trends</a:t>
            </a:r>
            <a:br>
              <a:rPr lang="en-US" dirty="0"/>
            </a:br>
            <a:endParaRPr lang="en-US" dirty="0"/>
          </a:p>
        </p:txBody>
      </p:sp>
      <p:pic>
        <p:nvPicPr>
          <p:cNvPr id="4" name="Picture 3">
            <a:extLst>
              <a:ext uri="{FF2B5EF4-FFF2-40B4-BE49-F238E27FC236}">
                <a16:creationId xmlns:a16="http://schemas.microsoft.com/office/drawing/2014/main" id="{0C37DAAB-7756-C28E-A211-773600333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0" name="TextBox 9">
            <a:extLst>
              <a:ext uri="{FF2B5EF4-FFF2-40B4-BE49-F238E27FC236}">
                <a16:creationId xmlns:a16="http://schemas.microsoft.com/office/drawing/2014/main" id="{2F9A210C-2292-1437-5D06-ED652A4B28BB}"/>
              </a:ext>
            </a:extLst>
          </p:cNvPr>
          <p:cNvSpPr txBox="1"/>
          <p:nvPr/>
        </p:nvSpPr>
        <p:spPr>
          <a:xfrm>
            <a:off x="3505200" y="6400800"/>
            <a:ext cx="1593706" cy="369332"/>
          </a:xfrm>
          <a:prstGeom prst="rect">
            <a:avLst/>
          </a:prstGeom>
          <a:noFill/>
        </p:spPr>
        <p:txBody>
          <a:bodyPr wrap="none" rtlCol="0">
            <a:spAutoFit/>
          </a:bodyPr>
          <a:lstStyle/>
          <a:p>
            <a:r>
              <a:rPr lang="en-US" dirty="0"/>
              <a:t>APNA and MTF</a:t>
            </a:r>
          </a:p>
        </p:txBody>
      </p:sp>
      <p:pic>
        <p:nvPicPr>
          <p:cNvPr id="5" name="Picture 4" descr="A line graph with different colored dots&#10;&#10;AI-generated content may be incorrect.">
            <a:extLst>
              <a:ext uri="{FF2B5EF4-FFF2-40B4-BE49-F238E27FC236}">
                <a16:creationId xmlns:a16="http://schemas.microsoft.com/office/drawing/2014/main" id="{1593FEBF-65BB-F5A0-6B92-52205D363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35100"/>
            <a:ext cx="5905500" cy="3060700"/>
          </a:xfrm>
          <a:prstGeom prst="rect">
            <a:avLst/>
          </a:prstGeom>
        </p:spPr>
      </p:pic>
      <p:pic>
        <p:nvPicPr>
          <p:cNvPr id="7" name="Picture 6" descr="A graph of different colored lines&#10;&#10;AI-generated content may be incorrect.">
            <a:extLst>
              <a:ext uri="{FF2B5EF4-FFF2-40B4-BE49-F238E27FC236}">
                <a16:creationId xmlns:a16="http://schemas.microsoft.com/office/drawing/2014/main" id="{217BC1F0-DDF7-3D22-CB4E-E12188506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371600"/>
            <a:ext cx="5029200" cy="3048000"/>
          </a:xfrm>
          <a:prstGeom prst="rect">
            <a:avLst/>
          </a:prstGeom>
        </p:spPr>
      </p:pic>
    </p:spTree>
    <p:extLst>
      <p:ext uri="{BB962C8B-B14F-4D97-AF65-F5344CB8AC3E}">
        <p14:creationId xmlns:p14="http://schemas.microsoft.com/office/powerpoint/2010/main" val="2137135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1805F-E70E-1F5D-3DD4-212AE4D4B6F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A88A8BC-16CF-77B7-66B7-56EA5C8DB93E}"/>
              </a:ext>
            </a:extLst>
          </p:cNvPr>
          <p:cNvSpPr txBox="1"/>
          <p:nvPr/>
        </p:nvSpPr>
        <p:spPr>
          <a:xfrm>
            <a:off x="1447800" y="4724400"/>
            <a:ext cx="8458200" cy="120032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400" dirty="0"/>
              <a:t>Age of initiation continues to ↓ since 2015</a:t>
            </a:r>
          </a:p>
          <a:p>
            <a:pPr marL="285750" indent="-285750">
              <a:buFont typeface="Arial" panose="020B0604020202020204" pitchFamily="34" charset="0"/>
              <a:buChar char="•"/>
            </a:pPr>
            <a:r>
              <a:rPr lang="en-US" sz="2400" dirty="0"/>
              <a:t>MJ and MJ e-cig use lower than respective national cohorts in 2024</a:t>
            </a:r>
          </a:p>
        </p:txBody>
      </p:sp>
      <p:sp>
        <p:nvSpPr>
          <p:cNvPr id="2" name="Title 1">
            <a:extLst>
              <a:ext uri="{FF2B5EF4-FFF2-40B4-BE49-F238E27FC236}">
                <a16:creationId xmlns:a16="http://schemas.microsoft.com/office/drawing/2014/main" id="{5EAA22A9-C89B-B19C-2A48-15D409AB6136}"/>
              </a:ext>
            </a:extLst>
          </p:cNvPr>
          <p:cNvSpPr>
            <a:spLocks noGrp="1"/>
          </p:cNvSpPr>
          <p:nvPr>
            <p:ph type="ctrTitle"/>
          </p:nvPr>
        </p:nvSpPr>
        <p:spPr>
          <a:xfrm>
            <a:off x="609600" y="304800"/>
            <a:ext cx="11074400" cy="609599"/>
          </a:xfrm>
        </p:spPr>
        <p:txBody>
          <a:bodyPr>
            <a:normAutofit fontScale="90000"/>
          </a:bodyPr>
          <a:lstStyle/>
          <a:p>
            <a:pPr algn="ctr"/>
            <a:r>
              <a:rPr lang="en-US" dirty="0"/>
              <a:t>AR Youth Substance Use Trends</a:t>
            </a:r>
            <a:br>
              <a:rPr lang="en-US" dirty="0"/>
            </a:br>
            <a:endParaRPr lang="en-US" dirty="0"/>
          </a:p>
        </p:txBody>
      </p:sp>
      <p:pic>
        <p:nvPicPr>
          <p:cNvPr id="4" name="Picture 3">
            <a:extLst>
              <a:ext uri="{FF2B5EF4-FFF2-40B4-BE49-F238E27FC236}">
                <a16:creationId xmlns:a16="http://schemas.microsoft.com/office/drawing/2014/main" id="{4D7DCA13-CB79-76BF-CA19-DCB03F799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0" name="TextBox 9">
            <a:extLst>
              <a:ext uri="{FF2B5EF4-FFF2-40B4-BE49-F238E27FC236}">
                <a16:creationId xmlns:a16="http://schemas.microsoft.com/office/drawing/2014/main" id="{CB81C700-B1D9-3EC7-E28B-762C017234EF}"/>
              </a:ext>
            </a:extLst>
          </p:cNvPr>
          <p:cNvSpPr txBox="1"/>
          <p:nvPr/>
        </p:nvSpPr>
        <p:spPr>
          <a:xfrm>
            <a:off x="3505200" y="6400800"/>
            <a:ext cx="1593706" cy="369332"/>
          </a:xfrm>
          <a:prstGeom prst="rect">
            <a:avLst/>
          </a:prstGeom>
          <a:noFill/>
        </p:spPr>
        <p:txBody>
          <a:bodyPr wrap="none" rtlCol="0">
            <a:spAutoFit/>
          </a:bodyPr>
          <a:lstStyle/>
          <a:p>
            <a:r>
              <a:rPr lang="en-US" dirty="0"/>
              <a:t>APNA and MTF</a:t>
            </a:r>
          </a:p>
        </p:txBody>
      </p:sp>
      <p:pic>
        <p:nvPicPr>
          <p:cNvPr id="6" name="Picture 5" descr="A graph of a line with dots and lines&#10;&#10;AI-generated content may be incorrect.">
            <a:extLst>
              <a:ext uri="{FF2B5EF4-FFF2-40B4-BE49-F238E27FC236}">
                <a16:creationId xmlns:a16="http://schemas.microsoft.com/office/drawing/2014/main" id="{36BE9142-9D0D-BF1A-D7AA-EAE8E5A8D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9612"/>
            <a:ext cx="5899150" cy="3431138"/>
          </a:xfrm>
          <a:prstGeom prst="rect">
            <a:avLst/>
          </a:prstGeom>
        </p:spPr>
      </p:pic>
      <p:pic>
        <p:nvPicPr>
          <p:cNvPr id="13" name="Picture 12" descr="A line graph with dots and lines&#10;&#10;AI-generated content may be incorrect.">
            <a:extLst>
              <a:ext uri="{FF2B5EF4-FFF2-40B4-BE49-F238E27FC236}">
                <a16:creationId xmlns:a16="http://schemas.microsoft.com/office/drawing/2014/main" id="{3AFAEF21-D4CE-0C1D-2068-BC6740409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150" y="1098648"/>
            <a:ext cx="6164584" cy="3930552"/>
          </a:xfrm>
          <a:prstGeom prst="rect">
            <a:avLst/>
          </a:prstGeom>
        </p:spPr>
      </p:pic>
    </p:spTree>
    <p:extLst>
      <p:ext uri="{BB962C8B-B14F-4D97-AF65-F5344CB8AC3E}">
        <p14:creationId xmlns:p14="http://schemas.microsoft.com/office/powerpoint/2010/main" val="609169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3B025-4559-E9E5-B382-8C7AB122738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3A51A4-A7F3-5AB2-7A5D-495D35880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graphicFrame>
        <p:nvGraphicFramePr>
          <p:cNvPr id="2" name="Table 1">
            <a:extLst>
              <a:ext uri="{FF2B5EF4-FFF2-40B4-BE49-F238E27FC236}">
                <a16:creationId xmlns:a16="http://schemas.microsoft.com/office/drawing/2014/main" id="{300C8090-37A7-81C0-A7FB-43B3DAB30ACF}"/>
              </a:ext>
            </a:extLst>
          </p:cNvPr>
          <p:cNvGraphicFramePr>
            <a:graphicFrameLocks noGrp="1"/>
          </p:cNvGraphicFramePr>
          <p:nvPr>
            <p:extLst>
              <p:ext uri="{D42A27DB-BD31-4B8C-83A1-F6EECF244321}">
                <p14:modId xmlns:p14="http://schemas.microsoft.com/office/powerpoint/2010/main" val="1819221235"/>
              </p:ext>
            </p:extLst>
          </p:nvPr>
        </p:nvGraphicFramePr>
        <p:xfrm>
          <a:off x="457200" y="1082040"/>
          <a:ext cx="11353800" cy="4023360"/>
        </p:xfrm>
        <a:graphic>
          <a:graphicData uri="http://schemas.openxmlformats.org/drawingml/2006/table">
            <a:tbl>
              <a:tblPr firstRow="1" bandRow="1">
                <a:tableStyleId>{5C22544A-7EE6-4342-B048-85BDC9FD1C3A}</a:tableStyleId>
              </a:tblPr>
              <a:tblGrid>
                <a:gridCol w="4865916">
                  <a:extLst>
                    <a:ext uri="{9D8B030D-6E8A-4147-A177-3AD203B41FA5}">
                      <a16:colId xmlns:a16="http://schemas.microsoft.com/office/drawing/2014/main" val="4181797997"/>
                    </a:ext>
                  </a:extLst>
                </a:gridCol>
                <a:gridCol w="1621971">
                  <a:extLst>
                    <a:ext uri="{9D8B030D-6E8A-4147-A177-3AD203B41FA5}">
                      <a16:colId xmlns:a16="http://schemas.microsoft.com/office/drawing/2014/main" val="78362041"/>
                    </a:ext>
                  </a:extLst>
                </a:gridCol>
                <a:gridCol w="1621971">
                  <a:extLst>
                    <a:ext uri="{9D8B030D-6E8A-4147-A177-3AD203B41FA5}">
                      <a16:colId xmlns:a16="http://schemas.microsoft.com/office/drawing/2014/main" val="2111007895"/>
                    </a:ext>
                  </a:extLst>
                </a:gridCol>
                <a:gridCol w="1621971">
                  <a:extLst>
                    <a:ext uri="{9D8B030D-6E8A-4147-A177-3AD203B41FA5}">
                      <a16:colId xmlns:a16="http://schemas.microsoft.com/office/drawing/2014/main" val="1944608472"/>
                    </a:ext>
                  </a:extLst>
                </a:gridCol>
                <a:gridCol w="1621971">
                  <a:extLst>
                    <a:ext uri="{9D8B030D-6E8A-4147-A177-3AD203B41FA5}">
                      <a16:colId xmlns:a16="http://schemas.microsoft.com/office/drawing/2014/main" val="800214519"/>
                    </a:ext>
                  </a:extLst>
                </a:gridCol>
              </a:tblGrid>
              <a:tr h="370840">
                <a:tc>
                  <a:txBody>
                    <a:bodyPr/>
                    <a:lstStyle/>
                    <a:p>
                      <a:r>
                        <a:rPr lang="en-US" sz="2400" dirty="0">
                          <a:latin typeface="Arial" panose="020B0604020202020204" pitchFamily="34" charset="0"/>
                          <a:cs typeface="Arial" panose="020B0604020202020204" pitchFamily="34" charset="0"/>
                        </a:rPr>
                        <a:t>Drug Used (Past Month)</a:t>
                      </a:r>
                    </a:p>
                  </a:txBody>
                  <a:tcPr/>
                </a:tc>
                <a:tc>
                  <a:txBody>
                    <a:bodyPr/>
                    <a:lstStyle/>
                    <a:p>
                      <a:pPr algn="ctr"/>
                      <a:r>
                        <a:rPr lang="en-US" sz="2400" dirty="0">
                          <a:latin typeface="Arial" panose="020B0604020202020204" pitchFamily="34" charset="0"/>
                          <a:cs typeface="Arial" panose="020B0604020202020204" pitchFamily="34" charset="0"/>
                        </a:rPr>
                        <a:t>6</a:t>
                      </a:r>
                      <a:r>
                        <a:rPr lang="en-US" sz="2400" baseline="30000" dirty="0">
                          <a:latin typeface="Arial" panose="020B0604020202020204" pitchFamily="34" charset="0"/>
                          <a:cs typeface="Arial" panose="020B0604020202020204" pitchFamily="34" charset="0"/>
                        </a:rPr>
                        <a:t>th</a:t>
                      </a:r>
                    </a:p>
                    <a:p>
                      <a:pPr algn="ctr"/>
                      <a:r>
                        <a:rPr lang="en-US" sz="2400" dirty="0">
                          <a:latin typeface="Arial" panose="020B0604020202020204" pitchFamily="34" charset="0"/>
                          <a:cs typeface="Arial" panose="020B0604020202020204" pitchFamily="34" charset="0"/>
                        </a:rPr>
                        <a:t>Grade</a:t>
                      </a:r>
                    </a:p>
                  </a:txBody>
                  <a:tcPr/>
                </a:tc>
                <a:tc>
                  <a:txBody>
                    <a:bodyPr/>
                    <a:lstStyle/>
                    <a:p>
                      <a:pPr algn="ctr"/>
                      <a:r>
                        <a:rPr lang="en-US" sz="2400" dirty="0">
                          <a:latin typeface="Arial" panose="020B0604020202020204" pitchFamily="34" charset="0"/>
                          <a:cs typeface="Arial" panose="020B0604020202020204" pitchFamily="34" charset="0"/>
                        </a:rPr>
                        <a:t>8</a:t>
                      </a:r>
                      <a:r>
                        <a:rPr lang="en-US" sz="2400" baseline="30000" dirty="0">
                          <a:latin typeface="Arial" panose="020B0604020202020204" pitchFamily="34" charset="0"/>
                          <a:cs typeface="Arial" panose="020B0604020202020204" pitchFamily="34" charset="0"/>
                        </a:rPr>
                        <a:t>th</a:t>
                      </a:r>
                    </a:p>
                    <a:p>
                      <a:pPr algn="ctr"/>
                      <a:r>
                        <a:rPr lang="en-US" sz="2400" dirty="0">
                          <a:latin typeface="Arial" panose="020B0604020202020204" pitchFamily="34" charset="0"/>
                          <a:cs typeface="Arial" panose="020B0604020202020204" pitchFamily="34" charset="0"/>
                        </a:rPr>
                        <a:t>Grade</a:t>
                      </a:r>
                    </a:p>
                  </a:txBody>
                  <a:tcPr/>
                </a:tc>
                <a:tc>
                  <a:txBody>
                    <a:bodyPr/>
                    <a:lstStyle/>
                    <a:p>
                      <a:pPr algn="ctr"/>
                      <a:r>
                        <a:rPr lang="en-US" sz="2400" dirty="0">
                          <a:latin typeface="Arial" panose="020B0604020202020204" pitchFamily="34" charset="0"/>
                          <a:cs typeface="Arial" panose="020B0604020202020204" pitchFamily="34" charset="0"/>
                        </a:rPr>
                        <a:t>10</a:t>
                      </a:r>
                      <a:r>
                        <a:rPr lang="en-US" sz="2400" baseline="30000" dirty="0">
                          <a:latin typeface="Arial" panose="020B0604020202020204" pitchFamily="34" charset="0"/>
                          <a:cs typeface="Arial" panose="020B0604020202020204" pitchFamily="34" charset="0"/>
                        </a:rPr>
                        <a:t>th</a:t>
                      </a: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Grade</a:t>
                      </a:r>
                    </a:p>
                  </a:txBody>
                  <a:tcPr/>
                </a:tc>
                <a:tc>
                  <a:txBody>
                    <a:bodyPr/>
                    <a:lstStyle/>
                    <a:p>
                      <a:pPr algn="ctr"/>
                      <a:r>
                        <a:rPr lang="en-US" sz="2400" dirty="0">
                          <a:latin typeface="Arial" panose="020B0604020202020204" pitchFamily="34" charset="0"/>
                          <a:cs typeface="Arial" panose="020B0604020202020204" pitchFamily="34" charset="0"/>
                        </a:rPr>
                        <a:t>12</a:t>
                      </a:r>
                      <a:r>
                        <a:rPr lang="en-US" sz="2400" baseline="30000" dirty="0">
                          <a:latin typeface="Arial" panose="020B0604020202020204" pitchFamily="34" charset="0"/>
                          <a:cs typeface="Arial" panose="020B0604020202020204" pitchFamily="34" charset="0"/>
                        </a:rPr>
                        <a:t>th</a:t>
                      </a: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Grade</a:t>
                      </a:r>
                    </a:p>
                  </a:txBody>
                  <a:tcPr/>
                </a:tc>
                <a:extLst>
                  <a:ext uri="{0D108BD9-81ED-4DB2-BD59-A6C34878D82A}">
                    <a16:rowId xmlns:a16="http://schemas.microsoft.com/office/drawing/2014/main" val="2600315665"/>
                  </a:ext>
                </a:extLst>
              </a:tr>
              <a:tr h="370840">
                <a:tc>
                  <a:txBody>
                    <a:bodyPr/>
                    <a:lstStyle/>
                    <a:p>
                      <a:r>
                        <a:rPr lang="en-US" sz="2400" dirty="0">
                          <a:latin typeface="Arial" panose="020B0604020202020204" pitchFamily="34" charset="0"/>
                          <a:cs typeface="Arial" panose="020B0604020202020204" pitchFamily="34" charset="0"/>
                        </a:rPr>
                        <a:t>Cigarettes</a:t>
                      </a:r>
                    </a:p>
                  </a:txBody>
                  <a:tcPr/>
                </a:tc>
                <a:tc>
                  <a:txBody>
                    <a:bodyPr/>
                    <a:lstStyle/>
                    <a:p>
                      <a:pPr algn="ctr"/>
                      <a:r>
                        <a:rPr lang="en-US" b="1" dirty="0"/>
                        <a:t>--</a:t>
                      </a:r>
                    </a:p>
                  </a:txBody>
                  <a:tcPr>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extLst>
                  <a:ext uri="{0D108BD9-81ED-4DB2-BD59-A6C34878D82A}">
                    <a16:rowId xmlns:a16="http://schemas.microsoft.com/office/drawing/2014/main" val="1047999216"/>
                  </a:ext>
                </a:extLst>
              </a:tr>
              <a:tr h="370840">
                <a:tc>
                  <a:txBody>
                    <a:bodyPr/>
                    <a:lstStyle/>
                    <a:p>
                      <a:r>
                        <a:rPr lang="en-US" sz="2400" dirty="0">
                          <a:latin typeface="Arial" panose="020B0604020202020204" pitchFamily="34" charset="0"/>
                          <a:cs typeface="Arial" panose="020B0604020202020204" pitchFamily="34" charset="0"/>
                        </a:rPr>
                        <a:t>Smokeless Tobacco</a:t>
                      </a:r>
                    </a:p>
                  </a:txBody>
                  <a:tcPr/>
                </a:tc>
                <a:tc>
                  <a:txBody>
                    <a:bodyPr/>
                    <a:lstStyle/>
                    <a:p>
                      <a:pPr algn="ctr"/>
                      <a:r>
                        <a:rPr lang="en-US" b="1" dirty="0"/>
                        <a:t>--</a:t>
                      </a:r>
                    </a:p>
                  </a:txBody>
                  <a:tcPr>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extLst>
                  <a:ext uri="{0D108BD9-81ED-4DB2-BD59-A6C34878D82A}">
                    <a16:rowId xmlns:a16="http://schemas.microsoft.com/office/drawing/2014/main" val="326332020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Nicotine E-Cigs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extLst>
                  <a:ext uri="{0D108BD9-81ED-4DB2-BD59-A6C34878D82A}">
                    <a16:rowId xmlns:a16="http://schemas.microsoft.com/office/drawing/2014/main" val="126764968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rPr>
                        <a:t>Alcohol</a:t>
                      </a:r>
                    </a:p>
                  </a:txBody>
                  <a:tcPr/>
                </a:tc>
                <a:tc>
                  <a:txBody>
                    <a:bodyPr/>
                    <a:lstStyle/>
                    <a:p>
                      <a:pPr algn="ctr"/>
                      <a:r>
                        <a:rPr lang="en-US" b="1" dirty="0"/>
                        <a:t>--</a:t>
                      </a:r>
                    </a:p>
                  </a:txBody>
                  <a:tcPr>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extLst>
                  <a:ext uri="{0D108BD9-81ED-4DB2-BD59-A6C34878D82A}">
                    <a16:rowId xmlns:a16="http://schemas.microsoft.com/office/drawing/2014/main" val="3233827893"/>
                  </a:ext>
                </a:extLst>
              </a:tr>
              <a:tr h="370840">
                <a:tc>
                  <a:txBody>
                    <a:bodyPr/>
                    <a:lstStyle/>
                    <a:p>
                      <a:r>
                        <a:rPr lang="en-US" sz="2400" dirty="0">
                          <a:latin typeface="Arial" panose="020B0604020202020204" pitchFamily="34" charset="0"/>
                          <a:cs typeface="Arial" panose="020B0604020202020204" pitchFamily="34" charset="0"/>
                        </a:rPr>
                        <a:t>Marijuana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extLst>
                  <a:ext uri="{0D108BD9-81ED-4DB2-BD59-A6C34878D82A}">
                    <a16:rowId xmlns:a16="http://schemas.microsoft.com/office/drawing/2014/main" val="1812724495"/>
                  </a:ext>
                </a:extLst>
              </a:tr>
              <a:tr h="370840">
                <a:tc>
                  <a:txBody>
                    <a:bodyPr/>
                    <a:lstStyle/>
                    <a:p>
                      <a:r>
                        <a:rPr lang="en-US" sz="2400" dirty="0">
                          <a:latin typeface="Arial" panose="020B0604020202020204" pitchFamily="34" charset="0"/>
                          <a:cs typeface="Arial" panose="020B0604020202020204" pitchFamily="34" charset="0"/>
                        </a:rPr>
                        <a:t>Marijuana E-Cigs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1">
                        <a:lumMod val="20000"/>
                        <a:lumOff val="80000"/>
                      </a:schemeClr>
                    </a:solidFill>
                  </a:tcPr>
                </a:tc>
                <a:tc>
                  <a:txBody>
                    <a:bodyPr/>
                    <a:lstStyle/>
                    <a:p>
                      <a:pPr algn="ctr"/>
                      <a:r>
                        <a:rPr lang="en-US" b="1" dirty="0"/>
                        <a:t>--</a:t>
                      </a:r>
                    </a:p>
                  </a:txBody>
                  <a:tcPr>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a:t>
                      </a:r>
                    </a:p>
                  </a:txBody>
                  <a:tcPr>
                    <a:solidFill>
                      <a:schemeClr val="accent3">
                        <a:lumMod val="20000"/>
                        <a:lumOff val="80000"/>
                      </a:schemeClr>
                    </a:solidFill>
                  </a:tcPr>
                </a:tc>
                <a:extLst>
                  <a:ext uri="{0D108BD9-81ED-4DB2-BD59-A6C34878D82A}">
                    <a16:rowId xmlns:a16="http://schemas.microsoft.com/office/drawing/2014/main" val="2983241615"/>
                  </a:ext>
                </a:extLst>
              </a:tr>
              <a:tr h="370840">
                <a:tc>
                  <a:txBody>
                    <a:bodyPr/>
                    <a:lstStyle/>
                    <a:p>
                      <a:r>
                        <a:rPr lang="en-US" sz="2400" dirty="0">
                          <a:latin typeface="Arial" panose="020B0604020202020204" pitchFamily="34" charset="0"/>
                          <a:cs typeface="Arial" panose="020B0604020202020204" pitchFamily="34" charset="0"/>
                        </a:rPr>
                        <a:t>Rx Drugs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t>
                      </a:r>
                    </a:p>
                  </a:txBody>
                  <a:tcPr>
                    <a:solidFill>
                      <a:schemeClr val="accent3">
                        <a:lumMod val="20000"/>
                        <a:lumOff val="80000"/>
                      </a:schemeClr>
                    </a:solidFill>
                  </a:tcPr>
                </a:tc>
                <a:extLst>
                  <a:ext uri="{0D108BD9-81ED-4DB2-BD59-A6C34878D82A}">
                    <a16:rowId xmlns:a16="http://schemas.microsoft.com/office/drawing/2014/main" val="2234443430"/>
                  </a:ext>
                </a:extLst>
              </a:tr>
            </a:tbl>
          </a:graphicData>
        </a:graphic>
      </p:graphicFrame>
      <p:sp>
        <p:nvSpPr>
          <p:cNvPr id="3" name="TextBox 2">
            <a:extLst>
              <a:ext uri="{FF2B5EF4-FFF2-40B4-BE49-F238E27FC236}">
                <a16:creationId xmlns:a16="http://schemas.microsoft.com/office/drawing/2014/main" id="{2BC20386-F5F3-9503-F4C1-FD6FE30DD666}"/>
              </a:ext>
            </a:extLst>
          </p:cNvPr>
          <p:cNvSpPr txBox="1"/>
          <p:nvPr/>
        </p:nvSpPr>
        <p:spPr>
          <a:xfrm>
            <a:off x="1371600" y="152400"/>
            <a:ext cx="9197967" cy="646331"/>
          </a:xfrm>
          <a:prstGeom prst="rect">
            <a:avLst/>
          </a:prstGeom>
          <a:noFill/>
        </p:spPr>
        <p:txBody>
          <a:bodyPr wrap="none" rtlCol="0">
            <a:spAutoFit/>
          </a:bodyPr>
          <a:lstStyle/>
          <a:p>
            <a:r>
              <a:rPr lang="en-US" sz="3600" dirty="0"/>
              <a:t>Summary of Drug Use Trends 2020-2024 (APNA)</a:t>
            </a:r>
          </a:p>
        </p:txBody>
      </p:sp>
    </p:spTree>
    <p:extLst>
      <p:ext uri="{BB962C8B-B14F-4D97-AF65-F5344CB8AC3E}">
        <p14:creationId xmlns:p14="http://schemas.microsoft.com/office/powerpoint/2010/main" val="3968059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B65BA-7AD1-2032-5D1C-50581A389D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B1251E-D786-7E93-0B86-FB2A4020F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extBox 1">
            <a:extLst>
              <a:ext uri="{FF2B5EF4-FFF2-40B4-BE49-F238E27FC236}">
                <a16:creationId xmlns:a16="http://schemas.microsoft.com/office/drawing/2014/main" id="{0B25F8C5-BF78-07B9-655E-65FB33290C1B}"/>
              </a:ext>
            </a:extLst>
          </p:cNvPr>
          <p:cNvSpPr txBox="1"/>
          <p:nvPr/>
        </p:nvSpPr>
        <p:spPr>
          <a:xfrm>
            <a:off x="5278036" y="2819400"/>
            <a:ext cx="2799164" cy="830997"/>
          </a:xfrm>
          <a:prstGeom prst="rect">
            <a:avLst/>
          </a:prstGeom>
          <a:noFill/>
        </p:spPr>
        <p:txBody>
          <a:bodyPr wrap="none" rtlCol="0">
            <a:spAutoFit/>
          </a:bodyPr>
          <a:lstStyle/>
          <a:p>
            <a:r>
              <a:rPr lang="en-US" sz="4800" dirty="0"/>
              <a:t>Discussion</a:t>
            </a:r>
          </a:p>
        </p:txBody>
      </p:sp>
    </p:spTree>
    <p:extLst>
      <p:ext uri="{BB962C8B-B14F-4D97-AF65-F5344CB8AC3E}">
        <p14:creationId xmlns:p14="http://schemas.microsoft.com/office/powerpoint/2010/main" val="112531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0851A-8A8E-903C-5CB6-800E20287B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9B55F17-021B-C90B-B8EE-7C9261F5D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5" name="Title 1">
            <a:extLst>
              <a:ext uri="{FF2B5EF4-FFF2-40B4-BE49-F238E27FC236}">
                <a16:creationId xmlns:a16="http://schemas.microsoft.com/office/drawing/2014/main" id="{57B2577B-AC96-AA87-BA20-B18EE656EBAC}"/>
              </a:ext>
            </a:extLst>
          </p:cNvPr>
          <p:cNvSpPr>
            <a:spLocks noGrp="1"/>
          </p:cNvSpPr>
          <p:nvPr>
            <p:ph type="ctrTitle"/>
          </p:nvPr>
        </p:nvSpPr>
        <p:spPr>
          <a:xfrm>
            <a:off x="1524000" y="2057400"/>
            <a:ext cx="10160000" cy="609599"/>
          </a:xfrm>
        </p:spPr>
        <p:txBody>
          <a:bodyPr>
            <a:normAutofit fontScale="90000"/>
          </a:bodyPr>
          <a:lstStyle/>
          <a:p>
            <a:pPr algn="ctr"/>
            <a:r>
              <a:rPr lang="en-US" sz="4800" dirty="0">
                <a:solidFill>
                  <a:srgbClr val="000000"/>
                </a:solidFill>
                <a:latin typeface="Arial" panose="020B0604020202020204" pitchFamily="34" charset="0"/>
                <a:cs typeface="Arial" panose="020B0604020202020204" pitchFamily="34" charset="0"/>
              </a:rPr>
              <a:t>SEOW Year in Review</a:t>
            </a:r>
            <a:br>
              <a:rPr lang="en-US" sz="4800" dirty="0">
                <a:solidFill>
                  <a:srgbClr val="000000"/>
                </a:solidFill>
                <a:latin typeface="Arial" panose="020B0604020202020204" pitchFamily="34" charset="0"/>
                <a:cs typeface="Arial" panose="020B0604020202020204" pitchFamily="34" charset="0"/>
              </a:rPr>
            </a:br>
            <a:br>
              <a:rPr lang="en-US" sz="4800"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Alison Oliveto, PhD</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SEOW Team Leader</a:t>
            </a:r>
            <a:br>
              <a:rPr lang="en-US"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UAMS</a:t>
            </a:r>
            <a:endParaRPr lang="en-US" dirty="0"/>
          </a:p>
        </p:txBody>
      </p:sp>
    </p:spTree>
    <p:extLst>
      <p:ext uri="{BB962C8B-B14F-4D97-AF65-F5344CB8AC3E}">
        <p14:creationId xmlns:p14="http://schemas.microsoft.com/office/powerpoint/2010/main" val="1167367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D9CE5A-487B-1847-ADEA-CA9561743FCD}"/>
              </a:ext>
            </a:extLst>
          </p:cNvPr>
          <p:cNvSpPr/>
          <p:nvPr/>
        </p:nvSpPr>
        <p:spPr>
          <a:xfrm>
            <a:off x="228600" y="339090"/>
            <a:ext cx="11963400" cy="6217087"/>
          </a:xfrm>
          <a:prstGeom prst="rect">
            <a:avLst/>
          </a:prstGeom>
          <a:solidFill>
            <a:schemeClr val="bg1"/>
          </a:solidFill>
        </p:spPr>
        <p:txBody>
          <a:bodyPr wrap="square">
            <a:spAutoFit/>
          </a:bodyPr>
          <a:lstStyle/>
          <a:p>
            <a:pPr algn="ctr">
              <a:spcAft>
                <a:spcPts val="600"/>
              </a:spcAft>
            </a:pPr>
            <a:r>
              <a:rPr lang="en-US" sz="4400" dirty="0">
                <a:latin typeface="Arial" panose="020B0604020202020204" pitchFamily="34" charset="0"/>
                <a:ea typeface="Calibri" panose="020F0502020204030204" pitchFamily="34" charset="0"/>
                <a:cs typeface="Georgia" panose="02040502050405020303" pitchFamily="18" charset="0"/>
              </a:rPr>
              <a:t>SEOW Mission</a:t>
            </a:r>
          </a:p>
          <a:p>
            <a:pPr>
              <a:spcAft>
                <a:spcPts val="600"/>
              </a:spcAft>
            </a:pPr>
            <a:r>
              <a:rPr lang="en-US" dirty="0">
                <a:latin typeface="Arial" panose="020B0604020202020204" pitchFamily="34" charset="0"/>
                <a:ea typeface="Calibri" panose="020F0502020204030204" pitchFamily="34" charset="0"/>
                <a:cs typeface="Georgia" panose="02040502050405020303" pitchFamily="18" charset="0"/>
              </a:rPr>
              <a:t> </a:t>
            </a:r>
          </a:p>
          <a:p>
            <a:pPr>
              <a:spcAft>
                <a:spcPts val="600"/>
              </a:spcAft>
            </a:pPr>
            <a:r>
              <a:rPr lang="en-US" sz="3200" dirty="0">
                <a:latin typeface="Arial" panose="020B0604020202020204" pitchFamily="34" charset="0"/>
                <a:ea typeface="Calibri" panose="020F0502020204030204" pitchFamily="34" charset="0"/>
                <a:cs typeface="Georgia" panose="02040502050405020303" pitchFamily="18" charset="0"/>
              </a:rPr>
              <a:t>SEOW’s mission is to guide successful prevention efforts in the state of Arkansas by:</a:t>
            </a:r>
          </a:p>
          <a:p>
            <a:pPr marL="457200" marR="0" lvl="0" indent="-457200">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Georgia" panose="02040502050405020303" pitchFamily="18" charset="0"/>
              </a:rPr>
              <a:t> Analyzing, monitoring and sharing data trends in substance use and other environmental, behavioral, and health-related factors.</a:t>
            </a:r>
          </a:p>
          <a:p>
            <a:pPr marL="457200" marR="0" lvl="0" indent="-457200">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Georgia" panose="02040502050405020303" pitchFamily="18" charset="0"/>
              </a:rPr>
              <a:t> Informing data-driven policy and practice decision-making regarding prevention priorities at local and state levels.</a:t>
            </a:r>
          </a:p>
          <a:p>
            <a:pPr marL="457200" marR="0" lvl="0" indent="-457200">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Georgia" panose="02040502050405020303" pitchFamily="18" charset="0"/>
              </a:rPr>
              <a:t> Disseminating evidence-based education and prevention materials to the larger public. </a:t>
            </a:r>
          </a:p>
          <a:p>
            <a:endParaRPr lang="en-US" dirty="0">
              <a:latin typeface="Arial" panose="020B0604020202020204" pitchFamily="34" charset="0"/>
              <a:ea typeface="Calibri" panose="020F0502020204030204" pitchFamily="34" charset="0"/>
              <a:cs typeface="Georgia" panose="02040502050405020303" pitchFamily="18" charset="0"/>
            </a:endParaRPr>
          </a:p>
        </p:txBody>
      </p:sp>
      <p:pic>
        <p:nvPicPr>
          <p:cNvPr id="4" name="Picture 3">
            <a:extLst>
              <a:ext uri="{FF2B5EF4-FFF2-40B4-BE49-F238E27FC236}">
                <a16:creationId xmlns:a16="http://schemas.microsoft.com/office/drawing/2014/main" id="{C47E907A-BE4E-D946-B8BD-E4554901B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0" y="5945250"/>
            <a:ext cx="3200400" cy="988949"/>
          </a:xfrm>
          <a:prstGeom prst="rect">
            <a:avLst/>
          </a:prstGeom>
        </p:spPr>
      </p:pic>
    </p:spTree>
    <p:extLst>
      <p:ext uri="{BB962C8B-B14F-4D97-AF65-F5344CB8AC3E}">
        <p14:creationId xmlns:p14="http://schemas.microsoft.com/office/powerpoint/2010/main" val="520866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CDD7E5-4E12-6FA2-3217-FE8D382C6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3" name="Title 12">
            <a:extLst>
              <a:ext uri="{FF2B5EF4-FFF2-40B4-BE49-F238E27FC236}">
                <a16:creationId xmlns:a16="http://schemas.microsoft.com/office/drawing/2014/main" id="{0C61FC1C-F06B-1E36-905C-30589C842D20}"/>
              </a:ext>
            </a:extLst>
          </p:cNvPr>
          <p:cNvSpPr>
            <a:spLocks noGrp="1"/>
          </p:cNvSpPr>
          <p:nvPr>
            <p:ph type="ctrTitle"/>
          </p:nvPr>
        </p:nvSpPr>
        <p:spPr>
          <a:xfrm>
            <a:off x="533400" y="228600"/>
            <a:ext cx="11150600" cy="609599"/>
          </a:xfrm>
        </p:spPr>
        <p:txBody>
          <a:bodyPr/>
          <a:lstStyle/>
          <a:p>
            <a:pPr algn="ctr"/>
            <a:r>
              <a:rPr lang="en-US" dirty="0"/>
              <a:t>SEOW Activities</a:t>
            </a:r>
          </a:p>
        </p:txBody>
      </p:sp>
      <p:sp>
        <p:nvSpPr>
          <p:cNvPr id="14" name="Content Placeholder 13">
            <a:extLst>
              <a:ext uri="{FF2B5EF4-FFF2-40B4-BE49-F238E27FC236}">
                <a16:creationId xmlns:a16="http://schemas.microsoft.com/office/drawing/2014/main" id="{1B35AB4C-F66C-F8DD-5B75-9D187E34135C}"/>
              </a:ext>
            </a:extLst>
          </p:cNvPr>
          <p:cNvSpPr>
            <a:spLocks noGrp="1"/>
          </p:cNvSpPr>
          <p:nvPr>
            <p:ph idx="13"/>
          </p:nvPr>
        </p:nvSpPr>
        <p:spPr>
          <a:xfrm>
            <a:off x="533400" y="1066800"/>
            <a:ext cx="11150600" cy="5257800"/>
          </a:xfrm>
        </p:spPr>
        <p:txBody>
          <a:bodyPr>
            <a:noAutofit/>
          </a:bodyPr>
          <a:lstStyle/>
          <a:p>
            <a:r>
              <a:rPr lang="en-US" sz="2400" dirty="0"/>
              <a:t>Held tri-annual half-day SEOW meetings that included invited speakers</a:t>
            </a:r>
          </a:p>
          <a:p>
            <a:r>
              <a:rPr lang="en-US" sz="2400" dirty="0"/>
              <a:t>Monitored local and national data updates and trends</a:t>
            </a:r>
          </a:p>
          <a:p>
            <a:r>
              <a:rPr lang="en-US" sz="2400" dirty="0"/>
              <a:t>Uploaded relevant resources to </a:t>
            </a:r>
            <a:r>
              <a:rPr lang="en-US" sz="2400" dirty="0" err="1"/>
              <a:t>ARPrevention.org</a:t>
            </a:r>
            <a:endParaRPr lang="en-US" sz="2400" dirty="0"/>
          </a:p>
          <a:p>
            <a:r>
              <a:rPr lang="en-US" sz="2400" dirty="0"/>
              <a:t>Disseminated trainings, seminars, and SEOW-related articles of interest</a:t>
            </a:r>
          </a:p>
          <a:p>
            <a:r>
              <a:rPr lang="en-US" sz="2400" dirty="0"/>
              <a:t>Gave 10 talks around the state</a:t>
            </a:r>
          </a:p>
          <a:p>
            <a:r>
              <a:rPr lang="en-US" sz="2400" dirty="0"/>
              <a:t>Presented stats/rationale for importance of NARCAN training in a training video</a:t>
            </a:r>
          </a:p>
          <a:p>
            <a:r>
              <a:rPr lang="en-US" sz="2400" dirty="0"/>
              <a:t>Presented two posters on dry vs wet county alcohol-related data at national conference and on SEOW activities at UAMS Medical Showcase</a:t>
            </a:r>
          </a:p>
          <a:p>
            <a:r>
              <a:rPr lang="en-US" sz="2400" dirty="0"/>
              <a:t>Co-authored journal manuscript on environmental factors associated with tobacco use (under review)</a:t>
            </a:r>
          </a:p>
          <a:p>
            <a:r>
              <a:rPr lang="en-US" sz="2400" dirty="0"/>
              <a:t>Prepared 2024 Annual Epidemiological Profiles Report (draft to OSAMH and </a:t>
            </a:r>
            <a:r>
              <a:rPr lang="en-US" sz="2400" dirty="0" err="1"/>
              <a:t>MidSOUTH</a:t>
            </a:r>
            <a:r>
              <a:rPr lang="en-US" sz="2400" dirty="0"/>
              <a:t> by next week)</a:t>
            </a:r>
          </a:p>
        </p:txBody>
      </p:sp>
    </p:spTree>
    <p:extLst>
      <p:ext uri="{BB962C8B-B14F-4D97-AF65-F5344CB8AC3E}">
        <p14:creationId xmlns:p14="http://schemas.microsoft.com/office/powerpoint/2010/main" val="2139068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15AC-AAD9-B7E9-3E17-DB250D0AC2C5}"/>
              </a:ext>
            </a:extLst>
          </p:cNvPr>
          <p:cNvSpPr>
            <a:spLocks noGrp="1"/>
          </p:cNvSpPr>
          <p:nvPr>
            <p:ph type="ctrTitle"/>
          </p:nvPr>
        </p:nvSpPr>
        <p:spPr>
          <a:xfrm>
            <a:off x="457200" y="2362200"/>
            <a:ext cx="11226800" cy="609599"/>
          </a:xfrm>
        </p:spPr>
        <p:txBody>
          <a:bodyPr>
            <a:noAutofit/>
          </a:bodyPr>
          <a:lstStyle/>
          <a:p>
            <a:pPr algn="ctr"/>
            <a:r>
              <a:rPr lang="en-US" sz="4400" dirty="0"/>
              <a:t>Future Directions:</a:t>
            </a:r>
            <a:br>
              <a:rPr lang="en-US" sz="4400" dirty="0"/>
            </a:br>
            <a:r>
              <a:rPr lang="en-US" sz="4400" dirty="0"/>
              <a:t>Discussion</a:t>
            </a:r>
          </a:p>
        </p:txBody>
      </p:sp>
    </p:spTree>
    <p:extLst>
      <p:ext uri="{BB962C8B-B14F-4D97-AF65-F5344CB8AC3E}">
        <p14:creationId xmlns:p14="http://schemas.microsoft.com/office/powerpoint/2010/main" val="1087265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51E1CD-D36A-FA46-92F7-D9A1E275C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itle 1">
            <a:extLst>
              <a:ext uri="{FF2B5EF4-FFF2-40B4-BE49-F238E27FC236}">
                <a16:creationId xmlns:a16="http://schemas.microsoft.com/office/drawing/2014/main" id="{935F9226-EFE9-D077-A5F0-5BA57F9FCE7D}"/>
              </a:ext>
            </a:extLst>
          </p:cNvPr>
          <p:cNvSpPr>
            <a:spLocks noGrp="1"/>
          </p:cNvSpPr>
          <p:nvPr>
            <p:ph type="ctrTitle"/>
          </p:nvPr>
        </p:nvSpPr>
        <p:spPr/>
        <p:txBody>
          <a:bodyPr/>
          <a:lstStyle/>
          <a:p>
            <a:r>
              <a:rPr lang="en-US" sz="4000" dirty="0">
                <a:latin typeface="Arial" panose="020B0604020202020204" pitchFamily="34" charset="0"/>
                <a:cs typeface="Arial" panose="020B0604020202020204" pitchFamily="34" charset="0"/>
              </a:rPr>
              <a:t>Action Plan/Wrap-Up/Next Meeting</a:t>
            </a:r>
            <a:endParaRPr lang="en-US" dirty="0"/>
          </a:p>
        </p:txBody>
      </p:sp>
    </p:spTree>
    <p:extLst>
      <p:ext uri="{BB962C8B-B14F-4D97-AF65-F5344CB8AC3E}">
        <p14:creationId xmlns:p14="http://schemas.microsoft.com/office/powerpoint/2010/main" val="3240309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BE4429-C37E-2748-8DA3-2CDA5BE98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7" name="TextBox 6">
            <a:extLst>
              <a:ext uri="{FF2B5EF4-FFF2-40B4-BE49-F238E27FC236}">
                <a16:creationId xmlns:a16="http://schemas.microsoft.com/office/drawing/2014/main" id="{1F79647B-AA1B-CEE8-DABD-3AB490F3D011}"/>
              </a:ext>
            </a:extLst>
          </p:cNvPr>
          <p:cNvSpPr txBox="1"/>
          <p:nvPr/>
        </p:nvSpPr>
        <p:spPr>
          <a:xfrm>
            <a:off x="4419600" y="6088559"/>
            <a:ext cx="3840184" cy="769441"/>
          </a:xfrm>
          <a:prstGeom prst="rect">
            <a:avLst/>
          </a:prstGeom>
          <a:noFill/>
        </p:spPr>
        <p:txBody>
          <a:bodyPr wrap="square" rtlCol="0">
            <a:spAutoFit/>
          </a:bodyPr>
          <a:lstStyle/>
          <a:p>
            <a:r>
              <a:rPr lang="en-US" sz="4400" b="1" dirty="0">
                <a:latin typeface="Ayuthaya" pitchFamily="2" charset="-34"/>
                <a:ea typeface="Ayuthaya" pitchFamily="2" charset="-34"/>
                <a:cs typeface="Ayuthaya" pitchFamily="2" charset="-34"/>
              </a:rPr>
              <a:t>Thank you!</a:t>
            </a:r>
          </a:p>
        </p:txBody>
      </p:sp>
      <p:pic>
        <p:nvPicPr>
          <p:cNvPr id="8" name="Picture 7">
            <a:extLst>
              <a:ext uri="{FF2B5EF4-FFF2-40B4-BE49-F238E27FC236}">
                <a16:creationId xmlns:a16="http://schemas.microsoft.com/office/drawing/2014/main" id="{C0ECC136-67F0-4D0A-982C-20A696005A5D}"/>
              </a:ext>
            </a:extLst>
          </p:cNvPr>
          <p:cNvPicPr>
            <a:picLocks noChangeAspect="1"/>
          </p:cNvPicPr>
          <p:nvPr/>
        </p:nvPicPr>
        <p:blipFill>
          <a:blip r:embed="rId4"/>
          <a:stretch>
            <a:fillRect/>
          </a:stretch>
        </p:blipFill>
        <p:spPr>
          <a:xfrm>
            <a:off x="0" y="782392"/>
            <a:ext cx="12192000" cy="5237408"/>
          </a:xfrm>
          <a:prstGeom prst="rect">
            <a:avLst/>
          </a:prstGeom>
        </p:spPr>
      </p:pic>
    </p:spTree>
    <p:extLst>
      <p:ext uri="{BB962C8B-B14F-4D97-AF65-F5344CB8AC3E}">
        <p14:creationId xmlns:p14="http://schemas.microsoft.com/office/powerpoint/2010/main" val="334018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DE01A-37D0-BA42-8653-FF6434175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itle 2">
            <a:extLst>
              <a:ext uri="{FF2B5EF4-FFF2-40B4-BE49-F238E27FC236}">
                <a16:creationId xmlns:a16="http://schemas.microsoft.com/office/drawing/2014/main" id="{6C09BAB8-7930-F747-A01F-6A768005D669}"/>
              </a:ext>
            </a:extLst>
          </p:cNvPr>
          <p:cNvSpPr>
            <a:spLocks noGrp="1"/>
          </p:cNvSpPr>
          <p:nvPr>
            <p:ph type="ctrTitle"/>
          </p:nvPr>
        </p:nvSpPr>
        <p:spPr>
          <a:xfrm>
            <a:off x="381000" y="1905001"/>
            <a:ext cx="11430000" cy="1447800"/>
          </a:xfrm>
        </p:spPr>
        <p:txBody>
          <a:bodyPr>
            <a:noAutofit/>
          </a:bodyPr>
          <a:lstStyle/>
          <a:p>
            <a:pPr lvl="0" algn="ctr">
              <a:spcBef>
                <a:spcPts val="600"/>
              </a:spcBef>
              <a:spcAft>
                <a:spcPts val="600"/>
              </a:spcAft>
            </a:pPr>
            <a:r>
              <a:rPr lang="en-US" sz="4400" b="0" u="none" strike="noStrike" dirty="0">
                <a:solidFill>
                  <a:srgbClr val="000000"/>
                </a:solidFill>
                <a:effectLst/>
                <a:latin typeface="Arial" panose="020B0604020202020204" pitchFamily="34" charset="0"/>
                <a:cs typeface="Arial" panose="020B0604020202020204" pitchFamily="34" charset="0"/>
              </a:rPr>
              <a:t>National Updates:</a:t>
            </a:r>
            <a:br>
              <a:rPr lang="en-US" sz="4400" b="0" u="none" strike="noStrike" dirty="0">
                <a:solidFill>
                  <a:srgbClr val="000000"/>
                </a:solidFill>
                <a:effectLst/>
                <a:latin typeface="Arial" panose="020B0604020202020204" pitchFamily="34" charset="0"/>
                <a:cs typeface="Arial" panose="020B0604020202020204" pitchFamily="34" charset="0"/>
              </a:rPr>
            </a:br>
            <a:r>
              <a:rPr lang="en-US" sz="4400" b="0" u="none" strike="noStrike" dirty="0">
                <a:solidFill>
                  <a:srgbClr val="000000"/>
                </a:solidFill>
                <a:effectLst/>
                <a:latin typeface="Arial" panose="020B0604020202020204" pitchFamily="34" charset="0"/>
                <a:cs typeface="Arial" panose="020B0604020202020204" pitchFamily="34" charset="0"/>
              </a:rPr>
              <a:t>NSDUH Substance Use Trends</a:t>
            </a:r>
            <a:br>
              <a:rPr lang="en-US" sz="4400" b="0" u="none" strike="noStrike" dirty="0">
                <a:solidFill>
                  <a:srgbClr val="000000"/>
                </a:solidFill>
                <a:effectLst/>
                <a:latin typeface="Arial" panose="020B0604020202020204" pitchFamily="34" charset="0"/>
                <a:cs typeface="Arial" panose="020B0604020202020204" pitchFamily="34" charset="0"/>
              </a:rPr>
            </a:br>
            <a:br>
              <a:rPr lang="en-US" sz="4400" b="0" u="none" strike="noStrike" dirty="0">
                <a:solidFill>
                  <a:srgbClr val="000000"/>
                </a:solidFill>
                <a:effectLst/>
                <a:latin typeface="Arial" panose="020B0604020202020204" pitchFamily="34" charset="0"/>
                <a:cs typeface="Arial" panose="020B0604020202020204" pitchFamily="34" charset="0"/>
              </a:rPr>
            </a:br>
            <a:r>
              <a:rPr lang="en-US" sz="2800" b="0" u="none" strike="noStrike" dirty="0">
                <a:solidFill>
                  <a:srgbClr val="000000"/>
                </a:solidFill>
                <a:effectLst/>
                <a:latin typeface="Arial" panose="020B0604020202020204" pitchFamily="34" charset="0"/>
                <a:cs typeface="Arial" panose="020B0604020202020204" pitchFamily="34" charset="0"/>
              </a:rPr>
              <a:t>Alison Oliveto, PhD</a:t>
            </a:r>
            <a:br>
              <a:rPr lang="en-US" sz="2800" b="0" u="none" strike="noStrike" dirty="0">
                <a:solidFill>
                  <a:srgbClr val="000000"/>
                </a:solidFill>
                <a:effectLst/>
                <a:latin typeface="Arial" panose="020B0604020202020204" pitchFamily="34" charset="0"/>
                <a:cs typeface="Arial" panose="020B0604020202020204" pitchFamily="34" charset="0"/>
              </a:rPr>
            </a:br>
            <a:r>
              <a:rPr lang="en-US" sz="2800" b="0" u="none" strike="noStrike" dirty="0">
                <a:solidFill>
                  <a:srgbClr val="000000"/>
                </a:solidFill>
                <a:effectLst/>
                <a:latin typeface="Arial" panose="020B0604020202020204" pitchFamily="34" charset="0"/>
                <a:cs typeface="Arial" panose="020B0604020202020204" pitchFamily="34" charset="0"/>
              </a:rPr>
              <a:t>SEOW Team Leader</a:t>
            </a:r>
            <a:br>
              <a:rPr lang="en-US" sz="2800" b="0" u="none" strike="noStrike" dirty="0">
                <a:solidFill>
                  <a:srgbClr val="000000"/>
                </a:solidFill>
                <a:effectLst/>
                <a:latin typeface="Arial" panose="020B0604020202020204" pitchFamily="34" charset="0"/>
                <a:cs typeface="Arial" panose="020B0604020202020204" pitchFamily="34" charset="0"/>
              </a:rPr>
            </a:br>
            <a:r>
              <a:rPr lang="en-US" sz="2800" b="0" u="none" strike="noStrike" dirty="0">
                <a:solidFill>
                  <a:srgbClr val="000000"/>
                </a:solidFill>
                <a:effectLst/>
                <a:latin typeface="Arial" panose="020B0604020202020204" pitchFamily="34" charset="0"/>
                <a:cs typeface="Arial" panose="020B0604020202020204" pitchFamily="34" charset="0"/>
              </a:rPr>
              <a:t>UAMS</a:t>
            </a:r>
            <a:endParaRPr lang="en-US" sz="2800" u="none" strike="noStrike" dirty="0">
              <a:effectLst/>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842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674D1-2374-55A1-A6FC-A3B80376DC4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2F59DC-139A-72F6-6250-2EB6C6EFB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3" name="Title 1">
            <a:extLst>
              <a:ext uri="{FF2B5EF4-FFF2-40B4-BE49-F238E27FC236}">
                <a16:creationId xmlns:a16="http://schemas.microsoft.com/office/drawing/2014/main" id="{5352BCC5-9D59-2746-1B4C-F2E51E777DBF}"/>
              </a:ext>
            </a:extLst>
          </p:cNvPr>
          <p:cNvSpPr txBox="1">
            <a:spLocks/>
          </p:cNvSpPr>
          <p:nvPr/>
        </p:nvSpPr>
        <p:spPr>
          <a:xfrm>
            <a:off x="61025" y="182853"/>
            <a:ext cx="12130975" cy="96014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pPr algn="ctr"/>
            <a:r>
              <a:rPr lang="en-US" dirty="0"/>
              <a:t>Past Month Substance Use: Among People Aged 12+; 2024</a:t>
            </a:r>
          </a:p>
        </p:txBody>
      </p:sp>
      <p:pic>
        <p:nvPicPr>
          <p:cNvPr id="14" name="Content Placeholder 6" descr="Figure 1. This horizontal bar graph has a value axis ranging from 0 to 150 million and a vertical axis showing labels for substances.&#10;Numbers are 134.3 million for alcohol use, 48.0 million for tobacco product use, 27.7 million for nicotine vaping, 44.3 million for marijuana use, 2.8 million for hallucinogen use, 2.1 million for prescription pain reliever misuse, 1.7 million for cocaine use, 1.5 million for prescription tranquilizer or sedative misuse, 1.4 million for methamphetamine use, 1.2 million for prescription stimulant misuse, 1.1 million for inhalant use, and 259,000 for heroin use.">
            <a:extLst>
              <a:ext uri="{FF2B5EF4-FFF2-40B4-BE49-F238E27FC236}">
                <a16:creationId xmlns:a16="http://schemas.microsoft.com/office/drawing/2014/main" id="{4D0BDB2C-B098-5CD8-9AC2-343AD923A3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85800"/>
            <a:ext cx="8839200" cy="5650122"/>
          </a:xfrm>
          <a:prstGeom prst="rect">
            <a:avLst/>
          </a:prstGeom>
        </p:spPr>
      </p:pic>
      <p:sp>
        <p:nvSpPr>
          <p:cNvPr id="16" name="Text Placeholder 4">
            <a:extLst>
              <a:ext uri="{FF2B5EF4-FFF2-40B4-BE49-F238E27FC236}">
                <a16:creationId xmlns:a16="http://schemas.microsoft.com/office/drawing/2014/main" id="{3414AE7E-8A08-10CE-A9A3-B1515FEE0793}"/>
              </a:ext>
            </a:extLst>
          </p:cNvPr>
          <p:cNvSpPr txBox="1">
            <a:spLocks/>
          </p:cNvSpPr>
          <p:nvPr/>
        </p:nvSpPr>
        <p:spPr>
          <a:xfrm>
            <a:off x="61025" y="67236"/>
            <a:ext cx="879005" cy="19515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sp>
        <p:nvSpPr>
          <p:cNvPr id="19" name="TextBox 18">
            <a:extLst>
              <a:ext uri="{FF2B5EF4-FFF2-40B4-BE49-F238E27FC236}">
                <a16:creationId xmlns:a16="http://schemas.microsoft.com/office/drawing/2014/main" id="{5EA303FA-A92C-6EF7-C463-1DC8F2931254}"/>
              </a:ext>
            </a:extLst>
          </p:cNvPr>
          <p:cNvSpPr txBox="1"/>
          <p:nvPr/>
        </p:nvSpPr>
        <p:spPr>
          <a:xfrm>
            <a:off x="2209800" y="6324600"/>
            <a:ext cx="2904641" cy="369332"/>
          </a:xfrm>
          <a:prstGeom prst="rect">
            <a:avLst/>
          </a:prstGeom>
          <a:noFill/>
        </p:spPr>
        <p:txBody>
          <a:bodyPr wrap="none" rtlCol="0">
            <a:spAutoFit/>
          </a:bodyPr>
          <a:lstStyle/>
          <a:p>
            <a:r>
              <a:rPr lang="en-US" dirty="0"/>
              <a:t>Source: SAMHSA and NSDUH</a:t>
            </a:r>
          </a:p>
        </p:txBody>
      </p:sp>
      <p:sp>
        <p:nvSpPr>
          <p:cNvPr id="21" name="TextBox 20">
            <a:extLst>
              <a:ext uri="{FF2B5EF4-FFF2-40B4-BE49-F238E27FC236}">
                <a16:creationId xmlns:a16="http://schemas.microsoft.com/office/drawing/2014/main" id="{7B289A27-EECE-99AF-9AF5-0B259CE3D2A2}"/>
              </a:ext>
            </a:extLst>
          </p:cNvPr>
          <p:cNvSpPr txBox="1"/>
          <p:nvPr/>
        </p:nvSpPr>
        <p:spPr>
          <a:xfrm>
            <a:off x="8030980" y="1085195"/>
            <a:ext cx="4237220" cy="4401205"/>
          </a:xfrm>
          <a:prstGeom prst="rect">
            <a:avLst/>
          </a:prstGeom>
          <a:noFill/>
        </p:spPr>
        <p:txBody>
          <a:bodyPr wrap="square">
            <a:spAutoFit/>
          </a:bodyPr>
          <a:lstStyle/>
          <a:p>
            <a:pPr algn="ctr">
              <a:buNone/>
            </a:pPr>
            <a:r>
              <a:rPr lang="en-US" sz="2800" dirty="0">
                <a:effectLst/>
                <a:latin typeface="Arial" panose="020B0604020202020204" pitchFamily="34" charset="0"/>
                <a:cs typeface="Arial" panose="020B0604020202020204" pitchFamily="34" charset="0"/>
              </a:rPr>
              <a:t>58.3% (168.0 M) used one or more substances in the past year </a:t>
            </a:r>
          </a:p>
          <a:p>
            <a:pPr algn="ctr">
              <a:buNone/>
            </a:pP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13.8 M misused prescription drugs in the past year:</a:t>
            </a:r>
          </a:p>
          <a:p>
            <a:pPr algn="ctr"/>
            <a:r>
              <a:rPr lang="en-US" sz="2800" dirty="0">
                <a:latin typeface="Arial" panose="020B0604020202020204" pitchFamily="34" charset="0"/>
                <a:cs typeface="Arial" panose="020B0604020202020204" pitchFamily="34" charset="0"/>
              </a:rPr>
              <a:t>7.6M Rx opioids</a:t>
            </a:r>
          </a:p>
          <a:p>
            <a:pPr algn="ctr"/>
            <a:r>
              <a:rPr lang="en-US" sz="2800" dirty="0">
                <a:latin typeface="Arial" panose="020B0604020202020204" pitchFamily="34" charset="0"/>
                <a:cs typeface="Arial" panose="020B0604020202020204" pitchFamily="34" charset="0"/>
              </a:rPr>
              <a:t>4.6M sedatives</a:t>
            </a:r>
          </a:p>
          <a:p>
            <a:pPr algn="ctr"/>
            <a:r>
              <a:rPr lang="en-US" sz="2800" dirty="0">
                <a:latin typeface="Arial" panose="020B0604020202020204" pitchFamily="34" charset="0"/>
                <a:cs typeface="Arial" panose="020B0604020202020204" pitchFamily="34" charset="0"/>
              </a:rPr>
              <a:t>3.9M Rx Stimulants </a:t>
            </a:r>
          </a:p>
        </p:txBody>
      </p:sp>
    </p:spTree>
    <p:extLst>
      <p:ext uri="{BB962C8B-B14F-4D97-AF65-F5344CB8AC3E}">
        <p14:creationId xmlns:p14="http://schemas.microsoft.com/office/powerpoint/2010/main" val="1492781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1C65E-8637-B42F-752D-C531E15DA90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376C248-3BEB-5363-6231-D3E6A8FD6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3" name="Title 1">
            <a:extLst>
              <a:ext uri="{FF2B5EF4-FFF2-40B4-BE49-F238E27FC236}">
                <a16:creationId xmlns:a16="http://schemas.microsoft.com/office/drawing/2014/main" id="{1FAE4E82-2251-D42D-2A8E-C7A051E62F68}"/>
              </a:ext>
            </a:extLst>
          </p:cNvPr>
          <p:cNvSpPr txBox="1">
            <a:spLocks/>
          </p:cNvSpPr>
          <p:nvPr/>
        </p:nvSpPr>
        <p:spPr>
          <a:xfrm>
            <a:off x="701675" y="0"/>
            <a:ext cx="11337925" cy="960147"/>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pPr algn="ctr"/>
            <a:r>
              <a:rPr lang="en-US" dirty="0"/>
              <a:t>Type of Past Month Tobacco Product Use or Nicotine Vaping: Among Past Month Nicotine Product Users Aged 12+; 2024</a:t>
            </a:r>
          </a:p>
        </p:txBody>
      </p:sp>
      <p:pic>
        <p:nvPicPr>
          <p:cNvPr id="14" name="Content Placeholder 6" descr="Figure 3. This vertical stacked bar graph has a value axis ranging from 0 to 100 percent and a horizontal axis showing labels for four age groups. Each age group bar includes a top section representing only nicotine vaping, a middle section representing nicotine vaping and tobacco product use, and a bottom section representing only tobacco product use.  &#10;Percentages for 12 or older are 24.6 for only nicotine vaping, 18.9 for nicotine vaping and tobacco product use, and 56.5 for only tobacco product use. Percentages for 12 to 17 are 71.5 for only nicotine vaping, 19.6 for nicotine vaping and tobacco product use, and 8.9 for only tobacco product use. Percentages for 18 to 25 are 50.3 for only nicotine vaping, 31.9 for nicotine vaping and tobacco product use, and 17.9 for only tobacco product use. Percentages for 26 or older are 18.0 for only nicotine vaping, 16.3 for nicotine vaping and tobacco product use, and 65.6 for only tobacco product use.">
            <a:extLst>
              <a:ext uri="{FF2B5EF4-FFF2-40B4-BE49-F238E27FC236}">
                <a16:creationId xmlns:a16="http://schemas.microsoft.com/office/drawing/2014/main" id="{ADB48C6A-7ED4-BB66-5410-D0A6E5B07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832495"/>
            <a:ext cx="6934200" cy="5257801"/>
          </a:xfrm>
          <a:prstGeom prst="rect">
            <a:avLst/>
          </a:prstGeom>
        </p:spPr>
      </p:pic>
      <p:sp>
        <p:nvSpPr>
          <p:cNvPr id="15" name="TextBox 14">
            <a:extLst>
              <a:ext uri="{FF2B5EF4-FFF2-40B4-BE49-F238E27FC236}">
                <a16:creationId xmlns:a16="http://schemas.microsoft.com/office/drawing/2014/main" id="{03CFA4D4-3BC9-15D6-F0B1-98204AEF2A40}"/>
              </a:ext>
            </a:extLst>
          </p:cNvPr>
          <p:cNvSpPr txBox="1"/>
          <p:nvPr/>
        </p:nvSpPr>
        <p:spPr>
          <a:xfrm>
            <a:off x="2209800" y="6324600"/>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69350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346A5-C68B-E3C8-AB1E-AC39E23295A1}"/>
            </a:ext>
          </a:extLst>
        </p:cNvPr>
        <p:cNvGrpSpPr/>
        <p:nvPr/>
      </p:nvGrpSpPr>
      <p:grpSpPr>
        <a:xfrm>
          <a:off x="0" y="0"/>
          <a:ext cx="0" cy="0"/>
          <a:chOff x="0" y="0"/>
          <a:chExt cx="0" cy="0"/>
        </a:xfrm>
      </p:grpSpPr>
      <p:pic>
        <p:nvPicPr>
          <p:cNvPr id="7" name="Content Placeholder 2" descr="Figure 4. This line graph shows the survey years on the horizontal axis and the percentage for past month tobacco product use on the vertical axis. For each of the four age groups (12 or older, 12 to 17, 18 to 25, and 26 or older), there is a line showing use for the years 2021 through 2024. Tests of linear trends were conducted for lines that present 4 years of data and were considered statistically significant at the .05 level; significant results are indicated where appropriate. An accessible table of the estimates in the line graph is located below this figure.   ">
            <a:extLst>
              <a:ext uri="{FF2B5EF4-FFF2-40B4-BE49-F238E27FC236}">
                <a16:creationId xmlns:a16="http://schemas.microsoft.com/office/drawing/2014/main" id="{3070DBE2-BC52-26CE-3176-F5EB3F94F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170" y="1162224"/>
            <a:ext cx="8920230" cy="4705175"/>
          </a:xfrm>
          <a:prstGeom prst="rect">
            <a:avLst/>
          </a:prstGeom>
        </p:spPr>
      </p:pic>
      <p:pic>
        <p:nvPicPr>
          <p:cNvPr id="4" name="Picture 3">
            <a:extLst>
              <a:ext uri="{FF2B5EF4-FFF2-40B4-BE49-F238E27FC236}">
                <a16:creationId xmlns:a16="http://schemas.microsoft.com/office/drawing/2014/main" id="{5D9042AB-E39F-148E-D898-65B8E0E84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5" name="Title 6">
            <a:extLst>
              <a:ext uri="{FF2B5EF4-FFF2-40B4-BE49-F238E27FC236}">
                <a16:creationId xmlns:a16="http://schemas.microsoft.com/office/drawing/2014/main" id="{B30C93CC-DCA9-B663-EE0B-DC0F90F2C1F4}"/>
              </a:ext>
            </a:extLst>
          </p:cNvPr>
          <p:cNvSpPr txBox="1">
            <a:spLocks/>
          </p:cNvSpPr>
          <p:nvPr/>
        </p:nvSpPr>
        <p:spPr>
          <a:xfrm>
            <a:off x="76200" y="256598"/>
            <a:ext cx="12115800" cy="96014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pPr algn="ctr"/>
            <a:r>
              <a:rPr lang="en-US" dirty="0">
                <a:latin typeface="Arial" panose="020B0604020202020204" pitchFamily="34" charset="0"/>
                <a:cs typeface="Arial" panose="020B0604020202020204" pitchFamily="34" charset="0"/>
              </a:rPr>
              <a:t>Past Month Tobacco Product Use: Among People Aged 12+; 2021-2024</a:t>
            </a:r>
          </a:p>
        </p:txBody>
      </p:sp>
      <p:sp>
        <p:nvSpPr>
          <p:cNvPr id="12" name="TextBox 11">
            <a:extLst>
              <a:ext uri="{FF2B5EF4-FFF2-40B4-BE49-F238E27FC236}">
                <a16:creationId xmlns:a16="http://schemas.microsoft.com/office/drawing/2014/main" id="{6416A368-0C23-DD23-96F3-0C6DD83C7597}"/>
              </a:ext>
            </a:extLst>
          </p:cNvPr>
          <p:cNvSpPr txBox="1"/>
          <p:nvPr/>
        </p:nvSpPr>
        <p:spPr>
          <a:xfrm>
            <a:off x="9020175" y="5377838"/>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439127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33396-BB42-E714-BABF-6F25A9F26BA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D1EA0F-BA0D-18CF-6F2B-92E4E0E35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8" name="Title 6">
            <a:extLst>
              <a:ext uri="{FF2B5EF4-FFF2-40B4-BE49-F238E27FC236}">
                <a16:creationId xmlns:a16="http://schemas.microsoft.com/office/drawing/2014/main" id="{1BB4996F-6C55-D4E0-7D42-C39E8BA69442}"/>
              </a:ext>
            </a:extLst>
          </p:cNvPr>
          <p:cNvSpPr txBox="1">
            <a:spLocks/>
          </p:cNvSpPr>
          <p:nvPr/>
        </p:nvSpPr>
        <p:spPr>
          <a:xfrm>
            <a:off x="228600" y="0"/>
            <a:ext cx="11810935" cy="96014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pPr algn="ctr"/>
            <a:r>
              <a:rPr lang="en-US">
                <a:latin typeface="Arial" panose="020B0604020202020204" pitchFamily="34" charset="0"/>
                <a:cs typeface="Arial" panose="020B0604020202020204" pitchFamily="34" charset="0"/>
              </a:rPr>
              <a:t>Past Month Cigarette Use: Among People Aged 12 or Older; 2021-2024</a:t>
            </a:r>
            <a:endParaRPr lang="en-US" dirty="0">
              <a:latin typeface="Arial" panose="020B0604020202020204" pitchFamily="34" charset="0"/>
              <a:cs typeface="Arial" panose="020B0604020202020204" pitchFamily="34" charset="0"/>
            </a:endParaRPr>
          </a:p>
        </p:txBody>
      </p:sp>
      <p:pic>
        <p:nvPicPr>
          <p:cNvPr id="10" name="Content Placeholder 2" descr="Figure 5. This line graph shows the survey years on the horizontal axis and the percentage for past month cigarette use on the vertical axis. For each of the four age groups (12 or older, 12 to 17, 18 to 25, and 26 or older), there is a line showing use for the years 2021 through 2024. Tests of linear trends were conducted for lines that present 4 years of data and were considered statistically significant at the .05 level; significant results are indicated where appropriate. An accessible table of the estimates in the line graph is located below this figure.">
            <a:extLst>
              <a:ext uri="{FF2B5EF4-FFF2-40B4-BE49-F238E27FC236}">
                <a16:creationId xmlns:a16="http://schemas.microsoft.com/office/drawing/2014/main" id="{30CB9636-668F-3223-5A39-A557D4083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170" y="880870"/>
            <a:ext cx="9453630" cy="4986529"/>
          </a:xfrm>
          <a:prstGeom prst="rect">
            <a:avLst/>
          </a:prstGeom>
        </p:spPr>
      </p:pic>
      <p:sp>
        <p:nvSpPr>
          <p:cNvPr id="12" name="TextBox 11">
            <a:extLst>
              <a:ext uri="{FF2B5EF4-FFF2-40B4-BE49-F238E27FC236}">
                <a16:creationId xmlns:a16="http://schemas.microsoft.com/office/drawing/2014/main" id="{8B4DCC7C-BFB6-90BC-0341-7C59679158F5}"/>
              </a:ext>
            </a:extLst>
          </p:cNvPr>
          <p:cNvSpPr txBox="1"/>
          <p:nvPr/>
        </p:nvSpPr>
        <p:spPr>
          <a:xfrm>
            <a:off x="9220200" y="5530848"/>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1402931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D469B-78F5-E013-FB2F-D8C1F9672576}"/>
              </a:ext>
            </a:extLst>
          </p:cNvPr>
          <p:cNvSpPr txBox="1">
            <a:spLocks/>
          </p:cNvSpPr>
          <p:nvPr/>
        </p:nvSpPr>
        <p:spPr>
          <a:xfrm>
            <a:off x="381001" y="0"/>
            <a:ext cx="11506200" cy="960147"/>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pPr algn="ctr"/>
            <a:r>
              <a:rPr lang="en-US" dirty="0"/>
              <a:t>Past Month Nicotine Vaping: Among People Aged 12 or Older; 2024</a:t>
            </a:r>
          </a:p>
        </p:txBody>
      </p:sp>
      <p:pic>
        <p:nvPicPr>
          <p:cNvPr id="3" name="Content Placeholder 6" descr="Figure 6. This vertical bar graph has a value axis ranging from 0 to 25 percent and a horizontal axis showing labels for four age groups. &#10;Percentages are 9.6 for 12 or older, 6.0 for 12 to 17, 23.7 for 18 to 25, and 7.8 for 26 or older. ">
            <a:extLst>
              <a:ext uri="{FF2B5EF4-FFF2-40B4-BE49-F238E27FC236}">
                <a16:creationId xmlns:a16="http://schemas.microsoft.com/office/drawing/2014/main" id="{10B13152-EFE6-1ABD-EED8-3E23FD77D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175" y="1295400"/>
            <a:ext cx="8378825" cy="4419600"/>
          </a:xfrm>
          <a:prstGeom prst="rect">
            <a:avLst/>
          </a:prstGeom>
        </p:spPr>
      </p:pic>
      <p:sp>
        <p:nvSpPr>
          <p:cNvPr id="9" name="TextBox 8">
            <a:extLst>
              <a:ext uri="{FF2B5EF4-FFF2-40B4-BE49-F238E27FC236}">
                <a16:creationId xmlns:a16="http://schemas.microsoft.com/office/drawing/2014/main" id="{1A08165A-3CAD-DA08-5B11-644CB416C3DC}"/>
              </a:ext>
            </a:extLst>
          </p:cNvPr>
          <p:cNvSpPr txBox="1"/>
          <p:nvPr/>
        </p:nvSpPr>
        <p:spPr>
          <a:xfrm>
            <a:off x="2209800" y="6324600"/>
            <a:ext cx="2904641" cy="369332"/>
          </a:xfrm>
          <a:prstGeom prst="rect">
            <a:avLst/>
          </a:prstGeom>
          <a:noFill/>
        </p:spPr>
        <p:txBody>
          <a:bodyPr wrap="none" rtlCol="0">
            <a:spAutoFit/>
          </a:bodyPr>
          <a:lstStyle/>
          <a:p>
            <a:r>
              <a:rPr lang="en-US" dirty="0"/>
              <a:t>Source: SAMHSA and NSDUH</a:t>
            </a:r>
          </a:p>
        </p:txBody>
      </p:sp>
      <p:pic>
        <p:nvPicPr>
          <p:cNvPr id="10" name="Picture 9">
            <a:extLst>
              <a:ext uri="{FF2B5EF4-FFF2-40B4-BE49-F238E27FC236}">
                <a16:creationId xmlns:a16="http://schemas.microsoft.com/office/drawing/2014/main" id="{DA7F3447-01B2-3729-0070-5319B1221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1" name="TextBox 10">
            <a:extLst>
              <a:ext uri="{FF2B5EF4-FFF2-40B4-BE49-F238E27FC236}">
                <a16:creationId xmlns:a16="http://schemas.microsoft.com/office/drawing/2014/main" id="{08204EDF-6504-9296-207C-DCF04A773E90}"/>
              </a:ext>
            </a:extLst>
          </p:cNvPr>
          <p:cNvSpPr txBox="1"/>
          <p:nvPr/>
        </p:nvSpPr>
        <p:spPr>
          <a:xfrm>
            <a:off x="9220200" y="5530848"/>
            <a:ext cx="2904641" cy="369332"/>
          </a:xfrm>
          <a:prstGeom prst="rect">
            <a:avLst/>
          </a:prstGeom>
          <a:noFill/>
        </p:spPr>
        <p:txBody>
          <a:bodyPr wrap="none" rtlCol="0">
            <a:spAutoFit/>
          </a:bodyPr>
          <a:lstStyle/>
          <a:p>
            <a:r>
              <a:rPr lang="en-US" dirty="0"/>
              <a:t>Source: SAMHSA and NSDUH</a:t>
            </a:r>
          </a:p>
        </p:txBody>
      </p:sp>
    </p:spTree>
    <p:extLst>
      <p:ext uri="{BB962C8B-B14F-4D97-AF65-F5344CB8AC3E}">
        <p14:creationId xmlns:p14="http://schemas.microsoft.com/office/powerpoint/2010/main" val="1953865531"/>
      </p:ext>
    </p:extLst>
  </p:cSld>
  <p:clrMapOvr>
    <a:masterClrMapping/>
  </p:clrMapOvr>
</p:sld>
</file>

<file path=ppt/theme/theme1.xml><?xml version="1.0" encoding="utf-8"?>
<a:theme xmlns:a="http://schemas.openxmlformats.org/drawingml/2006/main" name="UAM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AMS – Gr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AMS – 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70541</TotalTime>
  <Words>1170</Words>
  <Application>Microsoft Macintosh PowerPoint</Application>
  <PresentationFormat>Widescreen</PresentationFormat>
  <Paragraphs>232</Paragraphs>
  <Slides>33</Slides>
  <Notes>22</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33</vt:i4>
      </vt:variant>
    </vt:vector>
  </HeadingPairs>
  <TitlesOfParts>
    <vt:vector size="45" baseType="lpstr">
      <vt:lpstr>Arial</vt:lpstr>
      <vt:lpstr>Ayuthaya</vt:lpstr>
      <vt:lpstr>Calibri</vt:lpstr>
      <vt:lpstr>Droid Sans</vt:lpstr>
      <vt:lpstr>Segoe UI Semibold</vt:lpstr>
      <vt:lpstr>UAMS</vt:lpstr>
      <vt:lpstr>UAMS – Gray</vt:lpstr>
      <vt:lpstr>UAMS – Red</vt:lpstr>
      <vt:lpstr>Custom Design</vt:lpstr>
      <vt:lpstr>1_Custom Design</vt:lpstr>
      <vt:lpstr>2_Custom Design</vt:lpstr>
      <vt:lpstr>3_Custom Design</vt:lpstr>
      <vt:lpstr>Arkansas Statewide Epidemiological Outcomes Workgroup   Thrice-Annual Meeting 09/18/2025</vt:lpstr>
      <vt:lpstr>Today’s Agenda</vt:lpstr>
      <vt:lpstr>PowerPoint Presentation</vt:lpstr>
      <vt:lpstr>National Updates: NSDUH Substance Use Trends  Alison Oliveto, PhD SEOW Team Leader UAMS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Updates: APNA Substance Use Trends  Alison Oliveto, PhD SEOW Team Leader UAMS</vt:lpstr>
      <vt:lpstr>PowerPoint Presentation</vt:lpstr>
      <vt:lpstr>PowerPoint Presentation</vt:lpstr>
      <vt:lpstr>AR Youth Substance Use Trends </vt:lpstr>
      <vt:lpstr>AR Youth Substance Use Trends </vt:lpstr>
      <vt:lpstr>AR Youth Substance Use Trends </vt:lpstr>
      <vt:lpstr>PowerPoint Presentation</vt:lpstr>
      <vt:lpstr>PowerPoint Presentation</vt:lpstr>
      <vt:lpstr>SEOW Year in Review  Alison Oliveto, PhD SEOW Team Leader UAMS</vt:lpstr>
      <vt:lpstr>SEOW Activities</vt:lpstr>
      <vt:lpstr>Future Directions: Discussion</vt:lpstr>
      <vt:lpstr>Action Plan/Wrap-Up/Next Meeting</vt:lpstr>
      <vt:lpstr>PowerPoint Presentation</vt:lpstr>
    </vt:vector>
  </TitlesOfParts>
  <Company>UAMS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Photography</dc:title>
  <dc:creator>sam</dc:creator>
  <cp:lastModifiedBy>Oliveto, Alison</cp:lastModifiedBy>
  <cp:revision>386</cp:revision>
  <cp:lastPrinted>2025-01-21T20:13:20Z</cp:lastPrinted>
  <dcterms:created xsi:type="dcterms:W3CDTF">2012-06-27T20:39:58Z</dcterms:created>
  <dcterms:modified xsi:type="dcterms:W3CDTF">2025-09-18T20:29:24Z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a390d5-a4f3-448c-8368-24080179bc53_Enabled">
    <vt:lpwstr>true</vt:lpwstr>
  </property>
  <property fmtid="{D5CDD505-2E9C-101B-9397-08002B2CF9AE}" pid="3" name="MSIP_Label_8ca390d5-a4f3-448c-8368-24080179bc53_SetDate">
    <vt:lpwstr>2024-03-22T23:41:58Z</vt:lpwstr>
  </property>
  <property fmtid="{D5CDD505-2E9C-101B-9397-08002B2CF9AE}" pid="4" name="MSIP_Label_8ca390d5-a4f3-448c-8368-24080179bc53_Method">
    <vt:lpwstr>Standard</vt:lpwstr>
  </property>
  <property fmtid="{D5CDD505-2E9C-101B-9397-08002B2CF9AE}" pid="5" name="MSIP_Label_8ca390d5-a4f3-448c-8368-24080179bc53_Name">
    <vt:lpwstr>Low Risk</vt:lpwstr>
  </property>
  <property fmtid="{D5CDD505-2E9C-101B-9397-08002B2CF9AE}" pid="6" name="MSIP_Label_8ca390d5-a4f3-448c-8368-24080179bc53_SiteId">
    <vt:lpwstr>5b703aa0-061f-4ed9-beca-765a39ee1304</vt:lpwstr>
  </property>
  <property fmtid="{D5CDD505-2E9C-101B-9397-08002B2CF9AE}" pid="7" name="MSIP_Label_8ca390d5-a4f3-448c-8368-24080179bc53_ActionId">
    <vt:lpwstr>b00e7a17-73fa-42d0-9dce-8a96df830da4</vt:lpwstr>
  </property>
  <property fmtid="{D5CDD505-2E9C-101B-9397-08002B2CF9AE}" pid="8" name="MSIP_Label_8ca390d5-a4f3-448c-8368-24080179bc53_ContentBits">
    <vt:lpwstr>0</vt:lpwstr>
  </property>
</Properties>
</file>