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80" r:id="rId3"/>
    <p:sldMasterId id="2147483650" r:id="rId4"/>
    <p:sldMasterId id="2147483660" r:id="rId5"/>
    <p:sldMasterId id="2147483669" r:id="rId6"/>
    <p:sldMasterId id="2147483676" r:id="rId7"/>
  </p:sldMasterIdLst>
  <p:notesMasterIdLst>
    <p:notesMasterId r:id="rId41"/>
  </p:notesMasterIdLst>
  <p:handoutMasterIdLst>
    <p:handoutMasterId r:id="rId42"/>
  </p:handoutMasterIdLst>
  <p:sldIdLst>
    <p:sldId id="258" r:id="rId8"/>
    <p:sldId id="319" r:id="rId9"/>
    <p:sldId id="260" r:id="rId10"/>
    <p:sldId id="336" r:id="rId11"/>
    <p:sldId id="454" r:id="rId12"/>
    <p:sldId id="455" r:id="rId13"/>
    <p:sldId id="475" r:id="rId14"/>
    <p:sldId id="476" r:id="rId15"/>
    <p:sldId id="477" r:id="rId16"/>
    <p:sldId id="478" r:id="rId17"/>
    <p:sldId id="370" r:id="rId18"/>
    <p:sldId id="426" r:id="rId19"/>
    <p:sldId id="437" r:id="rId20"/>
    <p:sldId id="456" r:id="rId21"/>
    <p:sldId id="468" r:id="rId22"/>
    <p:sldId id="464" r:id="rId23"/>
    <p:sldId id="467" r:id="rId24"/>
    <p:sldId id="465" r:id="rId25"/>
    <p:sldId id="466" r:id="rId26"/>
    <p:sldId id="480" r:id="rId27"/>
    <p:sldId id="470" r:id="rId28"/>
    <p:sldId id="471" r:id="rId29"/>
    <p:sldId id="482" r:id="rId30"/>
    <p:sldId id="458" r:id="rId31"/>
    <p:sldId id="371" r:id="rId32"/>
    <p:sldId id="479" r:id="rId33"/>
    <p:sldId id="472" r:id="rId34"/>
    <p:sldId id="473" r:id="rId35"/>
    <p:sldId id="427" r:id="rId36"/>
    <p:sldId id="481" r:id="rId37"/>
    <p:sldId id="474" r:id="rId38"/>
    <p:sldId id="425" r:id="rId39"/>
    <p:sldId id="304" r:id="rId4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807C"/>
    <a:srgbClr val="A30C33"/>
    <a:srgbClr val="790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16"/>
    <p:restoredTop sz="87419"/>
  </p:normalViewPr>
  <p:slideViewPr>
    <p:cSldViewPr showGuides="1">
      <p:cViewPr varScale="1">
        <p:scale>
          <a:sx n="88" d="100"/>
          <a:sy n="88" d="100"/>
        </p:scale>
        <p:origin x="568" y="18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0D01C4-1BE0-054B-83F3-276CCAD7D7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6A407A-BFCD-3941-B0C8-F8D3DB1973A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129A191-CAF5-5840-9B64-C7ED1A618514}" type="datetimeFigureOut">
              <a:rPr lang="en-US" smtClean="0"/>
              <a:t>5/30/25</a:t>
            </a:fld>
            <a:endParaRPr lang="en-US"/>
          </a:p>
        </p:txBody>
      </p:sp>
      <p:sp>
        <p:nvSpPr>
          <p:cNvPr id="4" name="Footer Placeholder 3">
            <a:extLst>
              <a:ext uri="{FF2B5EF4-FFF2-40B4-BE49-F238E27FC236}">
                <a16:creationId xmlns:a16="http://schemas.microsoft.com/office/drawing/2014/main" id="{DCF23067-C577-C94A-B54C-931FB41EF6DD}"/>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01AE3C-B143-FD4B-9C19-585FB842F6C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4B89757-37C2-B04E-9CFE-0DF8C95B7724}" type="slidenum">
              <a:rPr lang="en-US" smtClean="0"/>
              <a:t>‹#›</a:t>
            </a:fld>
            <a:endParaRPr lang="en-US"/>
          </a:p>
        </p:txBody>
      </p:sp>
    </p:spTree>
    <p:extLst>
      <p:ext uri="{BB962C8B-B14F-4D97-AF65-F5344CB8AC3E}">
        <p14:creationId xmlns:p14="http://schemas.microsoft.com/office/powerpoint/2010/main" val="2686823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D2BB32BD-2CA7-4C2E-A2AF-1D86625FFA06}" type="datetimeFigureOut">
              <a:rPr lang="en-US" smtClean="0"/>
              <a:pPr/>
              <a:t>5/30/25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7D6C4EB-DE73-41E0-AD04-9F317D671CC6}" type="slidenum">
              <a:rPr lang="en-US" smtClean="0"/>
              <a:pPr/>
              <a:t>‹#›</a:t>
            </a:fld>
            <a:endParaRPr lang="en-US"/>
          </a:p>
        </p:txBody>
      </p:sp>
    </p:spTree>
    <p:extLst>
      <p:ext uri="{BB962C8B-B14F-4D97-AF65-F5344CB8AC3E}">
        <p14:creationId xmlns:p14="http://schemas.microsoft.com/office/powerpoint/2010/main" val="113986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a:t>
            </a:fld>
            <a:endParaRPr lang="en-US"/>
          </a:p>
        </p:txBody>
      </p:sp>
    </p:spTree>
    <p:extLst>
      <p:ext uri="{BB962C8B-B14F-4D97-AF65-F5344CB8AC3E}">
        <p14:creationId xmlns:p14="http://schemas.microsoft.com/office/powerpoint/2010/main" val="31441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A1C70-4083-E202-3495-273656FD0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F4EFB-416F-37DA-3991-6848B279F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7A7F5-F0E9-71B1-DFE6-D0D267F41E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4AEE98-F0D9-DFB6-EB8C-9D190F8908D0}"/>
              </a:ext>
            </a:extLst>
          </p:cNvPr>
          <p:cNvSpPr>
            <a:spLocks noGrp="1"/>
          </p:cNvSpPr>
          <p:nvPr>
            <p:ph type="sldNum" sz="quarter" idx="5"/>
          </p:nvPr>
        </p:nvSpPr>
        <p:spPr/>
        <p:txBody>
          <a:bodyPr/>
          <a:lstStyle/>
          <a:p>
            <a:fld id="{37D6C4EB-DE73-41E0-AD04-9F317D671CC6}" type="slidenum">
              <a:rPr lang="en-US" smtClean="0"/>
              <a:pPr/>
              <a:t>10</a:t>
            </a:fld>
            <a:endParaRPr lang="en-US"/>
          </a:p>
        </p:txBody>
      </p:sp>
    </p:spTree>
    <p:extLst>
      <p:ext uri="{BB962C8B-B14F-4D97-AF65-F5344CB8AC3E}">
        <p14:creationId xmlns:p14="http://schemas.microsoft.com/office/powerpoint/2010/main" val="346534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11</a:t>
            </a:fld>
            <a:endParaRPr lang="en-US"/>
          </a:p>
        </p:txBody>
      </p:sp>
    </p:spTree>
    <p:extLst>
      <p:ext uri="{BB962C8B-B14F-4D97-AF65-F5344CB8AC3E}">
        <p14:creationId xmlns:p14="http://schemas.microsoft.com/office/powerpoint/2010/main" val="199447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Nunito" pitchFamily="2" charset="77"/>
              </a:rPr>
              <a:t>From 2023 to 2024, current (previous 30-day) use of any tobacco product declined among high school students from 12.6% to 10.1%, largely driven by the decline in high school e-cigarette use (from 10.0% to 7.8%). During 2024, e-cigarettes remained the most commonly used tobacco product among U.S. youths; nicotine pouches were the second most commonly used tobacco product.</a:t>
            </a:r>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12</a:t>
            </a:fld>
            <a:endParaRPr lang="en-US"/>
          </a:p>
        </p:txBody>
      </p:sp>
    </p:spTree>
    <p:extLst>
      <p:ext uri="{BB962C8B-B14F-4D97-AF65-F5344CB8AC3E}">
        <p14:creationId xmlns:p14="http://schemas.microsoft.com/office/powerpoint/2010/main" val="422742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13</a:t>
            </a:fld>
            <a:endParaRPr lang="en-US"/>
          </a:p>
        </p:txBody>
      </p:sp>
    </p:spTree>
    <p:extLst>
      <p:ext uri="{BB962C8B-B14F-4D97-AF65-F5344CB8AC3E}">
        <p14:creationId xmlns:p14="http://schemas.microsoft.com/office/powerpoint/2010/main" val="828871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DB92-3A96-D81A-4ED1-C2ED7CADB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1C82D-5689-F2E7-BA76-FD3FD90FB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6C80C-3CF0-BC1E-8F4B-CC923C9D14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8A4A6-1AC1-4FDF-7E8D-FFF7E46CB990}"/>
              </a:ext>
            </a:extLst>
          </p:cNvPr>
          <p:cNvSpPr>
            <a:spLocks noGrp="1"/>
          </p:cNvSpPr>
          <p:nvPr>
            <p:ph type="sldNum" sz="quarter" idx="5"/>
          </p:nvPr>
        </p:nvSpPr>
        <p:spPr/>
        <p:txBody>
          <a:bodyPr/>
          <a:lstStyle/>
          <a:p>
            <a:fld id="{37D6C4EB-DE73-41E0-AD04-9F317D671CC6}" type="slidenum">
              <a:rPr lang="en-US" smtClean="0"/>
              <a:pPr/>
              <a:t>14</a:t>
            </a:fld>
            <a:endParaRPr lang="en-US"/>
          </a:p>
        </p:txBody>
      </p:sp>
    </p:spTree>
    <p:extLst>
      <p:ext uri="{BB962C8B-B14F-4D97-AF65-F5344CB8AC3E}">
        <p14:creationId xmlns:p14="http://schemas.microsoft.com/office/powerpoint/2010/main" val="221106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8F368-2AFC-D9E9-19F7-21CB8F848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C1610-0799-DFC7-3666-D8C107C48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56D66-3C91-7856-8BFF-96716B6C15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4BA5A1-31EF-1139-D20F-C6CE5DC76324}"/>
              </a:ext>
            </a:extLst>
          </p:cNvPr>
          <p:cNvSpPr>
            <a:spLocks noGrp="1"/>
          </p:cNvSpPr>
          <p:nvPr>
            <p:ph type="sldNum" sz="quarter" idx="5"/>
          </p:nvPr>
        </p:nvSpPr>
        <p:spPr/>
        <p:txBody>
          <a:bodyPr/>
          <a:lstStyle/>
          <a:p>
            <a:fld id="{37D6C4EB-DE73-41E0-AD04-9F317D671CC6}" type="slidenum">
              <a:rPr lang="en-US" smtClean="0"/>
              <a:pPr/>
              <a:t>24</a:t>
            </a:fld>
            <a:endParaRPr lang="en-US"/>
          </a:p>
        </p:txBody>
      </p:sp>
    </p:spTree>
    <p:extLst>
      <p:ext uri="{BB962C8B-B14F-4D97-AF65-F5344CB8AC3E}">
        <p14:creationId xmlns:p14="http://schemas.microsoft.com/office/powerpoint/2010/main" val="309470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25</a:t>
            </a:fld>
            <a:endParaRPr lang="en-US"/>
          </a:p>
        </p:txBody>
      </p:sp>
    </p:spTree>
    <p:extLst>
      <p:ext uri="{BB962C8B-B14F-4D97-AF65-F5344CB8AC3E}">
        <p14:creationId xmlns:p14="http://schemas.microsoft.com/office/powerpoint/2010/main" val="1004130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B244-2E93-B9CC-1F6B-985FF5EB7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FF6B5-7D55-FD50-C2A5-559B084F0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F9BCC-FCF6-46F1-F531-445E6249BE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A6EF57-1411-9B42-BEFF-6850B95AD377}"/>
              </a:ext>
            </a:extLst>
          </p:cNvPr>
          <p:cNvSpPr>
            <a:spLocks noGrp="1"/>
          </p:cNvSpPr>
          <p:nvPr>
            <p:ph type="sldNum" sz="quarter" idx="5"/>
          </p:nvPr>
        </p:nvSpPr>
        <p:spPr/>
        <p:txBody>
          <a:bodyPr/>
          <a:lstStyle/>
          <a:p>
            <a:fld id="{37D6C4EB-DE73-41E0-AD04-9F317D671CC6}" type="slidenum">
              <a:rPr lang="en-US" smtClean="0"/>
              <a:pPr/>
              <a:t>27</a:t>
            </a:fld>
            <a:endParaRPr lang="en-US"/>
          </a:p>
        </p:txBody>
      </p:sp>
    </p:spTree>
    <p:extLst>
      <p:ext uri="{BB962C8B-B14F-4D97-AF65-F5344CB8AC3E}">
        <p14:creationId xmlns:p14="http://schemas.microsoft.com/office/powerpoint/2010/main" val="874669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0C3E-C356-406C-470E-80F7A935E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2DEF0-E8EE-96B5-54F0-0F2AC0EBC8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62762-8734-E30F-A9D5-257638C377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FF34DC-7269-4F08-69AD-CCEC7554855C}"/>
              </a:ext>
            </a:extLst>
          </p:cNvPr>
          <p:cNvSpPr>
            <a:spLocks noGrp="1"/>
          </p:cNvSpPr>
          <p:nvPr>
            <p:ph type="sldNum" sz="quarter" idx="5"/>
          </p:nvPr>
        </p:nvSpPr>
        <p:spPr/>
        <p:txBody>
          <a:bodyPr/>
          <a:lstStyle/>
          <a:p>
            <a:fld id="{37D6C4EB-DE73-41E0-AD04-9F317D671CC6}" type="slidenum">
              <a:rPr lang="en-US" smtClean="0"/>
              <a:pPr/>
              <a:t>28</a:t>
            </a:fld>
            <a:endParaRPr lang="en-US"/>
          </a:p>
        </p:txBody>
      </p:sp>
    </p:spTree>
    <p:extLst>
      <p:ext uri="{BB962C8B-B14F-4D97-AF65-F5344CB8AC3E}">
        <p14:creationId xmlns:p14="http://schemas.microsoft.com/office/powerpoint/2010/main" val="83957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 2. </a:t>
            </a:r>
            <a:r>
              <a:rPr lang="en-US" sz="1200" kern="1200" dirty="0">
                <a:solidFill>
                  <a:schemeClr val="tx1"/>
                </a:solidFill>
                <a:effectLst/>
                <a:latin typeface="+mn-lt"/>
                <a:ea typeface="+mn-ea"/>
                <a:cs typeface="+mn-cs"/>
              </a:rPr>
              <a:t>“All east” is the three-year lagged pooled synthetic narcotic mortality rate across all states that lie entirely east of the Mississippi River, as well Minnesota, Louisiana, and the District of Columbia. “Top 10′′ is the three-year lagged pooled synthetic narcotic mortality across 10 jurisdictions with highest population-adjusted synthetic narcotics mortality rate in 2018 (Delaware, West Virginia, Maryland, New Hampshire, Massachusetts, New Jersey, Ohio, District of Columbia, Connecticut, Rhode Island). </a:t>
            </a:r>
          </a:p>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29</a:t>
            </a:fld>
            <a:endParaRPr lang="en-US"/>
          </a:p>
        </p:txBody>
      </p:sp>
    </p:spTree>
    <p:extLst>
      <p:ext uri="{BB962C8B-B14F-4D97-AF65-F5344CB8AC3E}">
        <p14:creationId xmlns:p14="http://schemas.microsoft.com/office/powerpoint/2010/main" val="2412297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2</a:t>
            </a:fld>
            <a:endParaRPr lang="en-US"/>
          </a:p>
        </p:txBody>
      </p:sp>
    </p:spTree>
    <p:extLst>
      <p:ext uri="{BB962C8B-B14F-4D97-AF65-F5344CB8AC3E}">
        <p14:creationId xmlns:p14="http://schemas.microsoft.com/office/powerpoint/2010/main" val="1542494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C51E7-8768-563D-0A48-E1BBD9A03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40E42-9987-2699-A7D1-F0FF0535F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7976F-23EF-A9CB-97A1-64CDD68B20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 2. </a:t>
            </a:r>
            <a:r>
              <a:rPr lang="en-US" sz="1200" kern="1200" dirty="0">
                <a:solidFill>
                  <a:schemeClr val="tx1"/>
                </a:solidFill>
                <a:effectLst/>
                <a:latin typeface="+mn-lt"/>
                <a:ea typeface="+mn-ea"/>
                <a:cs typeface="+mn-cs"/>
              </a:rPr>
              <a:t>“All east” is the three-year lagged pooled synthetic narcotic mortality rate across all states that lie entirely east of the Mississippi River, as well Minnesota, Louisiana, and the District of Columbia. “Top 10′′ is the three-year lagged pooled synthetic narcotic mortality across 10 jurisdictions with highest population-adjusted synthetic narcotics mortality rate in 2018 (Delaware, West Virginia, Maryland, New Hampshire, Massachusetts, New Jersey, Ohio, District of Columbia, Connecticut, Rhode Island). </a:t>
            </a:r>
          </a:p>
          <a:p>
            <a:endParaRPr lang="en-US" dirty="0"/>
          </a:p>
        </p:txBody>
      </p:sp>
      <p:sp>
        <p:nvSpPr>
          <p:cNvPr id="4" name="Slide Number Placeholder 3">
            <a:extLst>
              <a:ext uri="{FF2B5EF4-FFF2-40B4-BE49-F238E27FC236}">
                <a16:creationId xmlns:a16="http://schemas.microsoft.com/office/drawing/2014/main" id="{8934472D-38FD-7350-B880-C1FF4073949A}"/>
              </a:ext>
            </a:extLst>
          </p:cNvPr>
          <p:cNvSpPr>
            <a:spLocks noGrp="1"/>
          </p:cNvSpPr>
          <p:nvPr>
            <p:ph type="sldNum" sz="quarter" idx="5"/>
          </p:nvPr>
        </p:nvSpPr>
        <p:spPr/>
        <p:txBody>
          <a:bodyPr/>
          <a:lstStyle/>
          <a:p>
            <a:fld id="{37D6C4EB-DE73-41E0-AD04-9F317D671CC6}" type="slidenum">
              <a:rPr lang="en-US" smtClean="0"/>
              <a:pPr/>
              <a:t>30</a:t>
            </a:fld>
            <a:endParaRPr lang="en-US"/>
          </a:p>
        </p:txBody>
      </p:sp>
    </p:spTree>
    <p:extLst>
      <p:ext uri="{BB962C8B-B14F-4D97-AF65-F5344CB8AC3E}">
        <p14:creationId xmlns:p14="http://schemas.microsoft.com/office/powerpoint/2010/main" val="6030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B381A-148F-C93E-3824-604F05B3A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A10BE-74F8-B6F4-2677-7AD2117C0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94A9C-C26B-6510-EA36-DFDF221EBE48}"/>
              </a:ext>
            </a:extLst>
          </p:cNvPr>
          <p:cNvSpPr>
            <a:spLocks noGrp="1"/>
          </p:cNvSpPr>
          <p:nvPr>
            <p:ph type="body" idx="1"/>
          </p:nvPr>
        </p:nvSpPr>
        <p:spPr/>
        <p:txBody>
          <a:bodyPr/>
          <a:lstStyle/>
          <a:p>
            <a:r>
              <a:rPr lang="en-US" dirty="0"/>
              <a:t>How do the AR data line up with national trends?</a:t>
            </a:r>
          </a:p>
          <a:p>
            <a:r>
              <a:rPr lang="en-US" dirty="0"/>
              <a:t>Should nicotine pouches be added to APNA survey for next year?</a:t>
            </a:r>
          </a:p>
          <a:p>
            <a:endParaRPr lang="en-US" dirty="0"/>
          </a:p>
        </p:txBody>
      </p:sp>
      <p:sp>
        <p:nvSpPr>
          <p:cNvPr id="4" name="Slide Number Placeholder 3">
            <a:extLst>
              <a:ext uri="{FF2B5EF4-FFF2-40B4-BE49-F238E27FC236}">
                <a16:creationId xmlns:a16="http://schemas.microsoft.com/office/drawing/2014/main" id="{977B82E0-1A86-102B-A752-BB30C8BC4CA2}"/>
              </a:ext>
            </a:extLst>
          </p:cNvPr>
          <p:cNvSpPr>
            <a:spLocks noGrp="1"/>
          </p:cNvSpPr>
          <p:nvPr>
            <p:ph type="sldNum" sz="quarter" idx="5"/>
          </p:nvPr>
        </p:nvSpPr>
        <p:spPr/>
        <p:txBody>
          <a:bodyPr/>
          <a:lstStyle/>
          <a:p>
            <a:fld id="{37D6C4EB-DE73-41E0-AD04-9F317D671CC6}" type="slidenum">
              <a:rPr lang="en-US" smtClean="0"/>
              <a:pPr/>
              <a:t>31</a:t>
            </a:fld>
            <a:endParaRPr lang="en-US"/>
          </a:p>
        </p:txBody>
      </p:sp>
    </p:spTree>
    <p:extLst>
      <p:ext uri="{BB962C8B-B14F-4D97-AF65-F5344CB8AC3E}">
        <p14:creationId xmlns:p14="http://schemas.microsoft.com/office/powerpoint/2010/main" val="2634580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32</a:t>
            </a:fld>
            <a:endParaRPr lang="en-US"/>
          </a:p>
        </p:txBody>
      </p:sp>
    </p:spTree>
    <p:extLst>
      <p:ext uri="{BB962C8B-B14F-4D97-AF65-F5344CB8AC3E}">
        <p14:creationId xmlns:p14="http://schemas.microsoft.com/office/powerpoint/2010/main" val="654112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33</a:t>
            </a:fld>
            <a:endParaRPr lang="en-US"/>
          </a:p>
        </p:txBody>
      </p:sp>
    </p:spTree>
    <p:extLst>
      <p:ext uri="{BB962C8B-B14F-4D97-AF65-F5344CB8AC3E}">
        <p14:creationId xmlns:p14="http://schemas.microsoft.com/office/powerpoint/2010/main" val="53433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3</a:t>
            </a:fld>
            <a:endParaRPr lang="en-US"/>
          </a:p>
        </p:txBody>
      </p:sp>
    </p:spTree>
    <p:extLst>
      <p:ext uri="{BB962C8B-B14F-4D97-AF65-F5344CB8AC3E}">
        <p14:creationId xmlns:p14="http://schemas.microsoft.com/office/powerpoint/2010/main" val="157423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4</a:t>
            </a:fld>
            <a:endParaRPr lang="en-US"/>
          </a:p>
        </p:txBody>
      </p:sp>
    </p:spTree>
    <p:extLst>
      <p:ext uri="{BB962C8B-B14F-4D97-AF65-F5344CB8AC3E}">
        <p14:creationId xmlns:p14="http://schemas.microsoft.com/office/powerpoint/2010/main" val="414619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7733E-EC94-87BB-495A-B741044A9C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EA4ED-7863-3A8D-BFB7-2E8AF1048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867BD-A166-78F4-47A4-B7C5E5168D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A4D1C2-CFA2-CF52-992A-E8374B9191C0}"/>
              </a:ext>
            </a:extLst>
          </p:cNvPr>
          <p:cNvSpPr>
            <a:spLocks noGrp="1"/>
          </p:cNvSpPr>
          <p:nvPr>
            <p:ph type="sldNum" sz="quarter" idx="5"/>
          </p:nvPr>
        </p:nvSpPr>
        <p:spPr/>
        <p:txBody>
          <a:bodyPr/>
          <a:lstStyle/>
          <a:p>
            <a:fld id="{37D6C4EB-DE73-41E0-AD04-9F317D671CC6}" type="slidenum">
              <a:rPr lang="en-US" smtClean="0"/>
              <a:pPr/>
              <a:t>5</a:t>
            </a:fld>
            <a:endParaRPr lang="en-US"/>
          </a:p>
        </p:txBody>
      </p:sp>
    </p:spTree>
    <p:extLst>
      <p:ext uri="{BB962C8B-B14F-4D97-AF65-F5344CB8AC3E}">
        <p14:creationId xmlns:p14="http://schemas.microsoft.com/office/powerpoint/2010/main" val="426816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80C61-D8E5-17D5-22AA-7DF3A9B57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D4792-28A8-BA58-0E76-9EB253ED7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EE3FC-FF73-498D-EDE9-B9036529E7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8E1917-EF24-2AA4-E4D8-C4C3CF0420E1}"/>
              </a:ext>
            </a:extLst>
          </p:cNvPr>
          <p:cNvSpPr>
            <a:spLocks noGrp="1"/>
          </p:cNvSpPr>
          <p:nvPr>
            <p:ph type="sldNum" sz="quarter" idx="5"/>
          </p:nvPr>
        </p:nvSpPr>
        <p:spPr/>
        <p:txBody>
          <a:bodyPr/>
          <a:lstStyle/>
          <a:p>
            <a:fld id="{37D6C4EB-DE73-41E0-AD04-9F317D671CC6}" type="slidenum">
              <a:rPr lang="en-US" smtClean="0"/>
              <a:pPr/>
              <a:t>6</a:t>
            </a:fld>
            <a:endParaRPr lang="en-US"/>
          </a:p>
        </p:txBody>
      </p:sp>
    </p:spTree>
    <p:extLst>
      <p:ext uri="{BB962C8B-B14F-4D97-AF65-F5344CB8AC3E}">
        <p14:creationId xmlns:p14="http://schemas.microsoft.com/office/powerpoint/2010/main" val="1743695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8357-6914-2FA8-EB72-2C674D171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1D2ED-73B4-69F7-B520-CA62A3528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A755E-572B-DE4E-D54F-2D088CEDFC5B}"/>
              </a:ext>
            </a:extLst>
          </p:cNvPr>
          <p:cNvSpPr>
            <a:spLocks noGrp="1"/>
          </p:cNvSpPr>
          <p:nvPr>
            <p:ph type="body" idx="1"/>
          </p:nvPr>
        </p:nvSpPr>
        <p:spPr/>
        <p:txBody>
          <a:bodyPr/>
          <a:lstStyle/>
          <a:p>
            <a:r>
              <a:rPr lang="en-US" b="0" i="0" u="none" strike="noStrike" dirty="0">
                <a:solidFill>
                  <a:srgbClr val="444444"/>
                </a:solidFill>
                <a:effectLst/>
                <a:latin typeface="Droid Sans"/>
              </a:rPr>
              <a:t>adolescents most commonly reported use of alcohol, nicotine vaping, and cannabis in the 12 months prior to the survey</a:t>
            </a:r>
          </a:p>
          <a:p>
            <a:endParaRPr lang="en-US" b="0" i="0" u="none" strike="noStrike" dirty="0">
              <a:solidFill>
                <a:srgbClr val="444444"/>
              </a:solidFill>
              <a:effectLst/>
              <a:latin typeface="Droid Sans"/>
            </a:endParaRPr>
          </a:p>
          <a:p>
            <a:r>
              <a:rPr lang="en-US" b="0" i="0" u="none" strike="noStrike" dirty="0">
                <a:solidFill>
                  <a:srgbClr val="444444"/>
                </a:solidFill>
                <a:effectLst/>
                <a:latin typeface="Droid Sans"/>
              </a:rPr>
              <a:t>Cigs: 7.1%, 3.8%, 1.9%</a:t>
            </a:r>
            <a:endParaRPr lang="en-US" dirty="0"/>
          </a:p>
        </p:txBody>
      </p:sp>
      <p:sp>
        <p:nvSpPr>
          <p:cNvPr id="4" name="Slide Number Placeholder 3">
            <a:extLst>
              <a:ext uri="{FF2B5EF4-FFF2-40B4-BE49-F238E27FC236}">
                <a16:creationId xmlns:a16="http://schemas.microsoft.com/office/drawing/2014/main" id="{6461A61E-42A4-2A76-CB13-5EB1E8111607}"/>
              </a:ext>
            </a:extLst>
          </p:cNvPr>
          <p:cNvSpPr>
            <a:spLocks noGrp="1"/>
          </p:cNvSpPr>
          <p:nvPr>
            <p:ph type="sldNum" sz="quarter" idx="5"/>
          </p:nvPr>
        </p:nvSpPr>
        <p:spPr/>
        <p:txBody>
          <a:bodyPr/>
          <a:lstStyle/>
          <a:p>
            <a:fld id="{37D6C4EB-DE73-41E0-AD04-9F317D671CC6}" type="slidenum">
              <a:rPr lang="en-US" smtClean="0"/>
              <a:pPr/>
              <a:t>7</a:t>
            </a:fld>
            <a:endParaRPr lang="en-US"/>
          </a:p>
        </p:txBody>
      </p:sp>
    </p:spTree>
    <p:extLst>
      <p:ext uri="{BB962C8B-B14F-4D97-AF65-F5344CB8AC3E}">
        <p14:creationId xmlns:p14="http://schemas.microsoft.com/office/powerpoint/2010/main" val="2857683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9E5AE-6C99-5BA2-C4CF-C621AE790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42A32-A87D-9685-5484-0912C70C3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AF8F1-23E3-925D-F8AF-D3532191F3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312474-1F04-6F53-5E59-F89467C0DB4E}"/>
              </a:ext>
            </a:extLst>
          </p:cNvPr>
          <p:cNvSpPr>
            <a:spLocks noGrp="1"/>
          </p:cNvSpPr>
          <p:nvPr>
            <p:ph type="sldNum" sz="quarter" idx="5"/>
          </p:nvPr>
        </p:nvSpPr>
        <p:spPr/>
        <p:txBody>
          <a:bodyPr/>
          <a:lstStyle/>
          <a:p>
            <a:fld id="{37D6C4EB-DE73-41E0-AD04-9F317D671CC6}" type="slidenum">
              <a:rPr lang="en-US" smtClean="0"/>
              <a:pPr/>
              <a:t>8</a:t>
            </a:fld>
            <a:endParaRPr lang="en-US"/>
          </a:p>
        </p:txBody>
      </p:sp>
    </p:spTree>
    <p:extLst>
      <p:ext uri="{BB962C8B-B14F-4D97-AF65-F5344CB8AC3E}">
        <p14:creationId xmlns:p14="http://schemas.microsoft.com/office/powerpoint/2010/main" val="56932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6237D-E413-69B4-534A-C649C458D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8ECED-DF1D-D9AA-68CE-A7D620A30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334CA-23F8-CF18-0634-69E5AA7CD5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A44F7F-8E2B-A78C-82A3-87491EB27B12}"/>
              </a:ext>
            </a:extLst>
          </p:cNvPr>
          <p:cNvSpPr>
            <a:spLocks noGrp="1"/>
          </p:cNvSpPr>
          <p:nvPr>
            <p:ph type="sldNum" sz="quarter" idx="5"/>
          </p:nvPr>
        </p:nvSpPr>
        <p:spPr/>
        <p:txBody>
          <a:bodyPr/>
          <a:lstStyle/>
          <a:p>
            <a:fld id="{37D6C4EB-DE73-41E0-AD04-9F317D671CC6}" type="slidenum">
              <a:rPr lang="en-US" smtClean="0"/>
              <a:pPr/>
              <a:t>9</a:t>
            </a:fld>
            <a:endParaRPr lang="en-US"/>
          </a:p>
        </p:txBody>
      </p:sp>
    </p:spTree>
    <p:extLst>
      <p:ext uri="{BB962C8B-B14F-4D97-AF65-F5344CB8AC3E}">
        <p14:creationId xmlns:p14="http://schemas.microsoft.com/office/powerpoint/2010/main" val="1579181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rgbClr val="A30C33"/>
                </a:solidFill>
                <a:latin typeface="Arial"/>
                <a:cs typeface="Arial"/>
              </a:defRPr>
            </a:lvl1pPr>
          </a:lstStyle>
          <a:p>
            <a:r>
              <a:rPr lang="en-US" dirty="0"/>
              <a:t>Click to add title </a:t>
            </a:r>
          </a:p>
        </p:txBody>
      </p:sp>
      <p:sp>
        <p:nvSpPr>
          <p:cNvPr id="3"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rgbClr val="A30C3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E3DB-6AD5-6840-A47D-C7D46BB30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81E047-9BD3-E04B-8D63-C17312B83D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67FCA3-A673-EC45-B343-8598D20325ED}"/>
              </a:ext>
            </a:extLst>
          </p:cNvPr>
          <p:cNvSpPr>
            <a:spLocks noGrp="1"/>
          </p:cNvSpPr>
          <p:nvPr>
            <p:ph type="dt" sz="half" idx="10"/>
          </p:nvPr>
        </p:nvSpPr>
        <p:spPr/>
        <p:txBody>
          <a:bodyPr/>
          <a:lstStyle/>
          <a:p>
            <a:fld id="{08243D5F-4AA8-E043-ABA6-5ED8B75A025D}" type="datetimeFigureOut">
              <a:rPr lang="en-US" smtClean="0"/>
              <a:t>5/30/25</a:t>
            </a:fld>
            <a:endParaRPr lang="en-US"/>
          </a:p>
        </p:txBody>
      </p:sp>
      <p:sp>
        <p:nvSpPr>
          <p:cNvPr id="5" name="Footer Placeholder 4">
            <a:extLst>
              <a:ext uri="{FF2B5EF4-FFF2-40B4-BE49-F238E27FC236}">
                <a16:creationId xmlns:a16="http://schemas.microsoft.com/office/drawing/2014/main" id="{B1979E93-D216-AB42-8D0C-9EE4C865A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91F57-3A32-F14A-9D17-A5035BBD5092}"/>
              </a:ext>
            </a:extLst>
          </p:cNvPr>
          <p:cNvSpPr>
            <a:spLocks noGrp="1"/>
          </p:cNvSpPr>
          <p:nvPr>
            <p:ph type="sldNum" sz="quarter" idx="12"/>
          </p:nvPr>
        </p:nvSpPr>
        <p:spPr/>
        <p:txBody>
          <a:bodyPr/>
          <a:lstStyle/>
          <a:p>
            <a:fld id="{66D0A92F-4BE2-9B4C-AE19-1C47AA9E536C}" type="slidenum">
              <a:rPr lang="en-US" smtClean="0"/>
              <a:t>‹#›</a:t>
            </a:fld>
            <a:endParaRPr lang="en-US"/>
          </a:p>
        </p:txBody>
      </p:sp>
    </p:spTree>
    <p:extLst>
      <p:ext uri="{BB962C8B-B14F-4D97-AF65-F5344CB8AC3E}">
        <p14:creationId xmlns:p14="http://schemas.microsoft.com/office/powerpoint/2010/main" val="64043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3212555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3977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Title and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1524000" y="1767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414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Two Conten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16000" y="914402"/>
            <a:ext cx="10160000" cy="609599"/>
          </a:xfr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11" name="Content Placeholder 2"/>
          <p:cNvSpPr>
            <a:spLocks noGrp="1"/>
          </p:cNvSpPr>
          <p:nvPr>
            <p:ph idx="13"/>
          </p:nvPr>
        </p:nvSpPr>
        <p:spPr>
          <a:xfrm>
            <a:off x="609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197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7988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4800600"/>
            <a:ext cx="7315200" cy="566738"/>
          </a:xfr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6"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2389717" y="5367338"/>
            <a:ext cx="7315200" cy="804862"/>
          </a:xfr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65076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361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a:prstGeom prst="rect">
            <a:avLst/>
          </a:prstGeo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2037156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a:prstGeom prst="rect">
            <a:avLst/>
          </a:prstGeo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8849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Content Placeholder 2"/>
          <p:cNvSpPr>
            <a:spLocks noGrp="1"/>
          </p:cNvSpPr>
          <p:nvPr>
            <p:ph idx="13"/>
          </p:nvPr>
        </p:nvSpPr>
        <p:spPr>
          <a:xfrm>
            <a:off x="1524000" y="1767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779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y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383462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a:prstGeom prst="rect">
            <a:avLst/>
          </a:prstGeo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836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icture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2389717" y="4800600"/>
            <a:ext cx="7315200" cy="566738"/>
          </a:xfrm>
          <a:prstGeom prst="rect">
            <a:avLst/>
          </a:prstGeo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11" name="Picture Placeholder 2"/>
          <p:cNvSpPr>
            <a:spLocks noGrp="1"/>
          </p:cNvSpPr>
          <p:nvPr>
            <p:ph type="pic" idx="1"/>
          </p:nvPr>
        </p:nvSpPr>
        <p:spPr>
          <a:xfrm>
            <a:off x="2389717" y="612775"/>
            <a:ext cx="73152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2"/>
          </p:nvPr>
        </p:nvSpPr>
        <p:spPr>
          <a:xfrm>
            <a:off x="2389717" y="5367338"/>
            <a:ext cx="7315200" cy="804862"/>
          </a:xfrm>
          <a:prstGeom prst="rect">
            <a:avLst/>
          </a:prstGeo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0556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955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2438400" y="4800600"/>
            <a:ext cx="7315200" cy="566738"/>
          </a:xfrm>
          <a:prstGeom prst="rect">
            <a:avLst/>
          </a:prstGeom>
        </p:spPr>
        <p:txBody>
          <a:bodyPr anchor="b">
            <a:normAutofit/>
          </a:bodyPr>
          <a:lstStyle>
            <a:lvl1pPr algn="l">
              <a:defRPr sz="1800" b="1">
                <a:latin typeface="Arial"/>
                <a:cs typeface="Arial"/>
              </a:defRPr>
            </a:lvl1pPr>
          </a:lstStyle>
          <a:p>
            <a:r>
              <a:rPr lang="en-US" dirty="0"/>
              <a:t>Click to edit Master title style</a:t>
            </a:r>
          </a:p>
        </p:txBody>
      </p:sp>
      <p:sp>
        <p:nvSpPr>
          <p:cNvPr id="9" name="Text Placeholder 3"/>
          <p:cNvSpPr>
            <a:spLocks noGrp="1"/>
          </p:cNvSpPr>
          <p:nvPr>
            <p:ph type="body" sz="half" idx="2"/>
          </p:nvPr>
        </p:nvSpPr>
        <p:spPr>
          <a:xfrm>
            <a:off x="2438400" y="5367338"/>
            <a:ext cx="7315200" cy="804862"/>
          </a:xfrm>
          <a:prstGeom prst="rect">
            <a:avLst/>
          </a:prstGeo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Content Placeholder 2"/>
          <p:cNvSpPr>
            <a:spLocks noGrp="1"/>
          </p:cNvSpPr>
          <p:nvPr>
            <p:ph idx="13"/>
          </p:nvPr>
        </p:nvSpPr>
        <p:spPr>
          <a:xfrm>
            <a:off x="2438400" y="609600"/>
            <a:ext cx="7315200" cy="4114800"/>
          </a:xfrm>
          <a:prstGeom prst="rect">
            <a:avLst/>
          </a:prstGeom>
        </p:spPr>
        <p:txBody>
          <a:bodyPr/>
          <a:lstStyle>
            <a:lvl1pPr marL="0" indent="0">
              <a:buFont typeface="Arial"/>
              <a:buNone/>
              <a:defRPr sz="1800">
                <a:solidFill>
                  <a:schemeClr val="tx1"/>
                </a:solidFill>
                <a:latin typeface="Arial"/>
                <a:cs typeface="Arial"/>
              </a:defRPr>
            </a:lvl1pPr>
            <a:lvl2pPr marL="403225" indent="-230188">
              <a:tabLst/>
              <a:defRPr sz="1800">
                <a:solidFill>
                  <a:schemeClr val="tx1"/>
                </a:solidFill>
                <a:latin typeface="Arial"/>
                <a:cs typeface="Arial"/>
              </a:defRPr>
            </a:lvl2pPr>
            <a:lvl3pPr marL="568325" indent="-165100">
              <a:defRPr sz="1800">
                <a:solidFill>
                  <a:schemeClr val="tx1"/>
                </a:solidFill>
                <a:latin typeface="Arial"/>
                <a:cs typeface="Arial"/>
              </a:defRPr>
            </a:lvl3pPr>
            <a:lvl4pPr marL="798513" indent="-230188">
              <a:defRPr sz="1800">
                <a:solidFill>
                  <a:schemeClr val="tx1"/>
                </a:solidFill>
                <a:latin typeface="Arial"/>
                <a:cs typeface="Arial"/>
              </a:defRPr>
            </a:lvl4pPr>
            <a:lvl5pPr marL="971550" indent="-173038">
              <a:defRPr sz="1800">
                <a:solidFill>
                  <a:schemeClr val="tx1"/>
                </a:solidFill>
                <a:latin typeface="Arial"/>
                <a:cs typeface="Arial"/>
              </a:defRPr>
            </a:lvl5pPr>
          </a:lstStyle>
          <a:p>
            <a:pPr lvl="0"/>
            <a:endParaRPr lang="en-US" dirty="0"/>
          </a:p>
        </p:txBody>
      </p:sp>
    </p:spTree>
    <p:extLst>
      <p:ext uri="{BB962C8B-B14F-4D97-AF65-F5344CB8AC3E}">
        <p14:creationId xmlns:p14="http://schemas.microsoft.com/office/powerpoint/2010/main" val="407679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27786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latin typeface="Arial"/>
                <a:cs typeface="Arial"/>
              </a:defRPr>
            </a:lvl1pPr>
          </a:lstStyle>
          <a:p>
            <a:r>
              <a:rPr lang="en-US" dirty="0"/>
              <a:t>Click to add title</a:t>
            </a:r>
          </a:p>
        </p:txBody>
      </p:sp>
    </p:spTree>
    <p:extLst>
      <p:ext uri="{BB962C8B-B14F-4D97-AF65-F5344CB8AC3E}">
        <p14:creationId xmlns:p14="http://schemas.microsoft.com/office/powerpoint/2010/main" val="20143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3"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8" name="Content Placeholder 2"/>
          <p:cNvSpPr>
            <a:spLocks noGrp="1"/>
          </p:cNvSpPr>
          <p:nvPr>
            <p:ph idx="13"/>
          </p:nvPr>
        </p:nvSpPr>
        <p:spPr>
          <a:xfrm>
            <a:off x="1524000" y="2148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82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11" name="Content Placeholder 2"/>
          <p:cNvSpPr>
            <a:spLocks noGrp="1"/>
          </p:cNvSpPr>
          <p:nvPr>
            <p:ph idx="13"/>
          </p:nvPr>
        </p:nvSpPr>
        <p:spPr>
          <a:xfrm>
            <a:off x="1524000" y="1767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7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p:spPr>
        <p:txBody>
          <a:bodyPr anchor="t">
            <a:normAutofit/>
          </a:bodyPr>
          <a:lstStyle>
            <a:lvl1pPr algn="ctr">
              <a:defRPr sz="3200" baseline="0">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423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7703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499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3.xml"/><Relationship Id="rId7"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9.xml"/><Relationship Id="rId7"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
        <p:nvSpPr>
          <p:cNvPr id="4"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5/30/25</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270211" cy="6903720"/>
          </a:xfrm>
          <a:prstGeom prst="rect">
            <a:avLst/>
          </a:prstGeom>
        </p:spPr>
      </p:pic>
      <p:sp>
        <p:nvSpPr>
          <p:cNvPr id="8"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5/30/25</a:t>
            </a:fld>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300476094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9"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5/30/25</a:t>
            </a:fld>
            <a:endParaRPr lang="en-US"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52614406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43D5F-4AA8-E043-ABA6-5ED8B75A025D}" type="datetimeFigureOut">
              <a:rPr lang="en-US" smtClean="0"/>
              <a:t>5/30/25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0A92F-4BE2-9B4C-AE19-1C47AA9E536C}" type="slidenum">
              <a:rPr lang="en-US" smtClean="0"/>
              <a:t>‹#›</a:t>
            </a:fld>
            <a:endParaRPr lang="en-US"/>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4" y="1397"/>
            <a:ext cx="12270211" cy="6903720"/>
          </a:xfrm>
          <a:prstGeom prst="rect">
            <a:avLst/>
          </a:prstGeom>
        </p:spPr>
      </p:pic>
      <p:sp>
        <p:nvSpPr>
          <p:cNvPr id="9"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pPr/>
              <a:t>‹#›</a:t>
            </a:fld>
            <a:endParaRPr lang="en-US" sz="900" dirty="0"/>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824655885"/>
      </p:ext>
    </p:extLst>
  </p:cSld>
  <p:clrMap bg1="lt1" tx1="dk1" bg2="lt2" tx2="dk2" accent1="accent1" accent2="accent2" accent3="accent3" accent4="accent4" accent5="accent5" accent6="accent6" hlink="hlink" folHlink="folHlink"/>
  <p:sldLayoutIdLst>
    <p:sldLayoutId id="2147483653" r:id="rId1"/>
    <p:sldLayoutId id="2147483651" r:id="rId2"/>
    <p:sldLayoutId id="2147483652" r:id="rId3"/>
    <p:sldLayoutId id="2147483654" r:id="rId4"/>
    <p:sldLayoutId id="2147483659" r:id="rId5"/>
    <p:sldLayoutId id="2147483657" r:id="rId6"/>
    <p:sldLayoutId id="214748368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89BAC-2917-424A-ACDC-924CB93C1DC3}" type="datetimeFigureOut">
              <a:rPr lang="en-US" smtClean="0"/>
              <a:t>5/30/25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E8EAE-1272-3C40-B6DE-1D055632DDE7}" type="slidenum">
              <a:rPr lang="en-US" smtClean="0"/>
              <a:t>‹#›</a:t>
            </a:fld>
            <a:endParaRPr lang="en-US"/>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11"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10538305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6"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2388978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01600" y="65690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610322736"/>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dx.doi.org/10.15585/mmwr.mm7341a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9.tiff"/><Relationship Id="rId4" Type="http://schemas.openxmlformats.org/officeDocument/2006/relationships/image" Target="../media/image28.tiff"/></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0.tiff"/></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00400" y="1447800"/>
            <a:ext cx="9067800" cy="990600"/>
          </a:xfrm>
        </p:spPr>
        <p:txBody>
          <a:bodyPr>
            <a:noAutofit/>
          </a:bodyPr>
          <a:lstStyle/>
          <a:p>
            <a:pPr algn="ctr"/>
            <a:r>
              <a:rPr lang="en-US" sz="4400" b="1" dirty="0"/>
              <a:t>Arkansas Statewide Epidemiological</a:t>
            </a:r>
            <a:br>
              <a:rPr lang="en-US" sz="4400" b="1" dirty="0"/>
            </a:br>
            <a:r>
              <a:rPr lang="en-US" sz="4400" b="1" dirty="0"/>
              <a:t>Outcomes Workgroup</a:t>
            </a:r>
            <a:br>
              <a:rPr lang="en-US" sz="4400" b="1" dirty="0"/>
            </a:br>
            <a:br>
              <a:rPr lang="en-US" sz="2400" b="1" dirty="0"/>
            </a:br>
            <a:br>
              <a:rPr lang="en-US" sz="3600" b="1" dirty="0"/>
            </a:br>
            <a:r>
              <a:rPr lang="en-US" sz="3200" b="1" dirty="0">
                <a:solidFill>
                  <a:schemeClr val="tx1"/>
                </a:solidFill>
              </a:rPr>
              <a:t>Thrice-Annual Meeting</a:t>
            </a:r>
            <a:br>
              <a:rPr lang="en-US" sz="3200" b="1" dirty="0">
                <a:solidFill>
                  <a:schemeClr val="tx1"/>
                </a:solidFill>
              </a:rPr>
            </a:br>
            <a:r>
              <a:rPr lang="en-US" sz="3200" b="1" dirty="0">
                <a:solidFill>
                  <a:schemeClr val="tx1"/>
                </a:solidFill>
              </a:rPr>
              <a:t>01/22/2025</a:t>
            </a:r>
            <a:endParaRPr lang="en-US" sz="3200" dirty="0">
              <a:solidFill>
                <a:schemeClr val="tx1"/>
              </a:solidFill>
            </a:endParaRPr>
          </a:p>
        </p:txBody>
      </p:sp>
      <p:pic>
        <p:nvPicPr>
          <p:cNvPr id="3" name="Picture 2">
            <a:extLst>
              <a:ext uri="{FF2B5EF4-FFF2-40B4-BE49-F238E27FC236}">
                <a16:creationId xmlns:a16="http://schemas.microsoft.com/office/drawing/2014/main" id="{318E2907-4726-8749-85A9-D2F6E2917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extBox 1">
            <a:extLst>
              <a:ext uri="{FF2B5EF4-FFF2-40B4-BE49-F238E27FC236}">
                <a16:creationId xmlns:a16="http://schemas.microsoft.com/office/drawing/2014/main" id="{CC0A8242-EF71-CD43-B385-AA601369DEF1}"/>
              </a:ext>
            </a:extLst>
          </p:cNvPr>
          <p:cNvSpPr txBox="1"/>
          <p:nvPr/>
        </p:nvSpPr>
        <p:spPr>
          <a:xfrm>
            <a:off x="4876800" y="6248400"/>
            <a:ext cx="4472462" cy="646331"/>
          </a:xfrm>
          <a:prstGeom prst="rect">
            <a:avLst/>
          </a:prstGeom>
          <a:noFill/>
        </p:spPr>
        <p:txBody>
          <a:bodyPr wrap="square" rtlCol="0">
            <a:spAutoFit/>
          </a:bodyPr>
          <a:lstStyle/>
          <a:p>
            <a:r>
              <a:rPr lang="en-US" dirty="0"/>
              <a:t>Supported by: SAMHSA Substance Abuse Block Grant </a:t>
            </a:r>
            <a:r>
              <a:rPr lang="en-US" sz="1800" dirty="0">
                <a:solidFill>
                  <a:srgbClr val="0A1D30"/>
                </a:solidFill>
                <a:effectLst/>
                <a:latin typeface="Arial" panose="020B0604020202020204" pitchFamily="34" charset="0"/>
                <a:ea typeface="Arial" panose="020B0604020202020204" pitchFamily="34" charset="0"/>
              </a:rPr>
              <a:t>1B08TI087025-01</a:t>
            </a:r>
            <a:r>
              <a:rPr lang="en-US" sz="1800" dirty="0">
                <a:solidFill>
                  <a:srgbClr val="000000"/>
                </a:solidFill>
                <a:effectLst/>
                <a:latin typeface="Arial" panose="020B0604020202020204" pitchFamily="34" charset="0"/>
                <a:ea typeface="Arial" panose="020B0604020202020204" pitchFamily="34" charset="0"/>
              </a:rPr>
              <a:t> </a:t>
            </a:r>
            <a:endParaRPr lang="en-US" dirty="0"/>
          </a:p>
        </p:txBody>
      </p:sp>
    </p:spTree>
    <p:extLst>
      <p:ext uri="{BB962C8B-B14F-4D97-AF65-F5344CB8AC3E}">
        <p14:creationId xmlns:p14="http://schemas.microsoft.com/office/powerpoint/2010/main" val="267273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BC8B-661C-9058-A9ED-A1D9E58C77B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ED3BCA-8153-1B95-5A92-F8ACF1F79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6" name="Picture 5">
            <a:extLst>
              <a:ext uri="{FF2B5EF4-FFF2-40B4-BE49-F238E27FC236}">
                <a16:creationId xmlns:a16="http://schemas.microsoft.com/office/drawing/2014/main" id="{79812D4C-A436-845A-26AD-CA1128DA3360}"/>
              </a:ext>
            </a:extLst>
          </p:cNvPr>
          <p:cNvPicPr>
            <a:picLocks noChangeAspect="1"/>
          </p:cNvPicPr>
          <p:nvPr/>
        </p:nvPicPr>
        <p:blipFill>
          <a:blip r:embed="rId4"/>
          <a:stretch>
            <a:fillRect/>
          </a:stretch>
        </p:blipFill>
        <p:spPr>
          <a:xfrm>
            <a:off x="152400" y="111813"/>
            <a:ext cx="8699544" cy="2859987"/>
          </a:xfrm>
          <a:prstGeom prst="rect">
            <a:avLst/>
          </a:prstGeom>
        </p:spPr>
      </p:pic>
      <p:pic>
        <p:nvPicPr>
          <p:cNvPr id="7" name="Picture 6">
            <a:extLst>
              <a:ext uri="{FF2B5EF4-FFF2-40B4-BE49-F238E27FC236}">
                <a16:creationId xmlns:a16="http://schemas.microsoft.com/office/drawing/2014/main" id="{1519F0A8-1075-3E61-C4EC-62E304415DBC}"/>
              </a:ext>
            </a:extLst>
          </p:cNvPr>
          <p:cNvPicPr>
            <a:picLocks noChangeAspect="1"/>
          </p:cNvPicPr>
          <p:nvPr/>
        </p:nvPicPr>
        <p:blipFill>
          <a:blip r:embed="rId5"/>
          <a:stretch>
            <a:fillRect/>
          </a:stretch>
        </p:blipFill>
        <p:spPr>
          <a:xfrm>
            <a:off x="7099300" y="0"/>
            <a:ext cx="5092700" cy="914400"/>
          </a:xfrm>
          <a:prstGeom prst="rect">
            <a:avLst/>
          </a:prstGeom>
        </p:spPr>
      </p:pic>
      <p:sp>
        <p:nvSpPr>
          <p:cNvPr id="8" name="TextBox 7">
            <a:extLst>
              <a:ext uri="{FF2B5EF4-FFF2-40B4-BE49-F238E27FC236}">
                <a16:creationId xmlns:a16="http://schemas.microsoft.com/office/drawing/2014/main" id="{B60F450C-DD0B-7537-CE28-A4B7A845004E}"/>
              </a:ext>
            </a:extLst>
          </p:cNvPr>
          <p:cNvSpPr txBox="1"/>
          <p:nvPr/>
        </p:nvSpPr>
        <p:spPr>
          <a:xfrm>
            <a:off x="2057400" y="6248400"/>
            <a:ext cx="6794544" cy="646331"/>
          </a:xfrm>
          <a:prstGeom prst="rect">
            <a:avLst/>
          </a:prstGeom>
          <a:noFill/>
        </p:spPr>
        <p:txBody>
          <a:bodyPr wrap="square" rtlCol="0">
            <a:spAutoFit/>
          </a:bodyPr>
          <a:lstStyle/>
          <a:p>
            <a:r>
              <a:rPr lang="en-US" dirty="0"/>
              <a:t>https://</a:t>
            </a:r>
            <a:r>
              <a:rPr lang="en-US" dirty="0" err="1"/>
              <a:t>www.nih.gov</a:t>
            </a:r>
            <a:r>
              <a:rPr lang="en-US" dirty="0"/>
              <a:t>/news-events/news-releases/reported-use-most-drugs-among-adolescents-remained-low-2024</a:t>
            </a:r>
          </a:p>
        </p:txBody>
      </p:sp>
      <p:sp>
        <p:nvSpPr>
          <p:cNvPr id="9" name="TextBox 8">
            <a:extLst>
              <a:ext uri="{FF2B5EF4-FFF2-40B4-BE49-F238E27FC236}">
                <a16:creationId xmlns:a16="http://schemas.microsoft.com/office/drawing/2014/main" id="{105931A3-B74B-1CA0-B234-71A68C5B1E72}"/>
              </a:ext>
            </a:extLst>
          </p:cNvPr>
          <p:cNvSpPr txBox="1"/>
          <p:nvPr/>
        </p:nvSpPr>
        <p:spPr>
          <a:xfrm>
            <a:off x="304800" y="2971800"/>
            <a:ext cx="11734800" cy="3431709"/>
          </a:xfrm>
          <a:prstGeom prst="rect">
            <a:avLst/>
          </a:prstGeom>
          <a:noFill/>
        </p:spPr>
        <p:txBody>
          <a:bodyPr wrap="square" rtlCol="0">
            <a:spAutoFit/>
          </a:bodyPr>
          <a:lstStyle/>
          <a:p>
            <a:pPr>
              <a:spcAft>
                <a:spcPts val="600"/>
              </a:spcAft>
            </a:pPr>
            <a:r>
              <a:rPr lang="en-US" sz="2400" dirty="0">
                <a:latin typeface="Arial" panose="020B0604020202020204" pitchFamily="34" charset="0"/>
                <a:cs typeface="Arial" panose="020B0604020202020204" pitchFamily="34" charset="0"/>
              </a:rPr>
              <a:t>Considerations regarding recent national trends:</a:t>
            </a: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Those who were in 8</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grade during the pandemic are 10</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graders this year – will lower rates of substance use continue or start to reverse after they graduate? </a:t>
            </a: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Shift from cigarettes to e-cigs and nicotine pouches – any changes in harms?</a:t>
            </a: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Given reductions in cigarette and alcohol use:</a:t>
            </a:r>
          </a:p>
          <a:p>
            <a:pPr marL="8001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Is cannabis becoming the new “gateway drug” for other substance use?</a:t>
            </a:r>
          </a:p>
          <a:p>
            <a:pPr marL="8001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What are the long-term consequences of nicotine vaping (e.g., also new “gateway” drug)?</a:t>
            </a:r>
          </a:p>
        </p:txBody>
      </p:sp>
    </p:spTree>
    <p:extLst>
      <p:ext uri="{BB962C8B-B14F-4D97-AF65-F5344CB8AC3E}">
        <p14:creationId xmlns:p14="http://schemas.microsoft.com/office/powerpoint/2010/main" val="196107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DE01A-37D0-BA42-8653-FF6434175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2" name="Picture 1">
            <a:extLst>
              <a:ext uri="{FF2B5EF4-FFF2-40B4-BE49-F238E27FC236}">
                <a16:creationId xmlns:a16="http://schemas.microsoft.com/office/drawing/2014/main" id="{762E96D4-5D78-C223-76AB-28B3683A8EF3}"/>
              </a:ext>
            </a:extLst>
          </p:cNvPr>
          <p:cNvPicPr>
            <a:picLocks noChangeAspect="1"/>
          </p:cNvPicPr>
          <p:nvPr/>
        </p:nvPicPr>
        <p:blipFill>
          <a:blip r:embed="rId4"/>
          <a:stretch>
            <a:fillRect/>
          </a:stretch>
        </p:blipFill>
        <p:spPr>
          <a:xfrm>
            <a:off x="344556" y="276635"/>
            <a:ext cx="11555895" cy="6177218"/>
          </a:xfrm>
          <a:prstGeom prst="rect">
            <a:avLst/>
          </a:prstGeom>
        </p:spPr>
      </p:pic>
      <p:sp>
        <p:nvSpPr>
          <p:cNvPr id="3" name="TextBox 2">
            <a:extLst>
              <a:ext uri="{FF2B5EF4-FFF2-40B4-BE49-F238E27FC236}">
                <a16:creationId xmlns:a16="http://schemas.microsoft.com/office/drawing/2014/main" id="{89BE41DE-86E5-92FF-45FC-1914036A2794}"/>
              </a:ext>
            </a:extLst>
          </p:cNvPr>
          <p:cNvSpPr txBox="1"/>
          <p:nvPr/>
        </p:nvSpPr>
        <p:spPr>
          <a:xfrm>
            <a:off x="344557" y="6533322"/>
            <a:ext cx="5775555"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Nora Volkow address, NIDA CTN Annual Meeting, October 22, 2024</a:t>
            </a:r>
          </a:p>
        </p:txBody>
      </p:sp>
    </p:spTree>
    <p:extLst>
      <p:ext uri="{BB962C8B-B14F-4D97-AF65-F5344CB8AC3E}">
        <p14:creationId xmlns:p14="http://schemas.microsoft.com/office/powerpoint/2010/main" val="2152839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DE01A-37D0-BA42-8653-FF6434175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extBox 1">
            <a:extLst>
              <a:ext uri="{FF2B5EF4-FFF2-40B4-BE49-F238E27FC236}">
                <a16:creationId xmlns:a16="http://schemas.microsoft.com/office/drawing/2014/main" id="{CBE638F5-968F-255E-D38D-18F2822C90C3}"/>
              </a:ext>
            </a:extLst>
          </p:cNvPr>
          <p:cNvSpPr txBox="1"/>
          <p:nvPr/>
        </p:nvSpPr>
        <p:spPr>
          <a:xfrm>
            <a:off x="1600200" y="6096000"/>
            <a:ext cx="7391400" cy="738664"/>
          </a:xfrm>
          <a:prstGeom prst="rect">
            <a:avLst/>
          </a:prstGeom>
          <a:noFill/>
        </p:spPr>
        <p:txBody>
          <a:bodyPr wrap="square" rtlCol="0">
            <a:spAutoFit/>
          </a:bodyPr>
          <a:lstStyle/>
          <a:p>
            <a:r>
              <a:rPr lang="en-US" sz="1400" b="0" i="0" u="none" strike="noStrike" dirty="0">
                <a:solidFill>
                  <a:srgbClr val="000000"/>
                </a:solidFill>
                <a:effectLst/>
                <a:latin typeface="Arial" panose="020B0604020202020204" pitchFamily="34" charset="0"/>
                <a:cs typeface="Arial" panose="020B0604020202020204" pitchFamily="34" charset="0"/>
              </a:rPr>
              <a:t>Jamal A, Park-Lee E, Birdsey J, et al. Tobacco Product Use Among Middle and High School Students — National Youth Tobacco Survey, United States, 2024. MMWR </a:t>
            </a:r>
            <a:r>
              <a:rPr lang="en-US" sz="1400" b="0" i="0" u="none" strike="noStrike" dirty="0" err="1">
                <a:solidFill>
                  <a:srgbClr val="000000"/>
                </a:solidFill>
                <a:effectLst/>
                <a:latin typeface="Arial" panose="020B0604020202020204" pitchFamily="34" charset="0"/>
                <a:cs typeface="Arial" panose="020B0604020202020204" pitchFamily="34" charset="0"/>
              </a:rPr>
              <a:t>Morb</a:t>
            </a:r>
            <a:r>
              <a:rPr lang="en-US" sz="1400" b="0" i="0" u="none" strike="noStrike" dirty="0">
                <a:solidFill>
                  <a:srgbClr val="000000"/>
                </a:solidFill>
                <a:effectLst/>
                <a:latin typeface="Arial" panose="020B0604020202020204" pitchFamily="34" charset="0"/>
                <a:cs typeface="Arial" panose="020B0604020202020204" pitchFamily="34" charset="0"/>
              </a:rPr>
              <a:t> Mortal </a:t>
            </a:r>
            <a:r>
              <a:rPr lang="en-US" sz="1400" b="0" i="0" u="none" strike="noStrike" dirty="0" err="1">
                <a:solidFill>
                  <a:srgbClr val="000000"/>
                </a:solidFill>
                <a:effectLst/>
                <a:latin typeface="Arial" panose="020B0604020202020204" pitchFamily="34" charset="0"/>
                <a:cs typeface="Arial" panose="020B0604020202020204" pitchFamily="34" charset="0"/>
              </a:rPr>
              <a:t>Wkly</a:t>
            </a:r>
            <a:r>
              <a:rPr lang="en-US" sz="1400" b="0" i="0" u="none" strike="noStrike" dirty="0">
                <a:solidFill>
                  <a:srgbClr val="000000"/>
                </a:solidFill>
                <a:effectLst/>
                <a:latin typeface="Arial" panose="020B0604020202020204" pitchFamily="34" charset="0"/>
                <a:cs typeface="Arial" panose="020B0604020202020204" pitchFamily="34" charset="0"/>
              </a:rPr>
              <a:t> Rep 2024;73:917–924. DOI: </a:t>
            </a:r>
            <a:r>
              <a:rPr lang="en-US" sz="1400" b="0" i="0" u="sng" dirty="0">
                <a:solidFill>
                  <a:srgbClr val="075290"/>
                </a:solidFill>
                <a:effectLst/>
                <a:latin typeface="Arial" panose="020B0604020202020204" pitchFamily="34" charset="0"/>
                <a:cs typeface="Arial" panose="020B0604020202020204" pitchFamily="34" charset="0"/>
                <a:hlinkClick r:id="rId4"/>
              </a:rPr>
              <a:t>http://dx.doi.org/10.15585/mmwr.mm7341a2</a:t>
            </a:r>
            <a:endParaRPr lang="en-US"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7FE6FEB-A848-06C1-49D2-F4337FB1A079}"/>
              </a:ext>
            </a:extLst>
          </p:cNvPr>
          <p:cNvPicPr>
            <a:picLocks noChangeAspect="1"/>
          </p:cNvPicPr>
          <p:nvPr/>
        </p:nvPicPr>
        <p:blipFill>
          <a:blip r:embed="rId5"/>
          <a:stretch>
            <a:fillRect/>
          </a:stretch>
        </p:blipFill>
        <p:spPr>
          <a:xfrm>
            <a:off x="1545009" y="618460"/>
            <a:ext cx="8894391" cy="5378003"/>
          </a:xfrm>
          <a:prstGeom prst="rect">
            <a:avLst/>
          </a:prstGeom>
        </p:spPr>
      </p:pic>
      <p:sp>
        <p:nvSpPr>
          <p:cNvPr id="5" name="Title 4">
            <a:extLst>
              <a:ext uri="{FF2B5EF4-FFF2-40B4-BE49-F238E27FC236}">
                <a16:creationId xmlns:a16="http://schemas.microsoft.com/office/drawing/2014/main" id="{79CCAD20-257C-8167-479A-BDAAFB245336}"/>
              </a:ext>
            </a:extLst>
          </p:cNvPr>
          <p:cNvSpPr>
            <a:spLocks noGrp="1"/>
          </p:cNvSpPr>
          <p:nvPr>
            <p:ph type="ctrTitle"/>
          </p:nvPr>
        </p:nvSpPr>
        <p:spPr>
          <a:xfrm>
            <a:off x="381000" y="0"/>
            <a:ext cx="11430000" cy="609599"/>
          </a:xfrm>
        </p:spPr>
        <p:txBody>
          <a:bodyPr/>
          <a:lstStyle/>
          <a:p>
            <a:r>
              <a:rPr lang="en-US" dirty="0"/>
              <a:t>National Tobacco Survey: 2023 to 2024 Findings</a:t>
            </a:r>
          </a:p>
        </p:txBody>
      </p:sp>
    </p:spTree>
    <p:extLst>
      <p:ext uri="{BB962C8B-B14F-4D97-AF65-F5344CB8AC3E}">
        <p14:creationId xmlns:p14="http://schemas.microsoft.com/office/powerpoint/2010/main" val="1446687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DE01A-37D0-BA42-8653-FF6434175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itle 2">
            <a:extLst>
              <a:ext uri="{FF2B5EF4-FFF2-40B4-BE49-F238E27FC236}">
                <a16:creationId xmlns:a16="http://schemas.microsoft.com/office/drawing/2014/main" id="{B0C90A01-4E7D-987E-0B78-82DAAAAB0E1A}"/>
              </a:ext>
            </a:extLst>
          </p:cNvPr>
          <p:cNvSpPr>
            <a:spLocks noGrp="1"/>
          </p:cNvSpPr>
          <p:nvPr>
            <p:ph type="ctrTitle"/>
          </p:nvPr>
        </p:nvSpPr>
        <p:spPr>
          <a:xfrm>
            <a:off x="457200" y="76200"/>
            <a:ext cx="11226800" cy="609599"/>
          </a:xfrm>
        </p:spPr>
        <p:txBody>
          <a:bodyPr/>
          <a:lstStyle/>
          <a:p>
            <a:pPr algn="ctr"/>
            <a:r>
              <a:rPr lang="en-US" dirty="0"/>
              <a:t>National Tobacco Survey 2024 Youth Findings</a:t>
            </a:r>
          </a:p>
        </p:txBody>
      </p:sp>
      <p:sp>
        <p:nvSpPr>
          <p:cNvPr id="5" name="Content Placeholder 4">
            <a:extLst>
              <a:ext uri="{FF2B5EF4-FFF2-40B4-BE49-F238E27FC236}">
                <a16:creationId xmlns:a16="http://schemas.microsoft.com/office/drawing/2014/main" id="{264C7672-5636-3893-F807-BFA078939808}"/>
              </a:ext>
            </a:extLst>
          </p:cNvPr>
          <p:cNvSpPr>
            <a:spLocks noGrp="1"/>
          </p:cNvSpPr>
          <p:nvPr>
            <p:ph idx="13"/>
          </p:nvPr>
        </p:nvSpPr>
        <p:spPr>
          <a:xfrm>
            <a:off x="457200" y="685800"/>
            <a:ext cx="11734800" cy="5943600"/>
          </a:xfrm>
        </p:spPr>
        <p:txBody>
          <a:bodyPr>
            <a:normAutofit/>
          </a:bodyPr>
          <a:lstStyle/>
          <a:p>
            <a:pPr marL="0" indent="0" algn="l">
              <a:buNone/>
            </a:pPr>
            <a:r>
              <a:rPr lang="en-US" sz="2400" b="1" i="0" u="none" strike="noStrike" dirty="0">
                <a:solidFill>
                  <a:srgbClr val="333333"/>
                </a:solidFill>
                <a:effectLst/>
                <a:latin typeface="Arial" panose="020B0604020202020204" pitchFamily="34" charset="0"/>
                <a:cs typeface="Arial" panose="020B0604020202020204" pitchFamily="34" charset="0"/>
              </a:rPr>
              <a:t>Current Use of Any Tobacco Product</a:t>
            </a:r>
            <a:endParaRPr lang="en-US" sz="2400" b="0" i="0" u="none" strike="noStrike"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8.1% (2.25 million) of all students reported current use of tobacco products</a:t>
            </a:r>
          </a:p>
          <a:p>
            <a:pPr marL="742950" lvl="1" indent="-285750"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10.1% (1.58 million) of high school students reported current use of tobacco products</a:t>
            </a:r>
          </a:p>
          <a:p>
            <a:pPr marL="742950" lvl="1" indent="-285750"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5.4% (640,000) of middle school students reported current use of tobacco products</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2.8% of students (760,000) reported current use of any combustible tobacco product </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3.0% of students (840,000) reported current use of multiple (≥2) tobacco products</a:t>
            </a:r>
          </a:p>
          <a:p>
            <a:pPr marL="0" indent="0" algn="l">
              <a:buNone/>
            </a:pPr>
            <a:r>
              <a:rPr lang="en-US" sz="2400" b="1" i="0" u="none" strike="noStrike" dirty="0">
                <a:solidFill>
                  <a:srgbClr val="333333"/>
                </a:solidFill>
                <a:effectLst/>
                <a:latin typeface="Arial" panose="020B0604020202020204" pitchFamily="34" charset="0"/>
                <a:cs typeface="Arial" panose="020B0604020202020204" pitchFamily="34" charset="0"/>
              </a:rPr>
              <a:t>Demographics (current use of any tobacco product, middle/high school)</a:t>
            </a:r>
            <a:endParaRPr lang="en-US" sz="2400" b="0" i="0" u="none" strike="noStrike" dirty="0">
              <a:solidFill>
                <a:srgbClr val="333333"/>
              </a:solidFill>
              <a:effectLst/>
              <a:latin typeface="Arial" panose="020B0604020202020204" pitchFamily="34" charset="0"/>
              <a:cs typeface="Arial" panose="020B0604020202020204" pitchFamily="34" charset="0"/>
            </a:endParaRPr>
          </a:p>
          <a:p>
            <a:pPr marL="512763" indent="-285750">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16.3% of non-Hispanic American Indian or Alaska Native (AI/AN)</a:t>
            </a:r>
          </a:p>
          <a:p>
            <a:pPr marL="512763" indent="-285750">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10.0% of Black </a:t>
            </a:r>
          </a:p>
          <a:p>
            <a:pPr marL="512763" indent="-285750">
              <a:buFont typeface="Arial" panose="020B0604020202020204" pitchFamily="34" charset="0"/>
              <a:buChar char="•"/>
            </a:pPr>
            <a:r>
              <a:rPr lang="en-US" sz="2400" i="0" u="none" strike="noStrike" dirty="0">
                <a:solidFill>
                  <a:srgbClr val="00B050"/>
                </a:solidFill>
                <a:effectLst/>
                <a:latin typeface="Arial" panose="020B0604020202020204" pitchFamily="34" charset="0"/>
                <a:cs typeface="Arial" panose="020B0604020202020204" pitchFamily="34" charset="0"/>
              </a:rPr>
              <a:t>8.4</a:t>
            </a:r>
            <a:r>
              <a:rPr lang="en-US" sz="2400" b="0" i="0" u="none" strike="noStrike" dirty="0">
                <a:solidFill>
                  <a:srgbClr val="333333"/>
                </a:solidFill>
                <a:effectLst/>
                <a:latin typeface="Arial" panose="020B0604020202020204" pitchFamily="34" charset="0"/>
                <a:cs typeface="Arial" panose="020B0604020202020204" pitchFamily="34" charset="0"/>
              </a:rPr>
              <a:t>% of Hispanic</a:t>
            </a:r>
          </a:p>
          <a:p>
            <a:pPr marL="512763" indent="-285750">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9.0% of Multiracial</a:t>
            </a:r>
          </a:p>
          <a:p>
            <a:pPr marL="0" indent="0">
              <a:buNone/>
            </a:pPr>
            <a:endParaRPr lang="en-US" dirty="0"/>
          </a:p>
        </p:txBody>
      </p:sp>
      <p:sp>
        <p:nvSpPr>
          <p:cNvPr id="6" name="TextBox 5">
            <a:extLst>
              <a:ext uri="{FF2B5EF4-FFF2-40B4-BE49-F238E27FC236}">
                <a16:creationId xmlns:a16="http://schemas.microsoft.com/office/drawing/2014/main" id="{D7371320-9CBC-03B5-045F-846A504AE71E}"/>
              </a:ext>
            </a:extLst>
          </p:cNvPr>
          <p:cNvSpPr txBox="1"/>
          <p:nvPr/>
        </p:nvSpPr>
        <p:spPr>
          <a:xfrm>
            <a:off x="1981200" y="6629400"/>
            <a:ext cx="8991949" cy="338554"/>
          </a:xfrm>
          <a:prstGeom prst="rect">
            <a:avLst/>
          </a:prstGeom>
          <a:noFill/>
        </p:spPr>
        <p:txBody>
          <a:bodyPr wrap="none" rtlCol="0">
            <a:spAutoFit/>
          </a:bodyPr>
          <a:lstStyle/>
          <a:p>
            <a:r>
              <a:rPr lang="en-US" sz="1600" dirty="0"/>
              <a:t>https://</a:t>
            </a:r>
            <a:r>
              <a:rPr lang="en-US" sz="1600" dirty="0" err="1"/>
              <a:t>www.fda.gov</a:t>
            </a:r>
            <a:r>
              <a:rPr lang="en-US" sz="1600" dirty="0"/>
              <a:t>/tobacco-products/youth-and-tobacco/results-annual-national-youth-tobacco-survey</a:t>
            </a:r>
          </a:p>
        </p:txBody>
      </p:sp>
      <p:sp>
        <p:nvSpPr>
          <p:cNvPr id="7" name="TextBox 6">
            <a:extLst>
              <a:ext uri="{FF2B5EF4-FFF2-40B4-BE49-F238E27FC236}">
                <a16:creationId xmlns:a16="http://schemas.microsoft.com/office/drawing/2014/main" id="{AE6A8CF0-088F-A3CA-B3A0-093C65C335D3}"/>
              </a:ext>
            </a:extLst>
          </p:cNvPr>
          <p:cNvSpPr txBox="1"/>
          <p:nvPr/>
        </p:nvSpPr>
        <p:spPr>
          <a:xfrm>
            <a:off x="4191000" y="5417403"/>
            <a:ext cx="3985386" cy="830997"/>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7.8% of non-Hispanic White</a:t>
            </a:r>
          </a:p>
          <a:p>
            <a:r>
              <a:rPr lang="en-US" sz="2400" dirty="0">
                <a:latin typeface="Arial" panose="020B0604020202020204" pitchFamily="34" charset="0"/>
                <a:cs typeface="Arial" panose="020B0604020202020204" pitchFamily="34" charset="0"/>
              </a:rPr>
              <a:t>3.3% of non-Hispanic Asian</a:t>
            </a:r>
          </a:p>
        </p:txBody>
      </p:sp>
    </p:spTree>
    <p:extLst>
      <p:ext uri="{BB962C8B-B14F-4D97-AF65-F5344CB8AC3E}">
        <p14:creationId xmlns:p14="http://schemas.microsoft.com/office/powerpoint/2010/main" val="2435051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5250D-EE57-5625-E04B-2F86F98FCA2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09B2D7-B4E7-1C76-4847-AE008EC59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itle 2">
            <a:extLst>
              <a:ext uri="{FF2B5EF4-FFF2-40B4-BE49-F238E27FC236}">
                <a16:creationId xmlns:a16="http://schemas.microsoft.com/office/drawing/2014/main" id="{3B79A6DC-4140-5751-5066-8A42C7DB2313}"/>
              </a:ext>
            </a:extLst>
          </p:cNvPr>
          <p:cNvSpPr>
            <a:spLocks noGrp="1"/>
          </p:cNvSpPr>
          <p:nvPr>
            <p:ph type="ctrTitle"/>
          </p:nvPr>
        </p:nvSpPr>
        <p:spPr>
          <a:xfrm>
            <a:off x="457200" y="76200"/>
            <a:ext cx="11226800" cy="609599"/>
          </a:xfrm>
        </p:spPr>
        <p:txBody>
          <a:bodyPr/>
          <a:lstStyle/>
          <a:p>
            <a:pPr algn="ctr"/>
            <a:r>
              <a:rPr lang="en-US" dirty="0"/>
              <a:t>National Tobacco Survey 2024 Youth Findings</a:t>
            </a:r>
          </a:p>
        </p:txBody>
      </p:sp>
      <p:sp>
        <p:nvSpPr>
          <p:cNvPr id="5" name="Content Placeholder 4">
            <a:extLst>
              <a:ext uri="{FF2B5EF4-FFF2-40B4-BE49-F238E27FC236}">
                <a16:creationId xmlns:a16="http://schemas.microsoft.com/office/drawing/2014/main" id="{93348D34-776A-06EA-CA6F-67F932529DB9}"/>
              </a:ext>
            </a:extLst>
          </p:cNvPr>
          <p:cNvSpPr>
            <a:spLocks noGrp="1"/>
          </p:cNvSpPr>
          <p:nvPr>
            <p:ph idx="13"/>
          </p:nvPr>
        </p:nvSpPr>
        <p:spPr>
          <a:xfrm>
            <a:off x="457200" y="990600"/>
            <a:ext cx="11734800" cy="5334000"/>
          </a:xfrm>
        </p:spPr>
        <p:txBody>
          <a:bodyPr>
            <a:normAutofit/>
          </a:bodyPr>
          <a:lstStyle/>
          <a:p>
            <a:pPr marL="0" indent="0" algn="l">
              <a:buNone/>
            </a:pPr>
            <a:r>
              <a:rPr lang="en-US" sz="2400" b="1" i="0" u="none" strike="noStrike" dirty="0">
                <a:solidFill>
                  <a:srgbClr val="333333"/>
                </a:solidFill>
                <a:effectLst/>
                <a:latin typeface="Arial" panose="020B0604020202020204" pitchFamily="34" charset="0"/>
                <a:cs typeface="Arial" panose="020B0604020202020204" pitchFamily="34" charset="0"/>
              </a:rPr>
              <a:t>Most Commonly-Used Tobacco Products</a:t>
            </a:r>
            <a:endParaRPr lang="en-US" sz="2400" b="0" i="0" u="none" strike="noStrike"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E-Cigarettes (5.9%)</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Nicotine Pouches (1.8%)</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Cigarettes (1.4%)</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Cigars (1.2%)</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Smokeless Tobacco (1.2%)</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Other Oral Nicotine Products (1.2%)</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Heated Tobacco Products (0.8%)</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Hookahs (0.7%)</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Pipe Tobacco (0.5%)</a:t>
            </a:r>
          </a:p>
          <a:p>
            <a:pPr marL="0" indent="0">
              <a:buNone/>
            </a:pPr>
            <a:endParaRPr lang="en-US" dirty="0"/>
          </a:p>
        </p:txBody>
      </p:sp>
      <p:sp>
        <p:nvSpPr>
          <p:cNvPr id="2" name="TextBox 1">
            <a:extLst>
              <a:ext uri="{FF2B5EF4-FFF2-40B4-BE49-F238E27FC236}">
                <a16:creationId xmlns:a16="http://schemas.microsoft.com/office/drawing/2014/main" id="{C532A515-6BDE-4DFB-DDA2-B3113CE205C8}"/>
              </a:ext>
            </a:extLst>
          </p:cNvPr>
          <p:cNvSpPr txBox="1"/>
          <p:nvPr/>
        </p:nvSpPr>
        <p:spPr>
          <a:xfrm>
            <a:off x="1981200" y="6595646"/>
            <a:ext cx="8991949" cy="338554"/>
          </a:xfrm>
          <a:prstGeom prst="rect">
            <a:avLst/>
          </a:prstGeom>
          <a:noFill/>
        </p:spPr>
        <p:txBody>
          <a:bodyPr wrap="none" rtlCol="0">
            <a:spAutoFit/>
          </a:bodyPr>
          <a:lstStyle/>
          <a:p>
            <a:r>
              <a:rPr lang="en-US" sz="1600" dirty="0"/>
              <a:t>https://</a:t>
            </a:r>
            <a:r>
              <a:rPr lang="en-US" sz="1600" dirty="0" err="1"/>
              <a:t>www.fda.gov</a:t>
            </a:r>
            <a:r>
              <a:rPr lang="en-US" sz="1600" dirty="0"/>
              <a:t>/tobacco-products/youth-and-tobacco/results-annual-national-youth-tobacco-survey</a:t>
            </a:r>
          </a:p>
        </p:txBody>
      </p:sp>
    </p:spTree>
    <p:extLst>
      <p:ext uri="{BB962C8B-B14F-4D97-AF65-F5344CB8AC3E}">
        <p14:creationId xmlns:p14="http://schemas.microsoft.com/office/powerpoint/2010/main" val="3575715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60390E-FF12-3CD1-8C22-6303BDCD0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4" name="Title 2">
            <a:extLst>
              <a:ext uri="{FF2B5EF4-FFF2-40B4-BE49-F238E27FC236}">
                <a16:creationId xmlns:a16="http://schemas.microsoft.com/office/drawing/2014/main" id="{02EF013B-9EAC-3E9C-BFF0-51711BB25A65}"/>
              </a:ext>
            </a:extLst>
          </p:cNvPr>
          <p:cNvSpPr>
            <a:spLocks noGrp="1"/>
          </p:cNvSpPr>
          <p:nvPr>
            <p:ph type="ctrTitle"/>
          </p:nvPr>
        </p:nvSpPr>
        <p:spPr>
          <a:xfrm>
            <a:off x="457200" y="76200"/>
            <a:ext cx="11226800" cy="609599"/>
          </a:xfrm>
        </p:spPr>
        <p:txBody>
          <a:bodyPr/>
          <a:lstStyle/>
          <a:p>
            <a:pPr algn="ctr"/>
            <a:r>
              <a:rPr lang="en-US" dirty="0"/>
              <a:t>National Tobacco Survey 2024 Youth </a:t>
            </a:r>
            <a:r>
              <a:rPr lang="en-US" b="1" dirty="0"/>
              <a:t>E-Cig</a:t>
            </a:r>
            <a:r>
              <a:rPr lang="en-US" dirty="0"/>
              <a:t> Findings</a:t>
            </a:r>
          </a:p>
        </p:txBody>
      </p:sp>
      <p:sp>
        <p:nvSpPr>
          <p:cNvPr id="5" name="Content Placeholder 4">
            <a:extLst>
              <a:ext uri="{FF2B5EF4-FFF2-40B4-BE49-F238E27FC236}">
                <a16:creationId xmlns:a16="http://schemas.microsoft.com/office/drawing/2014/main" id="{5B8C1120-1F7A-F122-156D-68CC7D27256B}"/>
              </a:ext>
            </a:extLst>
          </p:cNvPr>
          <p:cNvSpPr>
            <a:spLocks noGrp="1"/>
          </p:cNvSpPr>
          <p:nvPr>
            <p:ph idx="13"/>
          </p:nvPr>
        </p:nvSpPr>
        <p:spPr>
          <a:xfrm>
            <a:off x="457200" y="685800"/>
            <a:ext cx="11734800" cy="8229600"/>
          </a:xfrm>
        </p:spPr>
        <p:txBody>
          <a:bodyPr>
            <a:normAutofit/>
          </a:bodyPr>
          <a:lstStyle/>
          <a:p>
            <a:pPr marL="0" indent="0" algn="l">
              <a:buNone/>
            </a:pPr>
            <a:r>
              <a:rPr lang="en-US" sz="2000" b="1" i="0" u="none" strike="noStrike" dirty="0">
                <a:solidFill>
                  <a:srgbClr val="333333"/>
                </a:solidFill>
                <a:effectLst/>
                <a:latin typeface="Arial" panose="020B0604020202020204" pitchFamily="34" charset="0"/>
                <a:cs typeface="Arial" panose="020B0604020202020204" pitchFamily="34" charset="0"/>
              </a:rPr>
              <a:t>Current E-Cig Use</a:t>
            </a:r>
            <a:r>
              <a:rPr lang="en-US" sz="2000" b="0" i="0" u="none" strike="noStrike" dirty="0">
                <a:solidFill>
                  <a:srgbClr val="333333"/>
                </a:solidFill>
                <a:effectLst/>
                <a:latin typeface="Arial" panose="020B0604020202020204" pitchFamily="34" charset="0"/>
                <a:cs typeface="Arial" panose="020B0604020202020204" pitchFamily="34" charset="0"/>
              </a:rPr>
              <a:t> </a:t>
            </a:r>
          </a:p>
          <a:p>
            <a:pPr algn="l">
              <a:buFont typeface="Arial" panose="020B0604020202020204" pitchFamily="34" charset="0"/>
              <a:buChar char="•"/>
            </a:pPr>
            <a:r>
              <a:rPr lang="en-US" sz="2000" b="0" i="0" u="none" strike="noStrike" dirty="0">
                <a:solidFill>
                  <a:srgbClr val="333333"/>
                </a:solidFill>
                <a:effectLst/>
                <a:latin typeface="Arial" panose="020B0604020202020204" pitchFamily="34" charset="0"/>
                <a:cs typeface="Arial" panose="020B0604020202020204" pitchFamily="34" charset="0"/>
              </a:rPr>
              <a:t>5.9% of middle and high school students (1.63 million) reported current e-cig use</a:t>
            </a:r>
          </a:p>
          <a:p>
            <a:pPr marL="742950" lvl="1" indent="-285750" algn="l">
              <a:buFont typeface="Arial" panose="020B0604020202020204" pitchFamily="34" charset="0"/>
              <a:buChar char="•"/>
            </a:pPr>
            <a:r>
              <a:rPr lang="en-US" sz="2000" b="0" i="0" u="none" strike="noStrike" dirty="0">
                <a:solidFill>
                  <a:srgbClr val="333333"/>
                </a:solidFill>
                <a:effectLst/>
                <a:latin typeface="Arial" panose="020B0604020202020204" pitchFamily="34" charset="0"/>
                <a:cs typeface="Arial" panose="020B0604020202020204" pitchFamily="34" charset="0"/>
              </a:rPr>
              <a:t>7.8% (1.21 million) high school students</a:t>
            </a:r>
          </a:p>
          <a:p>
            <a:pPr marL="742950" lvl="1" indent="-285750" algn="l">
              <a:buFont typeface="Arial" panose="020B0604020202020204" pitchFamily="34" charset="0"/>
              <a:buChar char="•"/>
            </a:pPr>
            <a:r>
              <a:rPr lang="en-US" sz="2000" b="0" i="0" u="none" strike="noStrike" dirty="0">
                <a:solidFill>
                  <a:srgbClr val="333333"/>
                </a:solidFill>
                <a:effectLst/>
                <a:latin typeface="Arial" panose="020B0604020202020204" pitchFamily="34" charset="0"/>
                <a:cs typeface="Arial" panose="020B0604020202020204" pitchFamily="34" charset="0"/>
              </a:rPr>
              <a:t>3.5% (410,000) middle school students </a:t>
            </a:r>
          </a:p>
          <a:p>
            <a:pPr marL="692150" lvl="2" indent="-231775">
              <a:buFont typeface="Arial" panose="020B0604020202020204" pitchFamily="34" charset="0"/>
              <a:buChar char="•"/>
            </a:pPr>
            <a:r>
              <a:rPr lang="en-US" sz="2000" b="0" i="0" u="none" strike="noStrike" dirty="0">
                <a:solidFill>
                  <a:srgbClr val="333333"/>
                </a:solidFill>
                <a:effectLst/>
                <a:latin typeface="Arial" panose="020B0604020202020204" pitchFamily="34" charset="0"/>
                <a:cs typeface="Arial" panose="020B0604020202020204" pitchFamily="34" charset="0"/>
              </a:rPr>
              <a:t>&gt;1 in 4 (26.3%) report daily use</a:t>
            </a:r>
          </a:p>
          <a:p>
            <a:pPr marL="692150" lvl="2" indent="-231775">
              <a:buFont typeface="Arial" panose="020B0604020202020204" pitchFamily="34" charset="0"/>
              <a:buChar char="•"/>
            </a:pPr>
            <a:r>
              <a:rPr lang="en-US" sz="2000" dirty="0">
                <a:solidFill>
                  <a:srgbClr val="333333"/>
                </a:solidFill>
                <a:latin typeface="Arial" panose="020B0604020202020204" pitchFamily="34" charset="0"/>
                <a:cs typeface="Arial" panose="020B0604020202020204" pitchFamily="34" charset="0"/>
              </a:rPr>
              <a:t>&gt;</a:t>
            </a:r>
            <a:r>
              <a:rPr lang="en-US" sz="2000" b="0" i="0" u="none" strike="noStrike" dirty="0">
                <a:solidFill>
                  <a:srgbClr val="333333"/>
                </a:solidFill>
                <a:effectLst/>
                <a:latin typeface="Arial" panose="020B0604020202020204" pitchFamily="34" charset="0"/>
                <a:cs typeface="Arial" panose="020B0604020202020204" pitchFamily="34" charset="0"/>
              </a:rPr>
              <a:t>1 in 3 (38.4%) report using 20+ of past 30 days</a:t>
            </a:r>
          </a:p>
          <a:p>
            <a:pPr marL="0" indent="0" algn="l">
              <a:buNone/>
            </a:pPr>
            <a:r>
              <a:rPr lang="en-US" sz="2000" b="1" i="0" u="none" strike="noStrike" dirty="0">
                <a:solidFill>
                  <a:srgbClr val="333333"/>
                </a:solidFill>
                <a:effectLst/>
                <a:latin typeface="Arial" panose="020B0604020202020204" pitchFamily="34" charset="0"/>
                <a:cs typeface="Arial" panose="020B0604020202020204" pitchFamily="34" charset="0"/>
              </a:rPr>
              <a:t>Flavored E-Cigarette Use </a:t>
            </a:r>
            <a:endParaRPr lang="en-US" sz="2000" b="0" i="0" u="none" strike="noStrike"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000" b="0" i="0" u="none" strike="noStrike" dirty="0">
                <a:solidFill>
                  <a:srgbClr val="333333"/>
                </a:solidFill>
                <a:effectLst/>
                <a:latin typeface="Arial" panose="020B0604020202020204" pitchFamily="34" charset="0"/>
                <a:cs typeface="Arial" panose="020B0604020202020204" pitchFamily="34" charset="0"/>
              </a:rPr>
              <a:t>&gt;4 in 5 (87.6%) used flavored e-cigarettes: fruit flavors were most popular, followed by candy, desserts, or other sweets; mint; and menthol  </a:t>
            </a:r>
          </a:p>
          <a:p>
            <a:pPr algn="l">
              <a:buFont typeface="Arial" panose="020B0604020202020204" pitchFamily="34" charset="0"/>
              <a:buChar char="•"/>
            </a:pPr>
            <a:r>
              <a:rPr lang="en-US" sz="2000" b="0" i="0" u="none" strike="noStrike" dirty="0">
                <a:solidFill>
                  <a:srgbClr val="333333"/>
                </a:solidFill>
                <a:effectLst/>
                <a:latin typeface="Arial" panose="020B0604020202020204" pitchFamily="34" charset="0"/>
                <a:cs typeface="Arial" panose="020B0604020202020204" pitchFamily="34" charset="0"/>
              </a:rPr>
              <a:t>Over half (54.6%) used flavors with “ice” or “iced” in the name </a:t>
            </a:r>
          </a:p>
          <a:p>
            <a:pPr marL="0" indent="0" algn="l">
              <a:buNone/>
            </a:pPr>
            <a:r>
              <a:rPr lang="en-US" sz="2000" b="1" i="0" u="none" strike="noStrike" dirty="0">
                <a:solidFill>
                  <a:srgbClr val="333333"/>
                </a:solidFill>
                <a:effectLst/>
                <a:latin typeface="Arial" panose="020B0604020202020204" pitchFamily="34" charset="0"/>
                <a:cs typeface="Arial" panose="020B0604020202020204" pitchFamily="34" charset="0"/>
              </a:rPr>
              <a:t>Type of Device </a:t>
            </a:r>
            <a:endParaRPr lang="en-US" sz="2000" b="0" i="0" u="none" strike="noStrike"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000" dirty="0">
                <a:solidFill>
                  <a:srgbClr val="333333"/>
                </a:solidFill>
                <a:latin typeface="Arial" panose="020B0604020202020204" pitchFamily="34" charset="0"/>
                <a:cs typeface="Arial" panose="020B0604020202020204" pitchFamily="34" charset="0"/>
              </a:rPr>
              <a:t>M</a:t>
            </a:r>
            <a:r>
              <a:rPr lang="en-US" sz="2000" b="0" i="0" u="none" strike="noStrike" dirty="0">
                <a:solidFill>
                  <a:srgbClr val="333333"/>
                </a:solidFill>
                <a:effectLst/>
                <a:latin typeface="Arial" panose="020B0604020202020204" pitchFamily="34" charset="0"/>
                <a:cs typeface="Arial" panose="020B0604020202020204" pitchFamily="34" charset="0"/>
              </a:rPr>
              <a:t>ost commonly used device was disposables (55.6%), followed by prefilled/refillable pods or cartridges (15.6%) </a:t>
            </a:r>
          </a:p>
          <a:p>
            <a:pPr marL="0" indent="0" algn="l">
              <a:buNone/>
            </a:pPr>
            <a:r>
              <a:rPr lang="en-US" sz="2000" b="1" i="0" u="none" strike="noStrike" dirty="0">
                <a:solidFill>
                  <a:srgbClr val="333333"/>
                </a:solidFill>
                <a:effectLst/>
                <a:latin typeface="Arial" panose="020B0604020202020204" pitchFamily="34" charset="0"/>
                <a:cs typeface="Arial" panose="020B0604020202020204" pitchFamily="34" charset="0"/>
              </a:rPr>
              <a:t>Commonly Used Brands </a:t>
            </a:r>
            <a:endParaRPr lang="en-US" sz="2000" b="0" i="0" u="none" strike="noStrike"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000" dirty="0">
                <a:solidFill>
                  <a:srgbClr val="333333"/>
                </a:solidFill>
                <a:latin typeface="Arial" panose="020B0604020202020204" pitchFamily="34" charset="0"/>
                <a:cs typeface="Arial" panose="020B0604020202020204" pitchFamily="34" charset="0"/>
              </a:rPr>
              <a:t>M</a:t>
            </a:r>
            <a:r>
              <a:rPr lang="en-US" sz="2000" b="0" i="0" u="none" strike="noStrike" dirty="0">
                <a:solidFill>
                  <a:srgbClr val="333333"/>
                </a:solidFill>
                <a:effectLst/>
                <a:latin typeface="Arial" panose="020B0604020202020204" pitchFamily="34" charset="0"/>
                <a:cs typeface="Arial" panose="020B0604020202020204" pitchFamily="34" charset="0"/>
              </a:rPr>
              <a:t>ost commonly reported brands reported were: Elf Bar (36.1%), Breeze (19.9%), Mr. Fog (15.8%), </a:t>
            </a:r>
          </a:p>
          <a:p>
            <a:pPr marL="0" indent="0" algn="l">
              <a:buNone/>
            </a:pPr>
            <a:r>
              <a:rPr lang="en-US" sz="2000" dirty="0">
                <a:solidFill>
                  <a:srgbClr val="333333"/>
                </a:solidFill>
                <a:latin typeface="Arial" panose="020B0604020202020204" pitchFamily="34" charset="0"/>
                <a:cs typeface="Arial" panose="020B0604020202020204" pitchFamily="34" charset="0"/>
              </a:rPr>
              <a:t>           </a:t>
            </a:r>
            <a:r>
              <a:rPr lang="en-US" sz="2000" b="0" i="0" u="none" strike="noStrike" dirty="0">
                <a:solidFill>
                  <a:srgbClr val="333333"/>
                </a:solidFill>
                <a:effectLst/>
                <a:latin typeface="Arial" panose="020B0604020202020204" pitchFamily="34" charset="0"/>
                <a:cs typeface="Arial" panose="020B0604020202020204" pitchFamily="34" charset="0"/>
              </a:rPr>
              <a:t>       </a:t>
            </a:r>
            <a:r>
              <a:rPr lang="en-US" sz="2000" b="0" i="0" u="none" strike="noStrike" dirty="0" err="1">
                <a:solidFill>
                  <a:srgbClr val="333333"/>
                </a:solidFill>
                <a:effectLst/>
                <a:latin typeface="Arial" panose="020B0604020202020204" pitchFamily="34" charset="0"/>
                <a:cs typeface="Arial" panose="020B0604020202020204" pitchFamily="34" charset="0"/>
              </a:rPr>
              <a:t>Vuse</a:t>
            </a:r>
            <a:r>
              <a:rPr lang="en-US" sz="2000" b="0" i="0" u="none" strike="noStrike" dirty="0">
                <a:solidFill>
                  <a:srgbClr val="333333"/>
                </a:solidFill>
                <a:effectLst/>
                <a:latin typeface="Arial" panose="020B0604020202020204" pitchFamily="34" charset="0"/>
                <a:cs typeface="Arial" panose="020B0604020202020204" pitchFamily="34" charset="0"/>
              </a:rPr>
              <a:t> (13.7%) and JUUL (12.6%)</a:t>
            </a:r>
          </a:p>
        </p:txBody>
      </p:sp>
    </p:spTree>
    <p:extLst>
      <p:ext uri="{BB962C8B-B14F-4D97-AF65-F5344CB8AC3E}">
        <p14:creationId xmlns:p14="http://schemas.microsoft.com/office/powerpoint/2010/main" val="196107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4EF6E-2CA3-E04A-24EC-2634F2D9FD31}"/>
              </a:ext>
            </a:extLst>
          </p:cNvPr>
          <p:cNvPicPr>
            <a:picLocks noChangeAspect="1"/>
          </p:cNvPicPr>
          <p:nvPr/>
        </p:nvPicPr>
        <p:blipFill>
          <a:blip r:embed="rId2"/>
          <a:stretch>
            <a:fillRect/>
          </a:stretch>
        </p:blipFill>
        <p:spPr>
          <a:xfrm>
            <a:off x="838201" y="1303816"/>
            <a:ext cx="10717696" cy="4487384"/>
          </a:xfrm>
          <a:prstGeom prst="rect">
            <a:avLst/>
          </a:prstGeom>
        </p:spPr>
      </p:pic>
      <p:sp>
        <p:nvSpPr>
          <p:cNvPr id="5" name="TextBox 4">
            <a:extLst>
              <a:ext uri="{FF2B5EF4-FFF2-40B4-BE49-F238E27FC236}">
                <a16:creationId xmlns:a16="http://schemas.microsoft.com/office/drawing/2014/main" id="{BF707307-B3B2-5926-0014-310FB461A1A0}"/>
              </a:ext>
            </a:extLst>
          </p:cNvPr>
          <p:cNvSpPr txBox="1"/>
          <p:nvPr/>
        </p:nvSpPr>
        <p:spPr>
          <a:xfrm>
            <a:off x="2667000" y="6324600"/>
            <a:ext cx="1593706" cy="369332"/>
          </a:xfrm>
          <a:prstGeom prst="rect">
            <a:avLst/>
          </a:prstGeom>
          <a:noFill/>
        </p:spPr>
        <p:txBody>
          <a:bodyPr wrap="none" rtlCol="0">
            <a:spAutoFit/>
          </a:bodyPr>
          <a:lstStyle/>
          <a:p>
            <a:r>
              <a:rPr lang="en-US" dirty="0"/>
              <a:t>APNA and MTF</a:t>
            </a:r>
          </a:p>
        </p:txBody>
      </p:sp>
      <p:sp>
        <p:nvSpPr>
          <p:cNvPr id="6" name="TextBox 5">
            <a:extLst>
              <a:ext uri="{FF2B5EF4-FFF2-40B4-BE49-F238E27FC236}">
                <a16:creationId xmlns:a16="http://schemas.microsoft.com/office/drawing/2014/main" id="{749B16C7-679C-13D7-DA81-DD7C00AAE3EB}"/>
              </a:ext>
            </a:extLst>
          </p:cNvPr>
          <p:cNvSpPr txBox="1"/>
          <p:nvPr/>
        </p:nvSpPr>
        <p:spPr>
          <a:xfrm>
            <a:off x="3478367" y="164068"/>
            <a:ext cx="5083636"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2023 Data for AR vs US</a:t>
            </a:r>
          </a:p>
        </p:txBody>
      </p:sp>
      <p:pic>
        <p:nvPicPr>
          <p:cNvPr id="7" name="Picture 6">
            <a:extLst>
              <a:ext uri="{FF2B5EF4-FFF2-40B4-BE49-F238E27FC236}">
                <a16:creationId xmlns:a16="http://schemas.microsoft.com/office/drawing/2014/main" id="{D909A34C-6C9D-B14E-AB77-FF255D4B0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Tree>
    <p:extLst>
      <p:ext uri="{BB962C8B-B14F-4D97-AF65-F5344CB8AC3E}">
        <p14:creationId xmlns:p14="http://schemas.microsoft.com/office/powerpoint/2010/main" val="3590057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F1AFA-046F-ABAC-8160-E00CFBCCB72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BA93DE-8224-C3A5-90CD-4A35925FD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extBox 4">
            <a:extLst>
              <a:ext uri="{FF2B5EF4-FFF2-40B4-BE49-F238E27FC236}">
                <a16:creationId xmlns:a16="http://schemas.microsoft.com/office/drawing/2014/main" id="{5D64945F-0048-646A-5988-F4C0ED99EF2F}"/>
              </a:ext>
            </a:extLst>
          </p:cNvPr>
          <p:cNvSpPr txBox="1"/>
          <p:nvPr/>
        </p:nvSpPr>
        <p:spPr>
          <a:xfrm>
            <a:off x="2667000" y="6324600"/>
            <a:ext cx="718466" cy="369332"/>
          </a:xfrm>
          <a:prstGeom prst="rect">
            <a:avLst/>
          </a:prstGeom>
          <a:noFill/>
        </p:spPr>
        <p:txBody>
          <a:bodyPr wrap="none" rtlCol="0">
            <a:spAutoFit/>
          </a:bodyPr>
          <a:lstStyle/>
          <a:p>
            <a:r>
              <a:rPr lang="en-US" dirty="0"/>
              <a:t>APNA</a:t>
            </a:r>
          </a:p>
        </p:txBody>
      </p:sp>
      <p:sp>
        <p:nvSpPr>
          <p:cNvPr id="6" name="TextBox 5">
            <a:extLst>
              <a:ext uri="{FF2B5EF4-FFF2-40B4-BE49-F238E27FC236}">
                <a16:creationId xmlns:a16="http://schemas.microsoft.com/office/drawing/2014/main" id="{3BE87771-DB19-E729-46A5-926182050A77}"/>
              </a:ext>
            </a:extLst>
          </p:cNvPr>
          <p:cNvSpPr txBox="1"/>
          <p:nvPr/>
        </p:nvSpPr>
        <p:spPr>
          <a:xfrm>
            <a:off x="1752600" y="164068"/>
            <a:ext cx="850294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AR Youth Any E-Cig Use Trends</a:t>
            </a:r>
          </a:p>
        </p:txBody>
      </p:sp>
      <p:pic>
        <p:nvPicPr>
          <p:cNvPr id="2" name="Picture 1">
            <a:extLst>
              <a:ext uri="{FF2B5EF4-FFF2-40B4-BE49-F238E27FC236}">
                <a16:creationId xmlns:a16="http://schemas.microsoft.com/office/drawing/2014/main" id="{C1F2A1FD-73EA-252D-BEF1-363FDCA8C617}"/>
              </a:ext>
            </a:extLst>
          </p:cNvPr>
          <p:cNvPicPr>
            <a:picLocks noChangeAspect="1"/>
          </p:cNvPicPr>
          <p:nvPr/>
        </p:nvPicPr>
        <p:blipFill>
          <a:blip r:embed="rId3"/>
          <a:stretch>
            <a:fillRect/>
          </a:stretch>
        </p:blipFill>
        <p:spPr>
          <a:xfrm>
            <a:off x="299366" y="990600"/>
            <a:ext cx="5418994" cy="3276600"/>
          </a:xfrm>
          <a:prstGeom prst="rect">
            <a:avLst/>
          </a:prstGeom>
        </p:spPr>
      </p:pic>
      <p:pic>
        <p:nvPicPr>
          <p:cNvPr id="3" name="Picture 2">
            <a:extLst>
              <a:ext uri="{FF2B5EF4-FFF2-40B4-BE49-F238E27FC236}">
                <a16:creationId xmlns:a16="http://schemas.microsoft.com/office/drawing/2014/main" id="{EBE24B8A-2C46-5BB0-A423-6B686D827043}"/>
              </a:ext>
            </a:extLst>
          </p:cNvPr>
          <p:cNvPicPr>
            <a:picLocks noChangeAspect="1"/>
          </p:cNvPicPr>
          <p:nvPr/>
        </p:nvPicPr>
        <p:blipFill>
          <a:blip r:embed="rId4"/>
          <a:stretch>
            <a:fillRect/>
          </a:stretch>
        </p:blipFill>
        <p:spPr>
          <a:xfrm>
            <a:off x="4797612" y="2590800"/>
            <a:ext cx="7394387" cy="4038600"/>
          </a:xfrm>
          <a:prstGeom prst="rect">
            <a:avLst/>
          </a:prstGeom>
        </p:spPr>
      </p:pic>
    </p:spTree>
    <p:extLst>
      <p:ext uri="{BB962C8B-B14F-4D97-AF65-F5344CB8AC3E}">
        <p14:creationId xmlns:p14="http://schemas.microsoft.com/office/powerpoint/2010/main" val="4191975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2DFB8-48BA-23DD-57B1-4CABD07F180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24D68A-1A7D-11EF-8C0E-C5F9B6B44666}"/>
              </a:ext>
            </a:extLst>
          </p:cNvPr>
          <p:cNvSpPr txBox="1"/>
          <p:nvPr/>
        </p:nvSpPr>
        <p:spPr>
          <a:xfrm>
            <a:off x="2667000" y="6324600"/>
            <a:ext cx="718466" cy="369332"/>
          </a:xfrm>
          <a:prstGeom prst="rect">
            <a:avLst/>
          </a:prstGeom>
          <a:noFill/>
        </p:spPr>
        <p:txBody>
          <a:bodyPr wrap="none" rtlCol="0">
            <a:spAutoFit/>
          </a:bodyPr>
          <a:lstStyle/>
          <a:p>
            <a:r>
              <a:rPr lang="en-US" dirty="0"/>
              <a:t>APNA</a:t>
            </a:r>
          </a:p>
        </p:txBody>
      </p:sp>
      <p:sp>
        <p:nvSpPr>
          <p:cNvPr id="2" name="TextBox 1">
            <a:extLst>
              <a:ext uri="{FF2B5EF4-FFF2-40B4-BE49-F238E27FC236}">
                <a16:creationId xmlns:a16="http://schemas.microsoft.com/office/drawing/2014/main" id="{2F7BF3E6-D299-3932-D46E-86270C92E105}"/>
              </a:ext>
            </a:extLst>
          </p:cNvPr>
          <p:cNvSpPr txBox="1"/>
          <p:nvPr/>
        </p:nvSpPr>
        <p:spPr>
          <a:xfrm>
            <a:off x="2667000" y="6324600"/>
            <a:ext cx="718466" cy="369332"/>
          </a:xfrm>
          <a:prstGeom prst="rect">
            <a:avLst/>
          </a:prstGeom>
          <a:noFill/>
        </p:spPr>
        <p:txBody>
          <a:bodyPr wrap="none" rtlCol="0">
            <a:spAutoFit/>
          </a:bodyPr>
          <a:lstStyle/>
          <a:p>
            <a:r>
              <a:rPr lang="en-US" dirty="0"/>
              <a:t>APNA</a:t>
            </a:r>
          </a:p>
        </p:txBody>
      </p:sp>
      <p:sp>
        <p:nvSpPr>
          <p:cNvPr id="3" name="TextBox 2">
            <a:extLst>
              <a:ext uri="{FF2B5EF4-FFF2-40B4-BE49-F238E27FC236}">
                <a16:creationId xmlns:a16="http://schemas.microsoft.com/office/drawing/2014/main" id="{7B8C2C6B-E764-4948-8DB8-D8828DC98456}"/>
              </a:ext>
            </a:extLst>
          </p:cNvPr>
          <p:cNvSpPr txBox="1"/>
          <p:nvPr/>
        </p:nvSpPr>
        <p:spPr>
          <a:xfrm>
            <a:off x="2209800" y="164068"/>
            <a:ext cx="7660253"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AR Youth Nicotine E-Cig Use Trends</a:t>
            </a:r>
          </a:p>
        </p:txBody>
      </p:sp>
      <p:pic>
        <p:nvPicPr>
          <p:cNvPr id="7" name="Picture 6" descr="A line graph with dots and lines&#10;&#10;Description automatically generated">
            <a:extLst>
              <a:ext uri="{FF2B5EF4-FFF2-40B4-BE49-F238E27FC236}">
                <a16:creationId xmlns:a16="http://schemas.microsoft.com/office/drawing/2014/main" id="{628A6FB3-2FD1-AF00-AEF5-46325D8EE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2267135"/>
            <a:ext cx="6338928" cy="3600265"/>
          </a:xfrm>
          <a:prstGeom prst="rect">
            <a:avLst/>
          </a:prstGeom>
        </p:spPr>
      </p:pic>
      <p:pic>
        <p:nvPicPr>
          <p:cNvPr id="8" name="Picture 7" descr="A graph of different colored lines&#10;&#10;Description automatically generated with medium confidence">
            <a:extLst>
              <a:ext uri="{FF2B5EF4-FFF2-40B4-BE49-F238E27FC236}">
                <a16:creationId xmlns:a16="http://schemas.microsoft.com/office/drawing/2014/main" id="{8B676E5A-CC4B-C804-F6EF-1A57A1C0B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9" y="914400"/>
            <a:ext cx="5829141" cy="3581400"/>
          </a:xfrm>
          <a:prstGeom prst="rect">
            <a:avLst/>
          </a:prstGeom>
        </p:spPr>
      </p:pic>
      <p:pic>
        <p:nvPicPr>
          <p:cNvPr id="9" name="Picture 8">
            <a:extLst>
              <a:ext uri="{FF2B5EF4-FFF2-40B4-BE49-F238E27FC236}">
                <a16:creationId xmlns:a16="http://schemas.microsoft.com/office/drawing/2014/main" id="{C01F309A-0261-8FE7-8C00-1F7F36654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Tree>
    <p:extLst>
      <p:ext uri="{BB962C8B-B14F-4D97-AF65-F5344CB8AC3E}">
        <p14:creationId xmlns:p14="http://schemas.microsoft.com/office/powerpoint/2010/main" val="85993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05D75-EBB5-5966-7426-218D565973F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A454598-BC2C-94F3-FBEB-FC32486A6D22}"/>
              </a:ext>
            </a:extLst>
          </p:cNvPr>
          <p:cNvSpPr txBox="1"/>
          <p:nvPr/>
        </p:nvSpPr>
        <p:spPr>
          <a:xfrm>
            <a:off x="2667000" y="6324600"/>
            <a:ext cx="718466" cy="369332"/>
          </a:xfrm>
          <a:prstGeom prst="rect">
            <a:avLst/>
          </a:prstGeom>
          <a:noFill/>
        </p:spPr>
        <p:txBody>
          <a:bodyPr wrap="none" rtlCol="0">
            <a:spAutoFit/>
          </a:bodyPr>
          <a:lstStyle/>
          <a:p>
            <a:r>
              <a:rPr lang="en-US" dirty="0"/>
              <a:t>APNA</a:t>
            </a:r>
          </a:p>
        </p:txBody>
      </p:sp>
      <p:sp>
        <p:nvSpPr>
          <p:cNvPr id="2" name="TextBox 1">
            <a:extLst>
              <a:ext uri="{FF2B5EF4-FFF2-40B4-BE49-F238E27FC236}">
                <a16:creationId xmlns:a16="http://schemas.microsoft.com/office/drawing/2014/main" id="{C218268A-CC51-B0FC-599C-4354D21DCC02}"/>
              </a:ext>
            </a:extLst>
          </p:cNvPr>
          <p:cNvSpPr txBox="1"/>
          <p:nvPr/>
        </p:nvSpPr>
        <p:spPr>
          <a:xfrm>
            <a:off x="2667000" y="6324600"/>
            <a:ext cx="718466" cy="369332"/>
          </a:xfrm>
          <a:prstGeom prst="rect">
            <a:avLst/>
          </a:prstGeom>
          <a:noFill/>
        </p:spPr>
        <p:txBody>
          <a:bodyPr wrap="none" rtlCol="0">
            <a:spAutoFit/>
          </a:bodyPr>
          <a:lstStyle/>
          <a:p>
            <a:r>
              <a:rPr lang="en-US" dirty="0"/>
              <a:t>APNA</a:t>
            </a:r>
          </a:p>
        </p:txBody>
      </p:sp>
      <p:sp>
        <p:nvSpPr>
          <p:cNvPr id="3" name="TextBox 2">
            <a:extLst>
              <a:ext uri="{FF2B5EF4-FFF2-40B4-BE49-F238E27FC236}">
                <a16:creationId xmlns:a16="http://schemas.microsoft.com/office/drawing/2014/main" id="{3F32A43E-BEDE-DA5B-0847-C423C9772D16}"/>
              </a:ext>
            </a:extLst>
          </p:cNvPr>
          <p:cNvSpPr txBox="1"/>
          <p:nvPr/>
        </p:nvSpPr>
        <p:spPr>
          <a:xfrm>
            <a:off x="1676400" y="164068"/>
            <a:ext cx="89916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AR Youth Marijuana E-Cig Use Trends</a:t>
            </a:r>
          </a:p>
        </p:txBody>
      </p:sp>
      <p:pic>
        <p:nvPicPr>
          <p:cNvPr id="4" name="Picture 3" descr="A graph of a line and a line&#10;&#10;Description automatically generated with medium confidence">
            <a:extLst>
              <a:ext uri="{FF2B5EF4-FFF2-40B4-BE49-F238E27FC236}">
                <a16:creationId xmlns:a16="http://schemas.microsoft.com/office/drawing/2014/main" id="{D346CBC6-E15F-5CA8-3C48-793CF6CB7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6" y="1143000"/>
            <a:ext cx="5953164" cy="3657600"/>
          </a:xfrm>
          <a:prstGeom prst="rect">
            <a:avLst/>
          </a:prstGeom>
        </p:spPr>
      </p:pic>
      <p:pic>
        <p:nvPicPr>
          <p:cNvPr id="6" name="Picture 5">
            <a:extLst>
              <a:ext uri="{FF2B5EF4-FFF2-40B4-BE49-F238E27FC236}">
                <a16:creationId xmlns:a16="http://schemas.microsoft.com/office/drawing/2014/main" id="{82DCFE73-D934-4AF8-2FE8-682AF4BFF5FC}"/>
              </a:ext>
            </a:extLst>
          </p:cNvPr>
          <p:cNvPicPr>
            <a:picLocks noChangeAspect="1"/>
          </p:cNvPicPr>
          <p:nvPr/>
        </p:nvPicPr>
        <p:blipFill>
          <a:blip r:embed="rId3"/>
          <a:stretch>
            <a:fillRect/>
          </a:stretch>
        </p:blipFill>
        <p:spPr>
          <a:xfrm>
            <a:off x="6010216" y="2133600"/>
            <a:ext cx="6257984" cy="3417930"/>
          </a:xfrm>
          <a:prstGeom prst="rect">
            <a:avLst/>
          </a:prstGeom>
        </p:spPr>
      </p:pic>
      <p:pic>
        <p:nvPicPr>
          <p:cNvPr id="9" name="Picture 8">
            <a:extLst>
              <a:ext uri="{FF2B5EF4-FFF2-40B4-BE49-F238E27FC236}">
                <a16:creationId xmlns:a16="http://schemas.microsoft.com/office/drawing/2014/main" id="{B7DAFCE1-7A82-D4E6-B23A-0F9929007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Tree>
    <p:extLst>
      <p:ext uri="{BB962C8B-B14F-4D97-AF65-F5344CB8AC3E}">
        <p14:creationId xmlns:p14="http://schemas.microsoft.com/office/powerpoint/2010/main" val="347366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DC1C15-B9DB-E84C-AD90-B015F41ED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5945250"/>
            <a:ext cx="3200400" cy="988949"/>
          </a:xfrm>
          <a:prstGeom prst="rect">
            <a:avLst/>
          </a:prstGeom>
        </p:spPr>
      </p:pic>
      <p:sp>
        <p:nvSpPr>
          <p:cNvPr id="3" name="Title 2">
            <a:extLst>
              <a:ext uri="{FF2B5EF4-FFF2-40B4-BE49-F238E27FC236}">
                <a16:creationId xmlns:a16="http://schemas.microsoft.com/office/drawing/2014/main" id="{6DDD3E8F-E0C0-9C4E-A493-83ABA1D4DACC}"/>
              </a:ext>
            </a:extLst>
          </p:cNvPr>
          <p:cNvSpPr>
            <a:spLocks noGrp="1"/>
          </p:cNvSpPr>
          <p:nvPr>
            <p:ph type="ctrTitle"/>
          </p:nvPr>
        </p:nvSpPr>
        <p:spPr>
          <a:xfrm>
            <a:off x="609600" y="304800"/>
            <a:ext cx="11074400" cy="609599"/>
          </a:xfrm>
        </p:spPr>
        <p:txBody>
          <a:bodyPr>
            <a:noAutofit/>
          </a:bodyPr>
          <a:lstStyle/>
          <a:p>
            <a:pPr algn="ctr"/>
            <a:r>
              <a:rPr lang="en-US" sz="3600" dirty="0"/>
              <a:t>Today’s Agenda</a:t>
            </a:r>
          </a:p>
        </p:txBody>
      </p:sp>
      <p:sp>
        <p:nvSpPr>
          <p:cNvPr id="4" name="Content Placeholder 3">
            <a:extLst>
              <a:ext uri="{FF2B5EF4-FFF2-40B4-BE49-F238E27FC236}">
                <a16:creationId xmlns:a16="http://schemas.microsoft.com/office/drawing/2014/main" id="{16B03B0B-8B0F-3347-9491-422E8F985BDB}"/>
              </a:ext>
            </a:extLst>
          </p:cNvPr>
          <p:cNvSpPr>
            <a:spLocks noGrp="1"/>
          </p:cNvSpPr>
          <p:nvPr>
            <p:ph idx="13"/>
          </p:nvPr>
        </p:nvSpPr>
        <p:spPr>
          <a:xfrm>
            <a:off x="533400" y="990600"/>
            <a:ext cx="11277600" cy="5257799"/>
          </a:xfrm>
        </p:spPr>
        <p:txBody>
          <a:bodyPr>
            <a:normAutofit/>
          </a:bodyPr>
          <a:lstStyle/>
          <a:p>
            <a:pPr lvl="0">
              <a:spcBef>
                <a:spcPts val="600"/>
              </a:spcBef>
              <a:spcAft>
                <a:spcPts val="600"/>
              </a:spcAft>
            </a:pPr>
            <a:r>
              <a:rPr lang="en-US" sz="2400" dirty="0">
                <a:latin typeface="Arial" panose="020B0604020202020204" pitchFamily="34" charset="0"/>
                <a:cs typeface="Arial" panose="020B0604020202020204" pitchFamily="34" charset="0"/>
              </a:rPr>
              <a:t>Welcome/Introductions/SEOW Mission (A. </a:t>
            </a:r>
            <a:r>
              <a:rPr lang="en-US" sz="2400" dirty="0" err="1">
                <a:latin typeface="Arial" panose="020B0604020202020204" pitchFamily="34" charset="0"/>
                <a:cs typeface="Arial" panose="020B0604020202020204" pitchFamily="34" charset="0"/>
              </a:rPr>
              <a:t>Oliveto</a:t>
            </a:r>
            <a:r>
              <a:rPr lang="en-US" sz="2400" dirty="0">
                <a:latin typeface="Arial" panose="020B0604020202020204" pitchFamily="34" charset="0"/>
                <a:cs typeface="Arial" panose="020B0604020202020204" pitchFamily="34" charset="0"/>
              </a:rPr>
              <a:t>)</a:t>
            </a:r>
          </a:p>
          <a:p>
            <a:pPr lvl="0">
              <a:spcBef>
                <a:spcPts val="600"/>
              </a:spcBef>
              <a:spcAft>
                <a:spcPts val="600"/>
              </a:spcAft>
            </a:pPr>
            <a:r>
              <a:rPr lang="en-US" sz="2400" b="0" u="none" strike="noStrike" dirty="0">
                <a:solidFill>
                  <a:srgbClr val="000000"/>
                </a:solidFill>
                <a:effectLst/>
                <a:latin typeface="Arial" panose="020B0604020202020204" pitchFamily="34" charset="0"/>
                <a:cs typeface="Arial" panose="020B0604020202020204" pitchFamily="34" charset="0"/>
              </a:rPr>
              <a:t>A social ecological approach to reducing tobacco exposure across generations (A. Clawson)</a:t>
            </a:r>
            <a:endParaRPr lang="en-US" sz="2400" u="none" strike="noStrike" dirty="0">
              <a:effectLst/>
              <a:highlight>
                <a:srgbClr val="FFFFFF"/>
              </a:highlight>
              <a:latin typeface="Arial" panose="020B0604020202020204" pitchFamily="34" charset="0"/>
              <a:cs typeface="Arial" panose="020B0604020202020204" pitchFamily="34" charset="0"/>
            </a:endParaRPr>
          </a:p>
          <a:p>
            <a:pPr lvl="0">
              <a:spcBef>
                <a:spcPts val="600"/>
              </a:spcBef>
              <a:spcAft>
                <a:spcPts val="600"/>
              </a:spcAft>
            </a:pPr>
            <a:r>
              <a:rPr lang="en-US" sz="2400" i="0" u="none" strike="noStrike" dirty="0">
                <a:effectLst/>
                <a:highlight>
                  <a:srgbClr val="FFFFFF"/>
                </a:highlight>
                <a:latin typeface="Arial" panose="020B0604020202020204" pitchFamily="34" charset="0"/>
                <a:cs typeface="Arial" panose="020B0604020202020204" pitchFamily="34" charset="0"/>
              </a:rPr>
              <a:t>APNA Data Deeper Dive: More Detailed </a:t>
            </a:r>
            <a:r>
              <a:rPr lang="en-US" sz="2400" dirty="0">
                <a:highlight>
                  <a:srgbClr val="FFFFFF"/>
                </a:highlight>
                <a:latin typeface="Arial" panose="020B0604020202020204" pitchFamily="34" charset="0"/>
                <a:cs typeface="Arial" panose="020B0604020202020204" pitchFamily="34" charset="0"/>
              </a:rPr>
              <a:t>A</a:t>
            </a:r>
            <a:r>
              <a:rPr lang="en-US" sz="2400" i="0" u="none" strike="noStrike" dirty="0">
                <a:effectLst/>
                <a:highlight>
                  <a:srgbClr val="FFFFFF"/>
                </a:highlight>
                <a:latin typeface="Arial" panose="020B0604020202020204" pitchFamily="34" charset="0"/>
                <a:cs typeface="Arial" panose="020B0604020202020204" pitchFamily="34" charset="0"/>
              </a:rPr>
              <a:t>nalyses of Factors Associated with Current Substance Use</a:t>
            </a:r>
            <a:r>
              <a:rPr lang="en-US" sz="2400" dirty="0">
                <a:highlight>
                  <a:srgbClr val="FFFFFF"/>
                </a:highlight>
                <a:latin typeface="Arial" panose="020B0604020202020204" pitchFamily="34" charset="0"/>
                <a:cs typeface="Arial" panose="020B0604020202020204" pitchFamily="34" charset="0"/>
              </a:rPr>
              <a:t> (J. </a:t>
            </a:r>
            <a:r>
              <a:rPr lang="en-US" sz="2400" dirty="0" err="1">
                <a:highlight>
                  <a:srgbClr val="FFFFFF"/>
                </a:highlight>
                <a:latin typeface="Arial" panose="020B0604020202020204" pitchFamily="34" charset="0"/>
                <a:cs typeface="Arial" panose="020B0604020202020204" pitchFamily="34" charset="0"/>
              </a:rPr>
              <a:t>Thostenson</a:t>
            </a:r>
            <a:r>
              <a:rPr lang="en-US" sz="2400" dirty="0">
                <a:highlight>
                  <a:srgbClr val="FFFFFF"/>
                </a:highlight>
                <a:latin typeface="Arial" panose="020B0604020202020204" pitchFamily="34" charset="0"/>
                <a:cs typeface="Arial" panose="020B0604020202020204" pitchFamily="34" charset="0"/>
              </a:rPr>
              <a:t>)</a:t>
            </a:r>
          </a:p>
          <a:p>
            <a:pPr>
              <a:spcBef>
                <a:spcPts val="600"/>
              </a:spcBef>
              <a:spcAft>
                <a:spcPts val="600"/>
              </a:spcAft>
            </a:pPr>
            <a:r>
              <a:rPr lang="en-US" sz="2400" dirty="0">
                <a:highlight>
                  <a:srgbClr val="FFFFFF"/>
                </a:highlight>
                <a:latin typeface="Arial" panose="020B0604020202020204" pitchFamily="34" charset="0"/>
                <a:cs typeface="Arial" panose="020B0604020202020204" pitchFamily="34" charset="0"/>
              </a:rPr>
              <a:t>Substance-Related Arrests: Association with Demographics (J. </a:t>
            </a:r>
            <a:r>
              <a:rPr lang="en-US" sz="2400" dirty="0" err="1">
                <a:highlight>
                  <a:srgbClr val="FFFFFF"/>
                </a:highlight>
                <a:latin typeface="Arial" panose="020B0604020202020204" pitchFamily="34" charset="0"/>
                <a:cs typeface="Arial" panose="020B0604020202020204" pitchFamily="34" charset="0"/>
              </a:rPr>
              <a:t>Thostenson</a:t>
            </a:r>
            <a:r>
              <a:rPr lang="en-US" sz="2400" dirty="0">
                <a:highlight>
                  <a:srgbClr val="FFFFFF"/>
                </a:highlight>
                <a:latin typeface="Arial" panose="020B0604020202020204" pitchFamily="34" charset="0"/>
                <a:cs typeface="Arial" panose="020B0604020202020204" pitchFamily="34" charset="0"/>
              </a:rPr>
              <a:t>)</a:t>
            </a:r>
            <a:endParaRPr lang="en-US" sz="2400" i="0" u="none" strike="noStrike" dirty="0">
              <a:effectLst/>
              <a:latin typeface="Arial" panose="020B0604020202020204" pitchFamily="34" charset="0"/>
              <a:cs typeface="Arial" panose="020B0604020202020204" pitchFamily="34" charset="0"/>
            </a:endParaRPr>
          </a:p>
          <a:p>
            <a:pPr lvl="0">
              <a:spcBef>
                <a:spcPts val="600"/>
              </a:spcBef>
              <a:spcAft>
                <a:spcPts val="600"/>
              </a:spcAft>
            </a:pPr>
            <a:r>
              <a:rPr lang="en-US" sz="2400" strike="sngStrike" dirty="0">
                <a:latin typeface="Arial" panose="020B0604020202020204" pitchFamily="34" charset="0"/>
                <a:cs typeface="Arial" panose="020B0604020202020204" pitchFamily="34" charset="0"/>
              </a:rPr>
              <a:t>ACE’s Data Deeper Dive (M. Bollinger)</a:t>
            </a:r>
          </a:p>
          <a:p>
            <a:pPr lvl="0">
              <a:spcBef>
                <a:spcPts val="600"/>
              </a:spcBef>
              <a:spcAft>
                <a:spcPts val="600"/>
              </a:spcAft>
            </a:pPr>
            <a:r>
              <a:rPr lang="en-US" sz="2400" b="0" i="0" u="none" strike="noStrike" dirty="0">
                <a:solidFill>
                  <a:srgbClr val="000000"/>
                </a:solidFill>
                <a:effectLst/>
                <a:latin typeface="Arial" panose="020B0604020202020204" pitchFamily="34" charset="0"/>
                <a:cs typeface="Arial" panose="020B0604020202020204" pitchFamily="34" charset="0"/>
              </a:rPr>
              <a:t>Situating Arkansas in the Regional and National Substance Use Data (K. </a:t>
            </a:r>
            <a:r>
              <a:rPr lang="en-US" sz="2400" b="0" i="0" u="none" strike="noStrike" dirty="0" err="1">
                <a:solidFill>
                  <a:srgbClr val="000000"/>
                </a:solidFill>
                <a:effectLst/>
                <a:latin typeface="Arial" panose="020B0604020202020204" pitchFamily="34" charset="0"/>
                <a:cs typeface="Arial" panose="020B0604020202020204" pitchFamily="34" charset="0"/>
              </a:rPr>
              <a:t>Chakoian</a:t>
            </a:r>
            <a:r>
              <a:rPr lang="en-US" sz="2400" b="0" i="0" u="none" strike="noStrike" dirty="0">
                <a:solidFill>
                  <a:srgbClr val="000000"/>
                </a:solidFill>
                <a:effectLst/>
                <a:latin typeface="Arial" panose="020B0604020202020204" pitchFamily="34" charset="0"/>
                <a:cs typeface="Arial" panose="020B0604020202020204" pitchFamily="34" charset="0"/>
              </a:rPr>
              <a:t>)</a:t>
            </a:r>
          </a:p>
          <a:p>
            <a:pPr lvl="0">
              <a:spcBef>
                <a:spcPts val="600"/>
              </a:spcBef>
              <a:spcAft>
                <a:spcPts val="600"/>
              </a:spcAft>
            </a:pPr>
            <a:r>
              <a:rPr lang="en-US" sz="2400" b="0" i="0" u="none" strike="noStrike" dirty="0">
                <a:solidFill>
                  <a:srgbClr val="000000"/>
                </a:solidFill>
                <a:effectLst/>
                <a:latin typeface="Arial" panose="020B0604020202020204" pitchFamily="34" charset="0"/>
                <a:cs typeface="Arial" panose="020B0604020202020204" pitchFamily="34" charset="0"/>
              </a:rPr>
              <a:t>Updates on Selected Substance Abuse Stats (A. Oliveto)</a:t>
            </a:r>
          </a:p>
          <a:p>
            <a:pPr>
              <a:spcBef>
                <a:spcPts val="600"/>
              </a:spcBef>
              <a:spcAft>
                <a:spcPts val="600"/>
              </a:spcAft>
            </a:pPr>
            <a:r>
              <a:rPr lang="en-US" sz="2400" dirty="0">
                <a:latin typeface="Arial" panose="020B0604020202020204" pitchFamily="34" charset="0"/>
                <a:cs typeface="Arial" panose="020B0604020202020204" pitchFamily="34" charset="0"/>
              </a:rPr>
              <a:t>Action Plan/Wrap-Up/Next Meeting</a:t>
            </a:r>
          </a:p>
        </p:txBody>
      </p:sp>
    </p:spTree>
    <p:extLst>
      <p:ext uri="{BB962C8B-B14F-4D97-AF65-F5344CB8AC3E}">
        <p14:creationId xmlns:p14="http://schemas.microsoft.com/office/powerpoint/2010/main" val="385263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47DC-5F1A-431F-6223-A6AB438271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7240AAC-F315-810C-1413-82E650C61A93}"/>
              </a:ext>
            </a:extLst>
          </p:cNvPr>
          <p:cNvSpPr txBox="1"/>
          <p:nvPr/>
        </p:nvSpPr>
        <p:spPr>
          <a:xfrm>
            <a:off x="762000" y="1295400"/>
            <a:ext cx="10972800"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t>PY Use decreased or remained stable for alcohol, cannabis, Delta-8 THC, illicit drugs other than MJ, and narcotics other than heroin among youth in 2024.</a:t>
            </a:r>
          </a:p>
          <a:p>
            <a:pPr marL="457200" indent="-457200">
              <a:buFont typeface="Arial" panose="020B0604020202020204" pitchFamily="34" charset="0"/>
              <a:buChar char="•"/>
            </a:pPr>
            <a:r>
              <a:rPr lang="en-US" sz="2800" dirty="0"/>
              <a:t>PY use remained stable or increased for nicotine pouch use in 2024.</a:t>
            </a:r>
          </a:p>
          <a:p>
            <a:pPr marL="457200" indent="-457200">
              <a:buFont typeface="Arial" panose="020B0604020202020204" pitchFamily="34" charset="0"/>
              <a:buChar char="•"/>
            </a:pPr>
            <a:r>
              <a:rPr lang="en-US" sz="2800" dirty="0"/>
              <a:t>PY abstinence from </a:t>
            </a:r>
            <a:r>
              <a:rPr lang="en-US" sz="2800" b="0" i="0" u="none" strike="noStrike" dirty="0">
                <a:solidFill>
                  <a:srgbClr val="444444"/>
                </a:solidFill>
                <a:effectLst/>
                <a:latin typeface="Arial" panose="020B0604020202020204" pitchFamily="34" charset="0"/>
                <a:cs typeface="Arial" panose="020B0604020202020204" pitchFamily="34" charset="0"/>
              </a:rPr>
              <a:t>MJ, alcohol, or nicotine increased in 2024.</a:t>
            </a:r>
          </a:p>
          <a:p>
            <a:pPr marL="457200" indent="-457200">
              <a:buFont typeface="Arial" panose="020B0604020202020204" pitchFamily="34" charset="0"/>
              <a:buChar char="•"/>
            </a:pPr>
            <a:r>
              <a:rPr lang="en-US" sz="2800" dirty="0">
                <a:solidFill>
                  <a:srgbClr val="444444"/>
                </a:solidFill>
                <a:latin typeface="Arial" panose="020B0604020202020204" pitchFamily="34" charset="0"/>
                <a:cs typeface="Arial" panose="020B0604020202020204" pitchFamily="34" charset="0"/>
              </a:rPr>
              <a:t>Order of highest prevalence of PY new initiates was nicotine vaping, alcohol and marijuana in 2022.</a:t>
            </a:r>
            <a:endParaRPr lang="en-US" sz="2800" dirty="0"/>
          </a:p>
          <a:p>
            <a:pPr marL="457200" indent="-457200">
              <a:buFont typeface="Arial" panose="020B0604020202020204" pitchFamily="34" charset="0"/>
              <a:buChar char="•"/>
            </a:pPr>
            <a:r>
              <a:rPr lang="en-US" sz="2800" dirty="0"/>
              <a:t>Arkansas youth appear to reflect national trends in cigarette, nicotine e-Cig and MJ e-Cig use.</a:t>
            </a:r>
          </a:p>
          <a:p>
            <a:pPr marL="457200" indent="-457200">
              <a:buFont typeface="Arial" panose="020B0604020202020204" pitchFamily="34" charset="0"/>
              <a:buChar char="•"/>
            </a:pPr>
            <a:r>
              <a:rPr lang="en-US" sz="2800" dirty="0"/>
              <a:t>AR Female students appear to continue to be especially prone to E-Cig use.</a:t>
            </a:r>
          </a:p>
          <a:p>
            <a:pPr marL="457200" indent="-457200">
              <a:buFont typeface="Arial" panose="020B0604020202020204" pitchFamily="34" charset="0"/>
              <a:buChar char="•"/>
            </a:pPr>
            <a:endParaRPr lang="en-US" sz="2800" dirty="0"/>
          </a:p>
        </p:txBody>
      </p:sp>
      <p:sp>
        <p:nvSpPr>
          <p:cNvPr id="3" name="TextBox 2">
            <a:extLst>
              <a:ext uri="{FF2B5EF4-FFF2-40B4-BE49-F238E27FC236}">
                <a16:creationId xmlns:a16="http://schemas.microsoft.com/office/drawing/2014/main" id="{56284105-7760-6854-E4E4-677C52797643}"/>
              </a:ext>
            </a:extLst>
          </p:cNvPr>
          <p:cNvSpPr txBox="1"/>
          <p:nvPr/>
        </p:nvSpPr>
        <p:spPr>
          <a:xfrm>
            <a:off x="1676400" y="164068"/>
            <a:ext cx="89916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Summary</a:t>
            </a:r>
          </a:p>
        </p:txBody>
      </p:sp>
      <p:pic>
        <p:nvPicPr>
          <p:cNvPr id="9" name="Picture 8">
            <a:extLst>
              <a:ext uri="{FF2B5EF4-FFF2-40B4-BE49-F238E27FC236}">
                <a16:creationId xmlns:a16="http://schemas.microsoft.com/office/drawing/2014/main" id="{3A61C16B-9CCB-BE97-AC05-F88DBDDB7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Tree>
    <p:extLst>
      <p:ext uri="{BB962C8B-B14F-4D97-AF65-F5344CB8AC3E}">
        <p14:creationId xmlns:p14="http://schemas.microsoft.com/office/powerpoint/2010/main" val="710239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A7FA-368D-18C2-E60F-15C1D8994112}"/>
            </a:ext>
          </a:extLst>
        </p:cNvPr>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739C5AFE-C45B-9901-F8FD-D538229BF0C2}"/>
              </a:ext>
            </a:extLst>
          </p:cNvPr>
          <p:cNvPicPr>
            <a:picLocks noGrp="1" noChangeAspect="1"/>
          </p:cNvPicPr>
          <p:nvPr>
            <p:ph idx="13"/>
          </p:nvPr>
        </p:nvPicPr>
        <p:blipFill>
          <a:blip r:embed="rId2"/>
          <a:stretch>
            <a:fillRect/>
          </a:stretch>
        </p:blipFill>
        <p:spPr>
          <a:xfrm>
            <a:off x="11042710" y="71020"/>
            <a:ext cx="1112838" cy="1267173"/>
          </a:xfrm>
          <a:prstGeom prst="rect">
            <a:avLst/>
          </a:prstGeom>
        </p:spPr>
      </p:pic>
      <p:pic>
        <p:nvPicPr>
          <p:cNvPr id="11" name="Picture 10">
            <a:extLst>
              <a:ext uri="{FF2B5EF4-FFF2-40B4-BE49-F238E27FC236}">
                <a16:creationId xmlns:a16="http://schemas.microsoft.com/office/drawing/2014/main" id="{A4DA5556-70FC-E4F6-93ED-217A4E7F5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14" name="Picture 13">
            <a:extLst>
              <a:ext uri="{FF2B5EF4-FFF2-40B4-BE49-F238E27FC236}">
                <a16:creationId xmlns:a16="http://schemas.microsoft.com/office/drawing/2014/main" id="{ABC23856-943E-4726-FEC9-C77F799CDAB5}"/>
              </a:ext>
            </a:extLst>
          </p:cNvPr>
          <p:cNvPicPr>
            <a:picLocks noChangeAspect="1"/>
          </p:cNvPicPr>
          <p:nvPr/>
        </p:nvPicPr>
        <p:blipFill>
          <a:blip r:embed="rId4"/>
          <a:stretch>
            <a:fillRect/>
          </a:stretch>
        </p:blipFill>
        <p:spPr>
          <a:xfrm>
            <a:off x="304800" y="0"/>
            <a:ext cx="7772400" cy="1272129"/>
          </a:xfrm>
          <a:prstGeom prst="rect">
            <a:avLst/>
          </a:prstGeom>
        </p:spPr>
      </p:pic>
      <p:pic>
        <p:nvPicPr>
          <p:cNvPr id="15" name="Picture 14">
            <a:extLst>
              <a:ext uri="{FF2B5EF4-FFF2-40B4-BE49-F238E27FC236}">
                <a16:creationId xmlns:a16="http://schemas.microsoft.com/office/drawing/2014/main" id="{FA592C61-93FD-F32A-DA87-DF976C84BDA6}"/>
              </a:ext>
            </a:extLst>
          </p:cNvPr>
          <p:cNvPicPr>
            <a:picLocks noChangeAspect="1"/>
          </p:cNvPicPr>
          <p:nvPr/>
        </p:nvPicPr>
        <p:blipFill>
          <a:blip r:embed="rId5"/>
          <a:stretch>
            <a:fillRect/>
          </a:stretch>
        </p:blipFill>
        <p:spPr>
          <a:xfrm>
            <a:off x="7469248" y="1308100"/>
            <a:ext cx="4686300" cy="292100"/>
          </a:xfrm>
          <a:prstGeom prst="rect">
            <a:avLst/>
          </a:prstGeom>
        </p:spPr>
      </p:pic>
      <p:sp>
        <p:nvSpPr>
          <p:cNvPr id="17" name="TextBox 16">
            <a:extLst>
              <a:ext uri="{FF2B5EF4-FFF2-40B4-BE49-F238E27FC236}">
                <a16:creationId xmlns:a16="http://schemas.microsoft.com/office/drawing/2014/main" id="{75824EF1-4A00-73A9-13FC-AAE4524734A7}"/>
              </a:ext>
            </a:extLst>
          </p:cNvPr>
          <p:cNvSpPr txBox="1"/>
          <p:nvPr/>
        </p:nvSpPr>
        <p:spPr>
          <a:xfrm>
            <a:off x="152400" y="1752600"/>
            <a:ext cx="11353800" cy="440120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a:t>
            </a:r>
            <a:r>
              <a:rPr lang="en-US" sz="2000" dirty="0">
                <a:effectLst/>
                <a:latin typeface="Arial" panose="020B0604020202020204" pitchFamily="34" charset="0"/>
                <a:cs typeface="Arial" panose="020B0604020202020204" pitchFamily="34" charset="0"/>
              </a:rPr>
              <a:t>ross-sectional study of 3906 adults (18+ years) from the 2020 ITC Four Country Smoking and Vaping Survey (Canada, US, England and Australia) who ever smoked cigarettes and were currently vaping asked about experiencing and seeking medical advice for any negative side effects from vaping in the past month: </a:t>
            </a:r>
          </a:p>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12.9 % reported </a:t>
            </a:r>
            <a:r>
              <a:rPr lang="en-US" sz="2000" dirty="0">
                <a:latin typeface="Arial" panose="020B0604020202020204" pitchFamily="34" charset="0"/>
                <a:cs typeface="Arial" panose="020B0604020202020204" pitchFamily="34" charset="0"/>
              </a:rPr>
              <a:t>1+ </a:t>
            </a:r>
            <a:r>
              <a:rPr lang="en-US" sz="2000" dirty="0">
                <a:effectLst/>
                <a:latin typeface="Arial" panose="020B0604020202020204" pitchFamily="34" charset="0"/>
                <a:cs typeface="Arial" panose="020B0604020202020204" pitchFamily="34" charset="0"/>
              </a:rPr>
              <a:t>negative side effects from vaping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t>
            </a:r>
            <a:r>
              <a:rPr lang="en-US" sz="2000" dirty="0">
                <a:effectLst/>
                <a:latin typeface="Arial" panose="020B0604020202020204" pitchFamily="34" charset="0"/>
                <a:cs typeface="Arial" panose="020B0604020202020204" pitchFamily="34" charset="0"/>
              </a:rPr>
              <a:t>ost common side effects: throat irritation (5.8 %), cough (5.5 %), mouth irritation (4.1 %).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t>
            </a:r>
            <a:r>
              <a:rPr lang="en-US" sz="2000" dirty="0">
                <a:effectLst/>
                <a:latin typeface="Arial" panose="020B0604020202020204" pitchFamily="34" charset="0"/>
                <a:cs typeface="Arial" panose="020B0604020202020204" pitchFamily="34" charset="0"/>
              </a:rPr>
              <a:t>outh irritation (46.8 %) and loss of taste (45.2 %) most common reasons for seeking medical care </a:t>
            </a:r>
          </a:p>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Those reporting side effects more likely younger, male, currently smoking (vs quit), vaping for &lt;6 months (vs &gt;1 year), using disposables or cartridges/ pods (vs tanks), using vapes with nicotine (vs without nicotine), using menthol/mint flavor (vs sweet flavor), currently smoking (vs quit), believing vaping causes various diseases (e.g., heart disease), and believing that vaping is equally/more harmful than smoking.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9E7DD07-189F-84B3-A667-173CCF4EEA32}"/>
              </a:ext>
            </a:extLst>
          </p:cNvPr>
          <p:cNvSpPr txBox="1"/>
          <p:nvPr/>
        </p:nvSpPr>
        <p:spPr>
          <a:xfrm>
            <a:off x="2133600" y="6153805"/>
            <a:ext cx="6248400" cy="646331"/>
          </a:xfrm>
          <a:prstGeom prst="rect">
            <a:avLst/>
          </a:prstGeom>
          <a:noFill/>
        </p:spPr>
        <p:txBody>
          <a:bodyPr wrap="square" rtlCol="0">
            <a:spAutoFit/>
          </a:bodyPr>
          <a:lstStyle/>
          <a:p>
            <a:r>
              <a:rPr lang="en-US" dirty="0"/>
              <a:t>https://</a:t>
            </a:r>
            <a:r>
              <a:rPr lang="en-US" dirty="0" err="1"/>
              <a:t>www.sciencedirect.com</a:t>
            </a:r>
            <a:r>
              <a:rPr lang="en-US" dirty="0"/>
              <a:t>/science/article/</a:t>
            </a:r>
            <a:r>
              <a:rPr lang="en-US" dirty="0" err="1"/>
              <a:t>pii</a:t>
            </a:r>
            <a:r>
              <a:rPr lang="en-US" dirty="0"/>
              <a:t>/S0376871624014285?ref=</a:t>
            </a:r>
            <a:r>
              <a:rPr lang="en-US" dirty="0" err="1"/>
              <a:t>cra_js_challenge&amp;fr</a:t>
            </a:r>
            <a:r>
              <a:rPr lang="en-US" dirty="0"/>
              <a:t>=RR-1</a:t>
            </a:r>
          </a:p>
        </p:txBody>
      </p:sp>
    </p:spTree>
    <p:extLst>
      <p:ext uri="{BB962C8B-B14F-4D97-AF65-F5344CB8AC3E}">
        <p14:creationId xmlns:p14="http://schemas.microsoft.com/office/powerpoint/2010/main" val="2916253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69D59-AA60-2660-6E74-4060AC2CE2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A8CB31E-DAD9-E116-0D55-5AA5388C1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itle 3">
            <a:extLst>
              <a:ext uri="{FF2B5EF4-FFF2-40B4-BE49-F238E27FC236}">
                <a16:creationId xmlns:a16="http://schemas.microsoft.com/office/drawing/2014/main" id="{0D0F7348-0294-8022-4013-867955C36F40}"/>
              </a:ext>
            </a:extLst>
          </p:cNvPr>
          <p:cNvSpPr>
            <a:spLocks noGrp="1"/>
          </p:cNvSpPr>
          <p:nvPr>
            <p:ph type="ctrTitle"/>
          </p:nvPr>
        </p:nvSpPr>
        <p:spPr>
          <a:xfrm>
            <a:off x="609600" y="76200"/>
            <a:ext cx="11074400" cy="609599"/>
          </a:xfrm>
        </p:spPr>
        <p:txBody>
          <a:bodyPr/>
          <a:lstStyle/>
          <a:p>
            <a:pPr algn="ctr"/>
            <a:r>
              <a:rPr lang="en-US" dirty="0"/>
              <a:t>Vaping Linked to Increased Risk of Uveitis</a:t>
            </a:r>
          </a:p>
        </p:txBody>
      </p:sp>
      <p:sp>
        <p:nvSpPr>
          <p:cNvPr id="6" name="Content Placeholder 5">
            <a:extLst>
              <a:ext uri="{FF2B5EF4-FFF2-40B4-BE49-F238E27FC236}">
                <a16:creationId xmlns:a16="http://schemas.microsoft.com/office/drawing/2014/main" id="{51AF03CB-3CDA-718B-425D-6AE2BAFB68BF}"/>
              </a:ext>
            </a:extLst>
          </p:cNvPr>
          <p:cNvSpPr>
            <a:spLocks noGrp="1"/>
          </p:cNvSpPr>
          <p:nvPr>
            <p:ph idx="13"/>
          </p:nvPr>
        </p:nvSpPr>
        <p:spPr>
          <a:xfrm>
            <a:off x="609600" y="685800"/>
            <a:ext cx="11074400" cy="3566160"/>
          </a:xfrm>
        </p:spPr>
        <p:txBody>
          <a:bodyPr numCol="2">
            <a:noAutofit/>
          </a:bodyPr>
          <a:lstStyle/>
          <a:p>
            <a:pPr marL="0" indent="0">
              <a:buNone/>
            </a:pPr>
            <a:r>
              <a:rPr lang="en-US" sz="2400" b="0" i="0" u="none" strike="noStrike" dirty="0">
                <a:solidFill>
                  <a:srgbClr val="333132"/>
                </a:solidFill>
                <a:effectLst/>
                <a:latin typeface="Arial" panose="020B0604020202020204" pitchFamily="34" charset="0"/>
                <a:cs typeface="Arial" panose="020B0604020202020204" pitchFamily="34" charset="0"/>
              </a:rPr>
              <a:t>Uveitis is inflammation of various components of the eye.</a:t>
            </a:r>
          </a:p>
          <a:p>
            <a:pPr marL="0" indent="0" algn="l">
              <a:buNone/>
            </a:pPr>
            <a:r>
              <a:rPr lang="en-US" sz="2400" b="0" i="0" u="none" strike="noStrike" dirty="0">
                <a:solidFill>
                  <a:srgbClr val="2A2A2A"/>
                </a:solidFill>
                <a:effectLst/>
                <a:latin typeface="Arial" panose="020B0604020202020204" pitchFamily="34" charset="0"/>
                <a:cs typeface="Arial" panose="020B0604020202020204" pitchFamily="34" charset="0"/>
              </a:rPr>
              <a:t>Symptoms can include (depending on what parts of the eye are affected):</a:t>
            </a:r>
          </a:p>
          <a:p>
            <a:pPr marL="460375" indent="-158750" algn="l">
              <a:buFont typeface="Arial" panose="020B0604020202020204" pitchFamily="34" charset="0"/>
              <a:buChar char="•"/>
            </a:pPr>
            <a:r>
              <a:rPr lang="en-US" b="0" i="0" u="none" strike="noStrike" dirty="0">
                <a:solidFill>
                  <a:srgbClr val="2A2A2A"/>
                </a:solidFill>
                <a:effectLst/>
                <a:latin typeface="Arial" panose="020B0604020202020204" pitchFamily="34" charset="0"/>
                <a:cs typeface="Arial" panose="020B0604020202020204" pitchFamily="34" charset="0"/>
              </a:rPr>
              <a:t>Pain, generally developing over a few hours or days except in cases of trauma</a:t>
            </a:r>
          </a:p>
          <a:p>
            <a:pPr marL="460375" indent="-158750" algn="l">
              <a:buFont typeface="Arial" panose="020B0604020202020204" pitchFamily="34" charset="0"/>
              <a:buChar char="•"/>
            </a:pPr>
            <a:r>
              <a:rPr lang="en-US" b="0" i="0" u="none" strike="noStrike" dirty="0">
                <a:solidFill>
                  <a:srgbClr val="2A2A2A"/>
                </a:solidFill>
                <a:effectLst/>
                <a:latin typeface="Arial" panose="020B0604020202020204" pitchFamily="34" charset="0"/>
                <a:cs typeface="Arial" panose="020B0604020202020204" pitchFamily="34" charset="0"/>
              </a:rPr>
              <a:t>Redness</a:t>
            </a:r>
          </a:p>
          <a:p>
            <a:pPr marL="460375" indent="-158750" algn="l">
              <a:buFont typeface="Arial" panose="020B0604020202020204" pitchFamily="34" charset="0"/>
              <a:buChar char="•"/>
            </a:pPr>
            <a:r>
              <a:rPr lang="en-US" b="0" i="0" u="none" strike="noStrike" dirty="0">
                <a:solidFill>
                  <a:srgbClr val="2A2A2A"/>
                </a:solidFill>
                <a:effectLst/>
                <a:latin typeface="Arial" panose="020B0604020202020204" pitchFamily="34" charset="0"/>
                <a:cs typeface="Arial" panose="020B0604020202020204" pitchFamily="34" charset="0"/>
              </a:rPr>
              <a:t>Light sensitivity</a:t>
            </a:r>
          </a:p>
          <a:p>
            <a:pPr marL="460375" indent="-158750" algn="l">
              <a:buFont typeface="Arial" panose="020B0604020202020204" pitchFamily="34" charset="0"/>
              <a:buChar char="•"/>
            </a:pPr>
            <a:r>
              <a:rPr lang="en-US" b="0" i="0" u="none" strike="noStrike" dirty="0">
                <a:solidFill>
                  <a:srgbClr val="2A2A2A"/>
                </a:solidFill>
                <a:effectLst/>
                <a:latin typeface="Arial" panose="020B0604020202020204" pitchFamily="34" charset="0"/>
                <a:cs typeface="Arial" panose="020B0604020202020204" pitchFamily="34" charset="0"/>
              </a:rPr>
              <a:t>Blurred vision</a:t>
            </a:r>
          </a:p>
          <a:p>
            <a:pPr marL="460375" indent="-158750" algn="l">
              <a:buFont typeface="Arial" panose="020B0604020202020204" pitchFamily="34" charset="0"/>
              <a:buChar char="•"/>
            </a:pPr>
            <a:r>
              <a:rPr lang="en-US" b="0" i="0" u="none" strike="noStrike" dirty="0">
                <a:solidFill>
                  <a:srgbClr val="2A2A2A"/>
                </a:solidFill>
                <a:effectLst/>
                <a:latin typeface="Arial" panose="020B0604020202020204" pitchFamily="34" charset="0"/>
                <a:cs typeface="Arial" panose="020B0604020202020204" pitchFamily="34" charset="0"/>
              </a:rPr>
              <a:t>Increased tearing of the eyes</a:t>
            </a:r>
          </a:p>
          <a:p>
            <a:pPr marL="460375" indent="-158750" algn="l">
              <a:buFont typeface="Arial" panose="020B0604020202020204" pitchFamily="34" charset="0"/>
              <a:buChar char="•"/>
            </a:pPr>
            <a:r>
              <a:rPr lang="en-US" dirty="0">
                <a:solidFill>
                  <a:srgbClr val="2A2A2A"/>
                </a:solidFill>
                <a:latin typeface="Arial" panose="020B0604020202020204" pitchFamily="34" charset="0"/>
                <a:cs typeface="Arial" panose="020B0604020202020204" pitchFamily="34" charset="0"/>
              </a:rPr>
              <a:t>F</a:t>
            </a:r>
            <a:r>
              <a:rPr lang="en-US" b="0" i="0" u="none" strike="noStrike" dirty="0">
                <a:solidFill>
                  <a:srgbClr val="2A2A2A"/>
                </a:solidFill>
                <a:effectLst/>
                <a:latin typeface="Arial" panose="020B0604020202020204" pitchFamily="34" charset="0"/>
                <a:cs typeface="Arial" panose="020B0604020202020204" pitchFamily="34" charset="0"/>
              </a:rPr>
              <a:t>loaters</a:t>
            </a:r>
            <a:endParaRPr lang="en-US" b="0" i="0" u="none" strike="noStrike" dirty="0">
              <a:solidFill>
                <a:srgbClr val="333132"/>
              </a:solidFill>
              <a:effectLst/>
              <a:latin typeface="Arial" panose="020B0604020202020204" pitchFamily="34" charset="0"/>
              <a:cs typeface="Arial" panose="020B0604020202020204" pitchFamily="34" charset="0"/>
            </a:endParaRPr>
          </a:p>
          <a:p>
            <a:endParaRPr lang="en-US" sz="2400" dirty="0">
              <a:solidFill>
                <a:srgbClr val="333132"/>
              </a:solidFill>
              <a:latin typeface="Arial" panose="020B0604020202020204" pitchFamily="34" charset="0"/>
              <a:cs typeface="Arial" panose="020B0604020202020204" pitchFamily="34" charset="0"/>
            </a:endParaRPr>
          </a:p>
          <a:p>
            <a:endParaRPr lang="en-US" sz="2400" dirty="0">
              <a:solidFill>
                <a:srgbClr val="333132"/>
              </a:solidFill>
              <a:latin typeface="Arial" panose="020B0604020202020204" pitchFamily="34" charset="0"/>
              <a:cs typeface="Arial" panose="020B0604020202020204" pitchFamily="34" charset="0"/>
            </a:endParaRPr>
          </a:p>
          <a:p>
            <a:r>
              <a:rPr lang="en-US" sz="2400" dirty="0">
                <a:solidFill>
                  <a:srgbClr val="333132"/>
                </a:solidFill>
                <a:latin typeface="Arial" panose="020B0604020202020204" pitchFamily="34" charset="0"/>
                <a:cs typeface="Arial" panose="020B0604020202020204" pitchFamily="34" charset="0"/>
              </a:rPr>
              <a:t>Adult e-cig users</a:t>
            </a:r>
            <a:r>
              <a:rPr lang="en-US" sz="2400" b="0" i="0" u="none" strike="noStrike" dirty="0">
                <a:solidFill>
                  <a:srgbClr val="333132"/>
                </a:solidFill>
                <a:effectLst/>
                <a:latin typeface="Arial" panose="020B0604020202020204" pitchFamily="34" charset="0"/>
                <a:cs typeface="Arial" panose="020B0604020202020204" pitchFamily="34" charset="0"/>
              </a:rPr>
              <a:t> had more than double the risk for developing </a:t>
            </a:r>
            <a:r>
              <a:rPr lang="en-US" sz="2400" b="0" i="0" u="none" strike="noStrike" dirty="0">
                <a:solidFill>
                  <a:srgbClr val="064AA7"/>
                </a:solidFill>
                <a:effectLst/>
                <a:latin typeface="Arial" panose="020B0604020202020204" pitchFamily="34" charset="0"/>
                <a:cs typeface="Arial" panose="020B0604020202020204" pitchFamily="34" charset="0"/>
              </a:rPr>
              <a:t>uveitis </a:t>
            </a:r>
            <a:r>
              <a:rPr lang="en-US" sz="2400" b="0" i="0" u="none" strike="noStrike" dirty="0">
                <a:solidFill>
                  <a:srgbClr val="333132"/>
                </a:solidFill>
                <a:effectLst/>
                <a:latin typeface="Arial" panose="020B0604020202020204" pitchFamily="34" charset="0"/>
                <a:cs typeface="Arial" panose="020B0604020202020204" pitchFamily="34" charset="0"/>
              </a:rPr>
              <a:t>than nonusers, with </a:t>
            </a:r>
            <a:r>
              <a:rPr lang="en-US" sz="2400" b="0" i="0" u="none" strike="noStrike" dirty="0">
                <a:solidFill>
                  <a:srgbClr val="2A2A2A"/>
                </a:solidFill>
                <a:effectLst/>
                <a:latin typeface="Arial" panose="020B0604020202020204" pitchFamily="34" charset="0"/>
                <a:cs typeface="Arial" panose="020B0604020202020204" pitchFamily="34" charset="0"/>
              </a:rPr>
              <a:t>↑</a:t>
            </a:r>
            <a:r>
              <a:rPr lang="en-US" sz="2400" b="0" i="0" u="none" strike="noStrike" dirty="0">
                <a:solidFill>
                  <a:srgbClr val="333132"/>
                </a:solidFill>
                <a:effectLst/>
                <a:latin typeface="Arial" panose="020B0604020202020204" pitchFamily="34" charset="0"/>
                <a:cs typeface="Arial" panose="020B0604020202020204" pitchFamily="34" charset="0"/>
              </a:rPr>
              <a:t> risks</a:t>
            </a:r>
            <a:r>
              <a:rPr lang="en-US" sz="2400" b="0" i="0" u="none" strike="noStrike" dirty="0">
                <a:solidFill>
                  <a:srgbClr val="2A2A2A"/>
                </a:solidFill>
                <a:effectLst/>
                <a:latin typeface="Arial" panose="020B0604020202020204" pitchFamily="34" charset="0"/>
                <a:cs typeface="Arial" panose="020B0604020202020204" pitchFamily="34" charset="0"/>
              </a:rPr>
              <a:t> as early as within 7 days after e-cig use and </a:t>
            </a:r>
            <a:r>
              <a:rPr lang="en-US" sz="2400" b="0" i="0" u="none" strike="noStrike" dirty="0">
                <a:solidFill>
                  <a:srgbClr val="333132"/>
                </a:solidFill>
                <a:effectLst/>
                <a:latin typeface="Arial" panose="020B0604020202020204" pitchFamily="34" charset="0"/>
                <a:cs typeface="Arial" panose="020B0604020202020204" pitchFamily="34" charset="0"/>
              </a:rPr>
              <a:t>persisting for up to 4 years after initial use. </a:t>
            </a:r>
          </a:p>
          <a:p>
            <a:r>
              <a:rPr lang="en-US" sz="2400" b="0" i="0" u="none" strike="noStrike" dirty="0">
                <a:solidFill>
                  <a:srgbClr val="333132"/>
                </a:solidFill>
                <a:effectLst/>
                <a:latin typeface="Arial" panose="020B0604020202020204" pitchFamily="34" charset="0"/>
                <a:cs typeface="Arial" panose="020B0604020202020204" pitchFamily="34" charset="0"/>
              </a:rPr>
              <a:t>This </a:t>
            </a:r>
            <a:r>
              <a:rPr lang="en-US" sz="2400" b="0" i="0" u="none" strike="noStrike" dirty="0">
                <a:solidFill>
                  <a:srgbClr val="2A2A2A"/>
                </a:solidFill>
                <a:effectLst/>
                <a:latin typeface="Arial" panose="020B0604020202020204" pitchFamily="34" charset="0"/>
                <a:cs typeface="Arial" panose="020B0604020202020204" pitchFamily="34" charset="0"/>
              </a:rPr>
              <a:t>↑</a:t>
            </a:r>
            <a:r>
              <a:rPr lang="en-US" sz="2400" b="0" i="0" u="none" strike="noStrike" dirty="0">
                <a:solidFill>
                  <a:srgbClr val="333132"/>
                </a:solidFill>
                <a:effectLst/>
                <a:latin typeface="Arial" panose="020B0604020202020204" pitchFamily="34" charset="0"/>
                <a:cs typeface="Arial" panose="020B0604020202020204" pitchFamily="34" charset="0"/>
              </a:rPr>
              <a:t> risk observed across all age groups and affected both men and women as well as various ethnic groups.</a:t>
            </a:r>
          </a:p>
          <a:p>
            <a:r>
              <a:rPr lang="en-US" sz="2400" b="0" i="0" u="none" strike="noStrike" dirty="0">
                <a:solidFill>
                  <a:srgbClr val="2A2A2A"/>
                </a:solidFill>
                <a:effectLst/>
                <a:latin typeface="Arial" panose="020B0604020202020204" pitchFamily="34" charset="0"/>
                <a:cs typeface="Arial" panose="020B0604020202020204" pitchFamily="34" charset="0"/>
              </a:rPr>
              <a:t>↑ risk for uveitis among those with a history of both e-cig and cigarette use than among cigarette users only</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748AB80-0F9A-D55F-2EFC-181FC28446DC}"/>
              </a:ext>
            </a:extLst>
          </p:cNvPr>
          <p:cNvSpPr txBox="1"/>
          <p:nvPr/>
        </p:nvSpPr>
        <p:spPr>
          <a:xfrm>
            <a:off x="3826782" y="5943600"/>
            <a:ext cx="5241018"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www.medscape.com</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viewarticle</a:t>
            </a:r>
            <a:r>
              <a:rPr lang="en-US" sz="1400" dirty="0">
                <a:latin typeface="Arial" panose="020B0604020202020204" pitchFamily="34" charset="0"/>
                <a:cs typeface="Arial" panose="020B0604020202020204" pitchFamily="34" charset="0"/>
              </a:rPr>
              <a:t>/vaping-linked-higher-risk-blurred-vision-eye-pain-2024a1000l9q?ecd=mkm_ret_241207_mscpmrk_psych_addiction_etid7055961&amp;uac=318511EV&amp;impID=7055961</a:t>
            </a:r>
          </a:p>
        </p:txBody>
      </p:sp>
      <p:pic>
        <p:nvPicPr>
          <p:cNvPr id="8" name="Picture 7">
            <a:extLst>
              <a:ext uri="{FF2B5EF4-FFF2-40B4-BE49-F238E27FC236}">
                <a16:creationId xmlns:a16="http://schemas.microsoft.com/office/drawing/2014/main" id="{21AEEAFC-1186-EC63-7351-9FE7866CE130}"/>
              </a:ext>
            </a:extLst>
          </p:cNvPr>
          <p:cNvPicPr>
            <a:picLocks noChangeAspect="1"/>
          </p:cNvPicPr>
          <p:nvPr/>
        </p:nvPicPr>
        <p:blipFill>
          <a:blip r:embed="rId3"/>
          <a:stretch>
            <a:fillRect/>
          </a:stretch>
        </p:blipFill>
        <p:spPr>
          <a:xfrm>
            <a:off x="0" y="4632960"/>
            <a:ext cx="3826782" cy="2301240"/>
          </a:xfrm>
          <a:prstGeom prst="rect">
            <a:avLst/>
          </a:prstGeom>
        </p:spPr>
      </p:pic>
    </p:spTree>
    <p:extLst>
      <p:ext uri="{BB962C8B-B14F-4D97-AF65-F5344CB8AC3E}">
        <p14:creationId xmlns:p14="http://schemas.microsoft.com/office/powerpoint/2010/main" val="1259290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01B16-2689-1A6C-C5B5-754883A4C4D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20247D4-2F3C-2EE5-9760-441A98E5C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itle 3">
            <a:extLst>
              <a:ext uri="{FF2B5EF4-FFF2-40B4-BE49-F238E27FC236}">
                <a16:creationId xmlns:a16="http://schemas.microsoft.com/office/drawing/2014/main" id="{91078114-8336-01C4-0DB1-FFF957AC8A61}"/>
              </a:ext>
            </a:extLst>
          </p:cNvPr>
          <p:cNvSpPr>
            <a:spLocks noGrp="1"/>
          </p:cNvSpPr>
          <p:nvPr>
            <p:ph type="ctrTitle"/>
          </p:nvPr>
        </p:nvSpPr>
        <p:spPr>
          <a:xfrm>
            <a:off x="609600" y="228601"/>
            <a:ext cx="11074400" cy="609599"/>
          </a:xfrm>
        </p:spPr>
        <p:txBody>
          <a:bodyPr>
            <a:noAutofit/>
          </a:bodyPr>
          <a:lstStyle/>
          <a:p>
            <a:pPr algn="l"/>
            <a:r>
              <a:rPr lang="en-US" sz="2400" b="0" i="0" u="none" strike="noStrike" dirty="0">
                <a:solidFill>
                  <a:srgbClr val="000000"/>
                </a:solidFill>
                <a:effectLst/>
                <a:latin typeface="Arial" panose="020B0604020202020204" pitchFamily="34" charset="0"/>
              </a:rPr>
              <a:t>From 2011 to 2024, Poison Centers have managed 56,628 e-cigarette and liquid nicotine related exposure cases</a:t>
            </a:r>
          </a:p>
        </p:txBody>
      </p:sp>
      <p:pic>
        <p:nvPicPr>
          <p:cNvPr id="9" name="Picture 8">
            <a:extLst>
              <a:ext uri="{FF2B5EF4-FFF2-40B4-BE49-F238E27FC236}">
                <a16:creationId xmlns:a16="http://schemas.microsoft.com/office/drawing/2014/main" id="{44A8153A-8807-3F62-F196-0B1D3B87CAD1}"/>
              </a:ext>
            </a:extLst>
          </p:cNvPr>
          <p:cNvPicPr>
            <a:picLocks noChangeAspect="1"/>
          </p:cNvPicPr>
          <p:nvPr/>
        </p:nvPicPr>
        <p:blipFill>
          <a:blip r:embed="rId3"/>
          <a:stretch>
            <a:fillRect/>
          </a:stretch>
        </p:blipFill>
        <p:spPr>
          <a:xfrm>
            <a:off x="2209800" y="1125901"/>
            <a:ext cx="7772400" cy="4606197"/>
          </a:xfrm>
          <a:prstGeom prst="rect">
            <a:avLst/>
          </a:prstGeom>
        </p:spPr>
      </p:pic>
      <p:sp>
        <p:nvSpPr>
          <p:cNvPr id="10" name="TextBox 9">
            <a:extLst>
              <a:ext uri="{FF2B5EF4-FFF2-40B4-BE49-F238E27FC236}">
                <a16:creationId xmlns:a16="http://schemas.microsoft.com/office/drawing/2014/main" id="{63F1C45F-850F-A41C-D745-8EE763D26193}"/>
              </a:ext>
            </a:extLst>
          </p:cNvPr>
          <p:cNvSpPr txBox="1"/>
          <p:nvPr/>
        </p:nvSpPr>
        <p:spPr>
          <a:xfrm>
            <a:off x="2081355" y="6336268"/>
            <a:ext cx="5691045" cy="369332"/>
          </a:xfrm>
          <a:prstGeom prst="rect">
            <a:avLst/>
          </a:prstGeom>
          <a:noFill/>
        </p:spPr>
        <p:txBody>
          <a:bodyPr wrap="none" rtlCol="0">
            <a:spAutoFit/>
          </a:bodyPr>
          <a:lstStyle/>
          <a:p>
            <a:r>
              <a:rPr lang="en-US" dirty="0"/>
              <a:t>https://</a:t>
            </a:r>
            <a:r>
              <a:rPr lang="en-US" dirty="0" err="1"/>
              <a:t>poisoncenters.org</a:t>
            </a:r>
            <a:r>
              <a:rPr lang="en-US" dirty="0"/>
              <a:t>/track/</a:t>
            </a:r>
            <a:r>
              <a:rPr lang="en-US" dirty="0" err="1"/>
              <a:t>ecigarettes</a:t>
            </a:r>
            <a:r>
              <a:rPr lang="en-US" dirty="0"/>
              <a:t>-liquid-nicotine</a:t>
            </a:r>
          </a:p>
        </p:txBody>
      </p:sp>
    </p:spTree>
    <p:extLst>
      <p:ext uri="{BB962C8B-B14F-4D97-AF65-F5344CB8AC3E}">
        <p14:creationId xmlns:p14="http://schemas.microsoft.com/office/powerpoint/2010/main" val="279001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39AAA-5447-9B3A-EFBD-3673380119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C0479C-47F3-79FD-E80F-915C5EDED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itle 2">
            <a:extLst>
              <a:ext uri="{FF2B5EF4-FFF2-40B4-BE49-F238E27FC236}">
                <a16:creationId xmlns:a16="http://schemas.microsoft.com/office/drawing/2014/main" id="{3E289A43-BD10-496C-38A1-9B0BB60340AF}"/>
              </a:ext>
            </a:extLst>
          </p:cNvPr>
          <p:cNvSpPr>
            <a:spLocks noGrp="1"/>
          </p:cNvSpPr>
          <p:nvPr>
            <p:ph type="ctrTitle"/>
          </p:nvPr>
        </p:nvSpPr>
        <p:spPr>
          <a:xfrm>
            <a:off x="457200" y="76200"/>
            <a:ext cx="11226800" cy="609599"/>
          </a:xfrm>
        </p:spPr>
        <p:txBody>
          <a:bodyPr/>
          <a:lstStyle/>
          <a:p>
            <a:pPr algn="ctr"/>
            <a:r>
              <a:rPr lang="en-US" dirty="0"/>
              <a:t>National Tobacco Survey 2024 Youth </a:t>
            </a:r>
            <a:r>
              <a:rPr lang="en-US" b="1" dirty="0"/>
              <a:t>Nic Pouch </a:t>
            </a:r>
            <a:r>
              <a:rPr lang="en-US" dirty="0"/>
              <a:t>Findings</a:t>
            </a:r>
          </a:p>
        </p:txBody>
      </p:sp>
      <p:sp>
        <p:nvSpPr>
          <p:cNvPr id="5" name="Content Placeholder 4">
            <a:extLst>
              <a:ext uri="{FF2B5EF4-FFF2-40B4-BE49-F238E27FC236}">
                <a16:creationId xmlns:a16="http://schemas.microsoft.com/office/drawing/2014/main" id="{7251430D-21EE-CAC1-C0C4-4AB6134D3425}"/>
              </a:ext>
            </a:extLst>
          </p:cNvPr>
          <p:cNvSpPr>
            <a:spLocks noGrp="1"/>
          </p:cNvSpPr>
          <p:nvPr>
            <p:ph idx="13"/>
          </p:nvPr>
        </p:nvSpPr>
        <p:spPr>
          <a:xfrm>
            <a:off x="457200" y="685800"/>
            <a:ext cx="7315200" cy="8229600"/>
          </a:xfrm>
        </p:spPr>
        <p:txBody>
          <a:bodyPr>
            <a:normAutofit/>
          </a:bodyPr>
          <a:lstStyle/>
          <a:p>
            <a:pPr marL="0" indent="0" algn="l">
              <a:buNone/>
            </a:pPr>
            <a:r>
              <a:rPr lang="en-US" sz="2400" b="1" i="0" u="none" strike="noStrike" dirty="0">
                <a:solidFill>
                  <a:srgbClr val="333333"/>
                </a:solidFill>
                <a:effectLst/>
                <a:latin typeface="Arial" panose="020B0604020202020204" pitchFamily="34" charset="0"/>
                <a:cs typeface="Arial" panose="020B0604020202020204" pitchFamily="34" charset="0"/>
              </a:rPr>
              <a:t>Current Nicotine </a:t>
            </a:r>
            <a:r>
              <a:rPr lang="en-US" sz="2400" b="1" dirty="0">
                <a:solidFill>
                  <a:srgbClr val="333333"/>
                </a:solidFill>
                <a:latin typeface="Arial" panose="020B0604020202020204" pitchFamily="34" charset="0"/>
                <a:cs typeface="Arial" panose="020B0604020202020204" pitchFamily="34" charset="0"/>
              </a:rPr>
              <a:t>Pouch </a:t>
            </a:r>
            <a:r>
              <a:rPr lang="en-US" sz="2400" b="1" i="0" u="none" strike="noStrike" dirty="0">
                <a:solidFill>
                  <a:srgbClr val="333333"/>
                </a:solidFill>
                <a:effectLst/>
                <a:latin typeface="Arial" panose="020B0604020202020204" pitchFamily="34" charset="0"/>
                <a:cs typeface="Arial" panose="020B0604020202020204" pitchFamily="34" charset="0"/>
              </a:rPr>
              <a:t>Use </a:t>
            </a:r>
            <a:endParaRPr lang="en-US" sz="2400" b="0" i="0" u="none" strike="noStrike"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1.8% of students (480,000) reported current nicotine pouch use   </a:t>
            </a:r>
          </a:p>
          <a:p>
            <a:pPr marL="0" indent="0" algn="l">
              <a:buNone/>
            </a:pPr>
            <a:r>
              <a:rPr lang="en-US" sz="2400" b="1" i="0" u="none" strike="noStrike" dirty="0">
                <a:solidFill>
                  <a:srgbClr val="333333"/>
                </a:solidFill>
                <a:effectLst/>
                <a:latin typeface="Arial" panose="020B0604020202020204" pitchFamily="34" charset="0"/>
                <a:cs typeface="Arial" panose="020B0604020202020204" pitchFamily="34" charset="0"/>
              </a:rPr>
              <a:t>Frequency of Use </a:t>
            </a:r>
            <a:endParaRPr lang="en-US" sz="2400" b="0" i="0" u="none" strike="noStrike"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&gt;1 in 5 (22.4%) report using daily use</a:t>
            </a: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&gt;1 in 4 (29.3%) use 20+ of the last 30 days</a:t>
            </a:r>
          </a:p>
          <a:p>
            <a:pPr marL="0" indent="0" algn="l">
              <a:buNone/>
            </a:pPr>
            <a:r>
              <a:rPr lang="en-US" sz="2400" b="1" i="0" u="none" strike="noStrike" dirty="0">
                <a:solidFill>
                  <a:srgbClr val="333333"/>
                </a:solidFill>
                <a:effectLst/>
                <a:latin typeface="Arial" panose="020B0604020202020204" pitchFamily="34" charset="0"/>
                <a:cs typeface="Arial" panose="020B0604020202020204" pitchFamily="34" charset="0"/>
              </a:rPr>
              <a:t>Flavored Nicotine Pouch Use </a:t>
            </a:r>
            <a:endParaRPr lang="en-US" sz="2400" b="0" i="0" u="none" strike="noStrike"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b="0" i="0" u="none" strike="noStrike" dirty="0">
                <a:solidFill>
                  <a:srgbClr val="333333"/>
                </a:solidFill>
                <a:effectLst/>
                <a:latin typeface="Arial" panose="020B0604020202020204" pitchFamily="34" charset="0"/>
                <a:cs typeface="Arial" panose="020B0604020202020204" pitchFamily="34" charset="0"/>
              </a:rPr>
              <a:t>&gt;4 in 5 (85.6%) used flavored nicotine pouches, with mint flavors being the most popular, followed by fruit</a:t>
            </a:r>
          </a:p>
          <a:p>
            <a:pPr marL="0" indent="0" algn="l">
              <a:buNone/>
            </a:pPr>
            <a:r>
              <a:rPr lang="en-US" sz="2400" b="1" i="0" u="none" strike="noStrike" dirty="0">
                <a:solidFill>
                  <a:srgbClr val="333333"/>
                </a:solidFill>
                <a:effectLst/>
                <a:latin typeface="Arial" panose="020B0604020202020204" pitchFamily="34" charset="0"/>
                <a:cs typeface="Arial" panose="020B0604020202020204" pitchFamily="34" charset="0"/>
              </a:rPr>
              <a:t>Commonly Used Brands </a:t>
            </a:r>
            <a:endParaRPr lang="en-US" sz="2400" b="0" i="0" u="none" strike="noStrike"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M</a:t>
            </a:r>
            <a:r>
              <a:rPr lang="en-US" sz="2400" b="0" i="0" u="none" strike="noStrike" dirty="0">
                <a:solidFill>
                  <a:srgbClr val="333333"/>
                </a:solidFill>
                <a:effectLst/>
                <a:latin typeface="Arial" panose="020B0604020202020204" pitchFamily="34" charset="0"/>
                <a:cs typeface="Arial" panose="020B0604020202020204" pitchFamily="34" charset="0"/>
              </a:rPr>
              <a:t>ost commonly-reported brands were: Zyn (68.7%), on! (14.2%), Rogue (13.6%), Velo (10.7%) and Juice Head ZTN (9.8%)</a:t>
            </a:r>
          </a:p>
          <a:p>
            <a:endParaRPr lang="en-US" dirty="0"/>
          </a:p>
        </p:txBody>
      </p:sp>
      <p:sp>
        <p:nvSpPr>
          <p:cNvPr id="2" name="TextBox 1">
            <a:extLst>
              <a:ext uri="{FF2B5EF4-FFF2-40B4-BE49-F238E27FC236}">
                <a16:creationId xmlns:a16="http://schemas.microsoft.com/office/drawing/2014/main" id="{7EFAB7EA-119A-3408-EB0F-4B5249A10220}"/>
              </a:ext>
            </a:extLst>
          </p:cNvPr>
          <p:cNvSpPr txBox="1"/>
          <p:nvPr/>
        </p:nvSpPr>
        <p:spPr>
          <a:xfrm>
            <a:off x="1981200" y="6629400"/>
            <a:ext cx="8991949" cy="338554"/>
          </a:xfrm>
          <a:prstGeom prst="rect">
            <a:avLst/>
          </a:prstGeom>
          <a:noFill/>
        </p:spPr>
        <p:txBody>
          <a:bodyPr wrap="none" rtlCol="0">
            <a:spAutoFit/>
          </a:bodyPr>
          <a:lstStyle/>
          <a:p>
            <a:r>
              <a:rPr lang="en-US" sz="1600" dirty="0"/>
              <a:t>https://</a:t>
            </a:r>
            <a:r>
              <a:rPr lang="en-US" sz="1600" dirty="0" err="1"/>
              <a:t>www.fda.gov</a:t>
            </a:r>
            <a:r>
              <a:rPr lang="en-US" sz="1600" dirty="0"/>
              <a:t>/tobacco-products/youth-and-tobacco/results-annual-national-youth-tobacco-survey</a:t>
            </a:r>
          </a:p>
        </p:txBody>
      </p:sp>
      <p:pic>
        <p:nvPicPr>
          <p:cNvPr id="6" name="Picture 5">
            <a:extLst>
              <a:ext uri="{FF2B5EF4-FFF2-40B4-BE49-F238E27FC236}">
                <a16:creationId xmlns:a16="http://schemas.microsoft.com/office/drawing/2014/main" id="{FCACFA7F-0D91-1627-A3D8-6C9CF22AF529}"/>
              </a:ext>
            </a:extLst>
          </p:cNvPr>
          <p:cNvPicPr>
            <a:picLocks noChangeAspect="1"/>
          </p:cNvPicPr>
          <p:nvPr/>
        </p:nvPicPr>
        <p:blipFill>
          <a:blip r:embed="rId4"/>
          <a:stretch>
            <a:fillRect/>
          </a:stretch>
        </p:blipFill>
        <p:spPr>
          <a:xfrm>
            <a:off x="7467600" y="990600"/>
            <a:ext cx="4648200" cy="2691943"/>
          </a:xfrm>
          <a:prstGeom prst="rect">
            <a:avLst/>
          </a:prstGeom>
        </p:spPr>
      </p:pic>
    </p:spTree>
    <p:extLst>
      <p:ext uri="{BB962C8B-B14F-4D97-AF65-F5344CB8AC3E}">
        <p14:creationId xmlns:p14="http://schemas.microsoft.com/office/powerpoint/2010/main" val="360706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1E1CD-D36A-FA46-92F7-D9A1E275C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7" name="Title 1">
            <a:extLst>
              <a:ext uri="{FF2B5EF4-FFF2-40B4-BE49-F238E27FC236}">
                <a16:creationId xmlns:a16="http://schemas.microsoft.com/office/drawing/2014/main" id="{22968A91-FB8B-1AAE-F4FB-804884B12E06}"/>
              </a:ext>
            </a:extLst>
          </p:cNvPr>
          <p:cNvSpPr>
            <a:spLocks noGrp="1"/>
          </p:cNvSpPr>
          <p:nvPr>
            <p:ph type="ctrTitle"/>
          </p:nvPr>
        </p:nvSpPr>
        <p:spPr>
          <a:xfrm>
            <a:off x="1016000" y="76200"/>
            <a:ext cx="10160000" cy="609599"/>
          </a:xfrm>
        </p:spPr>
        <p:txBody>
          <a:bodyPr>
            <a:normAutofit fontScale="90000"/>
          </a:bodyPr>
          <a:lstStyle/>
          <a:p>
            <a:pPr algn="ctr"/>
            <a:r>
              <a:rPr lang="en-US" sz="3600" dirty="0"/>
              <a:t>Nicotine Pouch</a:t>
            </a:r>
          </a:p>
        </p:txBody>
      </p:sp>
      <p:sp>
        <p:nvSpPr>
          <p:cNvPr id="8" name="Content Placeholder 2">
            <a:extLst>
              <a:ext uri="{FF2B5EF4-FFF2-40B4-BE49-F238E27FC236}">
                <a16:creationId xmlns:a16="http://schemas.microsoft.com/office/drawing/2014/main" id="{083B2FE6-5086-822D-3780-9C6FDD42E905}"/>
              </a:ext>
            </a:extLst>
          </p:cNvPr>
          <p:cNvSpPr>
            <a:spLocks noGrp="1"/>
          </p:cNvSpPr>
          <p:nvPr>
            <p:ph idx="13"/>
          </p:nvPr>
        </p:nvSpPr>
        <p:spPr>
          <a:xfrm>
            <a:off x="609600" y="762000"/>
            <a:ext cx="10820400" cy="4114800"/>
          </a:xfrm>
        </p:spPr>
        <p:txBody>
          <a:bodyPr numCol="1">
            <a:noAutofit/>
          </a:bodyPr>
          <a:lstStyle/>
          <a:p>
            <a:r>
              <a:rPr lang="en-US" sz="2400" dirty="0">
                <a:solidFill>
                  <a:srgbClr val="0D0D0D"/>
                </a:solidFill>
                <a:latin typeface="Arial" panose="020B0604020202020204" pitchFamily="34" charset="0"/>
                <a:cs typeface="Arial" panose="020B0604020202020204" pitchFamily="34" charset="0"/>
              </a:rPr>
              <a:t>S</a:t>
            </a:r>
            <a:r>
              <a:rPr lang="en-US" sz="2400" b="0" i="0" u="none" strike="noStrike" dirty="0">
                <a:solidFill>
                  <a:srgbClr val="0D0D0D"/>
                </a:solidFill>
                <a:effectLst/>
                <a:latin typeface="Arial" panose="020B0604020202020204" pitchFamily="34" charset="0"/>
                <a:cs typeface="Arial" panose="020B0604020202020204" pitchFamily="34" charset="0"/>
              </a:rPr>
              <a:t>mall rectangles that are about the size of a piece of Chiclet® gum that come in a variety of flavors</a:t>
            </a:r>
          </a:p>
          <a:p>
            <a:r>
              <a:rPr lang="en-US" sz="2400" dirty="0">
                <a:latin typeface="Arial" panose="020B0604020202020204" pitchFamily="34" charset="0"/>
                <a:cs typeface="Arial" panose="020B0604020202020204" pitchFamily="34" charset="0"/>
              </a:rPr>
              <a:t>Contains </a:t>
            </a:r>
            <a:r>
              <a:rPr lang="en-US" sz="2400" b="1" dirty="0">
                <a:latin typeface="Arial" panose="020B0604020202020204" pitchFamily="34" charset="0"/>
                <a:cs typeface="Arial" panose="020B0604020202020204" pitchFamily="34" charset="0"/>
              </a:rPr>
              <a:t>nicotine (</a:t>
            </a:r>
            <a:r>
              <a:rPr lang="en-US" sz="2400" b="0" i="0" u="none" strike="noStrike" dirty="0">
                <a:solidFill>
                  <a:srgbClr val="0D0D0D"/>
                </a:solidFill>
                <a:effectLst/>
                <a:latin typeface="Arial" panose="020B0604020202020204" pitchFamily="34" charset="0"/>
                <a:cs typeface="Arial" panose="020B0604020202020204" pitchFamily="34" charset="0"/>
              </a:rPr>
              <a:t>either synthetic or derived from tobacco)</a:t>
            </a:r>
            <a:r>
              <a:rPr lang="en-US" sz="2400" dirty="0">
                <a:latin typeface="Arial" panose="020B0604020202020204" pitchFamily="34" charset="0"/>
                <a:cs typeface="Arial" panose="020B0604020202020204" pitchFamily="34" charset="0"/>
              </a:rPr>
              <a:t>, </a:t>
            </a:r>
            <a:r>
              <a:rPr lang="en-US" sz="2400" b="0" i="0" u="none" strike="noStrike" dirty="0">
                <a:solidFill>
                  <a:srgbClr val="0D0D0D"/>
                </a:solidFill>
                <a:effectLst/>
                <a:latin typeface="Arial" panose="020B0604020202020204" pitchFamily="34" charset="0"/>
                <a:cs typeface="Arial" panose="020B0604020202020204" pitchFamily="34" charset="0"/>
              </a:rPr>
              <a:t>particularly dangerous for young people because it can cause physical changes in their still-developing brains. </a:t>
            </a:r>
          </a:p>
          <a:p>
            <a:r>
              <a:rPr lang="en-US" sz="2400" b="1" dirty="0">
                <a:solidFill>
                  <a:srgbClr val="0D0D0D"/>
                </a:solidFill>
                <a:latin typeface="Arial" panose="020B0604020202020204" pitchFamily="34" charset="0"/>
                <a:cs typeface="Arial" panose="020B0604020202020204" pitchFamily="34" charset="0"/>
              </a:rPr>
              <a:t>Nicotine</a:t>
            </a:r>
            <a:r>
              <a:rPr lang="en-US" sz="2400" dirty="0">
                <a:solidFill>
                  <a:srgbClr val="0D0D0D"/>
                </a:solidFill>
                <a:latin typeface="Arial" panose="020B0604020202020204" pitchFamily="34" charset="0"/>
                <a:cs typeface="Arial" panose="020B0604020202020204" pitchFamily="34" charset="0"/>
              </a:rPr>
              <a:t> is a </a:t>
            </a:r>
            <a:r>
              <a:rPr lang="en-US" sz="2400" b="0" i="0" u="none" strike="noStrike" dirty="0">
                <a:solidFill>
                  <a:srgbClr val="0D0D0D"/>
                </a:solidFill>
                <a:effectLst/>
                <a:latin typeface="Arial" panose="020B0604020202020204" pitchFamily="34" charset="0"/>
                <a:cs typeface="Arial" panose="020B0604020202020204" pitchFamily="34" charset="0"/>
              </a:rPr>
              <a:t>highly addictive stimulant, including physiological dependence</a:t>
            </a:r>
            <a:endParaRPr lang="en-US" sz="2400" dirty="0">
              <a:latin typeface="Arial" panose="020B0604020202020204" pitchFamily="34" charset="0"/>
              <a:cs typeface="Arial" panose="020B0604020202020204" pitchFamily="34" charset="0"/>
            </a:endParaRPr>
          </a:p>
          <a:p>
            <a:r>
              <a:rPr lang="en-US" sz="2400" dirty="0">
                <a:solidFill>
                  <a:srgbClr val="0D0D0D"/>
                </a:solidFill>
                <a:latin typeface="Arial" panose="020B0604020202020204" pitchFamily="34" charset="0"/>
                <a:cs typeface="Arial" panose="020B0604020202020204" pitchFamily="34" charset="0"/>
              </a:rPr>
              <a:t>T</a:t>
            </a:r>
            <a:r>
              <a:rPr lang="en-US" sz="2400" b="0" i="0" u="none" strike="noStrike" dirty="0">
                <a:solidFill>
                  <a:srgbClr val="0D0D0D"/>
                </a:solidFill>
                <a:effectLst/>
                <a:latin typeface="Arial" panose="020B0604020202020204" pitchFamily="34" charset="0"/>
                <a:cs typeface="Arial" panose="020B0604020202020204" pitchFamily="34" charset="0"/>
              </a:rPr>
              <a:t>ucked in between lip or cheek and gums; </a:t>
            </a:r>
            <a:r>
              <a:rPr lang="en-US" sz="2400" b="1" i="0" u="none" strike="noStrike" dirty="0">
                <a:solidFill>
                  <a:srgbClr val="0D0D0D"/>
                </a:solidFill>
                <a:effectLst/>
                <a:latin typeface="Arial" panose="020B0604020202020204" pitchFamily="34" charset="0"/>
                <a:cs typeface="Arial" panose="020B0604020202020204" pitchFamily="34" charset="0"/>
              </a:rPr>
              <a:t>nicotine</a:t>
            </a:r>
            <a:r>
              <a:rPr lang="en-US" sz="2400" b="0" i="0" u="none" strike="noStrike" dirty="0">
                <a:solidFill>
                  <a:srgbClr val="0D0D0D"/>
                </a:solidFill>
                <a:effectLst/>
                <a:latin typeface="Arial" panose="020B0604020202020204" pitchFamily="34" charset="0"/>
                <a:cs typeface="Arial" panose="020B0604020202020204" pitchFamily="34" charset="0"/>
              </a:rPr>
              <a:t> is absorbed into bloodstream  through mucous membranes in mouth</a:t>
            </a:r>
          </a:p>
          <a:p>
            <a:r>
              <a:rPr lang="en-US" sz="2400" dirty="0">
                <a:solidFill>
                  <a:srgbClr val="0D0D0D"/>
                </a:solidFill>
                <a:latin typeface="Arial" panose="020B0604020202020204" pitchFamily="34" charset="0"/>
                <a:cs typeface="Arial" panose="020B0604020202020204" pitchFamily="34" charset="0"/>
              </a:rPr>
              <a:t>Nicotine poisoning can occur</a:t>
            </a:r>
            <a:endParaRPr lang="en-US" sz="2400" b="0" i="0" u="none" strike="noStrike" dirty="0">
              <a:solidFill>
                <a:srgbClr val="0D0D0D"/>
              </a:solidFill>
              <a:effectLst/>
              <a:latin typeface="Arial" panose="020B0604020202020204" pitchFamily="34" charset="0"/>
              <a:cs typeface="Arial" panose="020B0604020202020204" pitchFamily="34" charset="0"/>
            </a:endParaRPr>
          </a:p>
          <a:p>
            <a:r>
              <a:rPr lang="en-US" sz="2400" dirty="0">
                <a:solidFill>
                  <a:srgbClr val="0D0D0D"/>
                </a:solidFill>
                <a:latin typeface="Arial" panose="020B0604020202020204" pitchFamily="34" charset="0"/>
                <a:cs typeface="Arial" panose="020B0604020202020204" pitchFamily="34" charset="0"/>
              </a:rPr>
              <a:t>Nicotine can </a:t>
            </a:r>
            <a:r>
              <a:rPr lang="en-US" sz="2400" b="0" i="0" u="none" strike="noStrike" dirty="0">
                <a:solidFill>
                  <a:srgbClr val="0D0D0D"/>
                </a:solidFill>
                <a:effectLst/>
                <a:latin typeface="Arial" panose="020B0604020202020204" pitchFamily="34" charset="0"/>
                <a:cs typeface="Arial" panose="020B0604020202020204" pitchFamily="34" charset="0"/>
              </a:rPr>
              <a:t>negatively affect the entire body, causing lung and stomach problems, increasing blood pressure and heart rate, and narrowing arteries, which can lead to a heart attack.</a:t>
            </a:r>
          </a:p>
          <a:p>
            <a:r>
              <a:rPr lang="en-US" sz="2400" dirty="0">
                <a:solidFill>
                  <a:srgbClr val="0D0D0D"/>
                </a:solidFill>
                <a:latin typeface="Arial" panose="020B0604020202020204" pitchFamily="34" charset="0"/>
                <a:cs typeface="Arial" panose="020B0604020202020204" pitchFamily="34" charset="0"/>
              </a:rPr>
              <a:t>S</a:t>
            </a:r>
            <a:r>
              <a:rPr lang="en-US" sz="2400" b="0" i="0" u="none" strike="noStrike" dirty="0">
                <a:solidFill>
                  <a:srgbClr val="0D0D0D"/>
                </a:solidFill>
                <a:effectLst/>
                <a:latin typeface="Arial" panose="020B0604020202020204" pitchFamily="34" charset="0"/>
                <a:cs typeface="Arial" panose="020B0604020202020204" pitchFamily="34" charset="0"/>
              </a:rPr>
              <a:t>hort- and long-term health consequences of using them are unclear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51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0975-13B6-AC77-0E2F-53DEC254703B}"/>
              </a:ext>
            </a:extLst>
          </p:cNvPr>
          <p:cNvSpPr>
            <a:spLocks noGrp="1"/>
          </p:cNvSpPr>
          <p:nvPr>
            <p:ph type="ctrTitle"/>
          </p:nvPr>
        </p:nvSpPr>
        <p:spPr>
          <a:xfrm>
            <a:off x="228600" y="304800"/>
            <a:ext cx="11811000" cy="609599"/>
          </a:xfrm>
        </p:spPr>
        <p:txBody>
          <a:bodyPr>
            <a:noAutofit/>
          </a:bodyPr>
          <a:lstStyle/>
          <a:p>
            <a:r>
              <a:rPr lang="en-US" sz="3600" b="0" dirty="0">
                <a:effectLst/>
                <a:latin typeface="Arial" panose="020B0604020202020204" pitchFamily="34" charset="0"/>
                <a:cs typeface="Arial" panose="020B0604020202020204" pitchFamily="34" charset="0"/>
              </a:rPr>
              <a:t>Nicotine Pouch Unit Sales in the US by Brand </a:t>
            </a:r>
            <a:r>
              <a:rPr lang="en-US" b="0" dirty="0">
                <a:effectLst/>
                <a:latin typeface="Arial" panose="020B0604020202020204" pitchFamily="34" charset="0"/>
                <a:cs typeface="Arial" panose="020B0604020202020204" pitchFamily="34" charset="0"/>
              </a:rPr>
              <a:t>(2019-2022)</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99A3246-74D7-0934-D6AE-5E93BD302D1C}"/>
              </a:ext>
            </a:extLst>
          </p:cNvPr>
          <p:cNvPicPr>
            <a:picLocks noChangeAspect="1"/>
          </p:cNvPicPr>
          <p:nvPr/>
        </p:nvPicPr>
        <p:blipFill>
          <a:blip r:embed="rId2"/>
          <a:stretch>
            <a:fillRect/>
          </a:stretch>
        </p:blipFill>
        <p:spPr>
          <a:xfrm>
            <a:off x="1295400" y="1019671"/>
            <a:ext cx="8458200" cy="4818658"/>
          </a:xfrm>
          <a:prstGeom prst="rect">
            <a:avLst/>
          </a:prstGeom>
        </p:spPr>
      </p:pic>
      <p:sp>
        <p:nvSpPr>
          <p:cNvPr id="5" name="TextBox 4">
            <a:extLst>
              <a:ext uri="{FF2B5EF4-FFF2-40B4-BE49-F238E27FC236}">
                <a16:creationId xmlns:a16="http://schemas.microsoft.com/office/drawing/2014/main" id="{FB3A8CE1-C343-4D49-C2A1-8A7E2D656DDD}"/>
              </a:ext>
            </a:extLst>
          </p:cNvPr>
          <p:cNvSpPr txBox="1"/>
          <p:nvPr/>
        </p:nvSpPr>
        <p:spPr>
          <a:xfrm>
            <a:off x="1828800" y="5867400"/>
            <a:ext cx="7162800" cy="1077218"/>
          </a:xfrm>
          <a:prstGeom prst="rect">
            <a:avLst/>
          </a:prstGeom>
          <a:noFill/>
        </p:spPr>
        <p:txBody>
          <a:bodyPr wrap="square" rtlCol="0">
            <a:spAutoFit/>
          </a:bodyPr>
          <a:lstStyle/>
          <a:p>
            <a:r>
              <a:rPr lang="en-US" sz="1600" b="0" i="0" u="none" strike="noStrike" dirty="0" err="1">
                <a:solidFill>
                  <a:srgbClr val="333333"/>
                </a:solidFill>
                <a:effectLst/>
              </a:rPr>
              <a:t>Majmundar</a:t>
            </a:r>
            <a:r>
              <a:rPr lang="en-US" sz="1600" b="0" i="0" u="none" strike="noStrike" dirty="0">
                <a:solidFill>
                  <a:srgbClr val="333333"/>
                </a:solidFill>
                <a:effectLst/>
              </a:rPr>
              <a:t> A, </a:t>
            </a:r>
            <a:r>
              <a:rPr lang="en-US" sz="1600" b="0" i="0" u="none" strike="noStrike" dirty="0" err="1">
                <a:solidFill>
                  <a:srgbClr val="333333"/>
                </a:solidFill>
                <a:effectLst/>
              </a:rPr>
              <a:t>Okitondo</a:t>
            </a:r>
            <a:r>
              <a:rPr lang="en-US" sz="1600" b="0" i="0" u="none" strike="noStrike" dirty="0">
                <a:solidFill>
                  <a:srgbClr val="333333"/>
                </a:solidFill>
                <a:effectLst/>
              </a:rPr>
              <a:t> C, Xue A, Asare S, Bandi P, Nargis N. Nicotine Pouch Sales Trends in the US by Volume and Nicotine Concentration Levels From 2019 to 2022. </a:t>
            </a:r>
            <a:r>
              <a:rPr lang="en-US" sz="1600" b="0" i="1" u="none" strike="noStrike" dirty="0">
                <a:solidFill>
                  <a:srgbClr val="333333"/>
                </a:solidFill>
                <a:effectLst/>
              </a:rPr>
              <a:t>JAMA </a:t>
            </a:r>
            <a:r>
              <a:rPr lang="en-US" sz="1600" b="0" i="1" u="none" strike="noStrike" dirty="0" err="1">
                <a:solidFill>
                  <a:srgbClr val="333333"/>
                </a:solidFill>
                <a:effectLst/>
              </a:rPr>
              <a:t>Netw</a:t>
            </a:r>
            <a:r>
              <a:rPr lang="en-US" sz="1600" b="0" i="1" u="none" strike="noStrike" dirty="0">
                <a:solidFill>
                  <a:srgbClr val="333333"/>
                </a:solidFill>
                <a:effectLst/>
              </a:rPr>
              <a:t> Open.</a:t>
            </a:r>
            <a:r>
              <a:rPr lang="en-US" sz="1600" b="0" i="0" u="none" strike="noStrike" dirty="0">
                <a:solidFill>
                  <a:srgbClr val="333333"/>
                </a:solidFill>
                <a:effectLst/>
              </a:rPr>
              <a:t> 2022;5(11):e2242235. doi:10.1001/jamanetworkopen.2022.42235</a:t>
            </a:r>
            <a:endParaRPr lang="en-US" sz="1600" dirty="0"/>
          </a:p>
        </p:txBody>
      </p:sp>
      <p:pic>
        <p:nvPicPr>
          <p:cNvPr id="6" name="Picture 5">
            <a:extLst>
              <a:ext uri="{FF2B5EF4-FFF2-40B4-BE49-F238E27FC236}">
                <a16:creationId xmlns:a16="http://schemas.microsoft.com/office/drawing/2014/main" id="{1D50E9A7-6376-9EA6-0001-4A0D792C5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Tree>
    <p:extLst>
      <p:ext uri="{BB962C8B-B14F-4D97-AF65-F5344CB8AC3E}">
        <p14:creationId xmlns:p14="http://schemas.microsoft.com/office/powerpoint/2010/main" val="583331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32296-56AB-F42C-B175-D36AA846F4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B7C89AC-1668-7C34-7034-1574B880C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7" name="Title 1">
            <a:extLst>
              <a:ext uri="{FF2B5EF4-FFF2-40B4-BE49-F238E27FC236}">
                <a16:creationId xmlns:a16="http://schemas.microsoft.com/office/drawing/2014/main" id="{BDA9B7D4-10CE-0FCC-AFCB-448F381CA1DC}"/>
              </a:ext>
            </a:extLst>
          </p:cNvPr>
          <p:cNvSpPr>
            <a:spLocks noGrp="1"/>
          </p:cNvSpPr>
          <p:nvPr>
            <p:ph type="ctrTitle"/>
          </p:nvPr>
        </p:nvSpPr>
        <p:spPr>
          <a:xfrm>
            <a:off x="1016000" y="76200"/>
            <a:ext cx="10160000" cy="609599"/>
          </a:xfrm>
        </p:spPr>
        <p:txBody>
          <a:bodyPr>
            <a:normAutofit fontScale="90000"/>
          </a:bodyPr>
          <a:lstStyle/>
          <a:p>
            <a:pPr algn="ctr"/>
            <a:r>
              <a:rPr lang="en-US" sz="3600" dirty="0"/>
              <a:t>Smokeless Tobacco</a:t>
            </a:r>
          </a:p>
        </p:txBody>
      </p:sp>
      <p:sp>
        <p:nvSpPr>
          <p:cNvPr id="8" name="Content Placeholder 2">
            <a:extLst>
              <a:ext uri="{FF2B5EF4-FFF2-40B4-BE49-F238E27FC236}">
                <a16:creationId xmlns:a16="http://schemas.microsoft.com/office/drawing/2014/main" id="{C1661F2F-21F1-73C8-0379-73F168061134}"/>
              </a:ext>
            </a:extLst>
          </p:cNvPr>
          <p:cNvSpPr>
            <a:spLocks noGrp="1"/>
          </p:cNvSpPr>
          <p:nvPr>
            <p:ph idx="13"/>
          </p:nvPr>
        </p:nvSpPr>
        <p:spPr>
          <a:xfrm>
            <a:off x="609600" y="1066800"/>
            <a:ext cx="10820400" cy="4114800"/>
          </a:xfrm>
        </p:spPr>
        <p:txBody>
          <a:bodyPr numCol="1">
            <a:noAutofit/>
          </a:bodyPr>
          <a:lstStyle/>
          <a:p>
            <a:pPr marL="0" indent="0">
              <a:buNone/>
            </a:pPr>
            <a:r>
              <a:rPr lang="en-US" sz="2400" dirty="0">
                <a:latin typeface="Arial" panose="020B0604020202020204" pitchFamily="34" charset="0"/>
                <a:cs typeface="Arial" panose="020B0604020202020204" pitchFamily="34" charset="0"/>
              </a:rPr>
              <a:t>Contains </a:t>
            </a:r>
            <a:r>
              <a:rPr lang="en-US" sz="2400" b="1" dirty="0">
                <a:latin typeface="Arial" panose="020B0604020202020204" pitchFamily="34" charset="0"/>
                <a:cs typeface="Arial" panose="020B0604020202020204" pitchFamily="34" charset="0"/>
              </a:rPr>
              <a:t>nicotine</a:t>
            </a:r>
            <a:r>
              <a:rPr lang="en-US" sz="2400" dirty="0">
                <a:latin typeface="Arial" panose="020B0604020202020204" pitchFamily="34" charset="0"/>
                <a:cs typeface="Arial" panose="020B0604020202020204" pitchFamily="34" charset="0"/>
              </a:rPr>
              <a:t> in tobacco plant (carcinogen)</a:t>
            </a:r>
          </a:p>
          <a:p>
            <a:pPr marL="0" indent="0">
              <a:buNone/>
            </a:pPr>
            <a:r>
              <a:rPr lang="en-US" sz="2400" dirty="0">
                <a:solidFill>
                  <a:srgbClr val="001D35"/>
                </a:solidFill>
                <a:latin typeface="Arial" panose="020B0604020202020204" pitchFamily="34" charset="0"/>
                <a:cs typeface="Arial" panose="020B0604020202020204" pitchFamily="34" charset="0"/>
              </a:rPr>
              <a:t>Chewing tobacco contains cancer-causing chemicals and can increase the risk of:</a:t>
            </a:r>
          </a:p>
          <a:p>
            <a:pPr marL="403225" indent="-215900"/>
            <a:r>
              <a:rPr lang="en-US" sz="2400" b="1" dirty="0">
                <a:solidFill>
                  <a:srgbClr val="001D35"/>
                </a:solidFill>
                <a:latin typeface="Arial" panose="020B0604020202020204" pitchFamily="34" charset="0"/>
                <a:cs typeface="Arial" panose="020B0604020202020204" pitchFamily="34" charset="0"/>
              </a:rPr>
              <a:t>Nicotine Poisoning</a:t>
            </a:r>
          </a:p>
          <a:p>
            <a:pPr marL="403225" indent="-215900"/>
            <a:r>
              <a:rPr lang="en-US" sz="2400" dirty="0">
                <a:solidFill>
                  <a:srgbClr val="001D35"/>
                </a:solidFill>
                <a:latin typeface="Arial" panose="020B0604020202020204" pitchFamily="34" charset="0"/>
                <a:cs typeface="Arial" panose="020B0604020202020204" pitchFamily="34" charset="0"/>
              </a:rPr>
              <a:t>Developing </a:t>
            </a:r>
            <a:r>
              <a:rPr lang="en-US" sz="2400" b="1" dirty="0">
                <a:solidFill>
                  <a:srgbClr val="001D35"/>
                </a:solidFill>
                <a:latin typeface="Arial" panose="020B0604020202020204" pitchFamily="34" charset="0"/>
                <a:cs typeface="Arial" panose="020B0604020202020204" pitchFamily="34" charset="0"/>
              </a:rPr>
              <a:t>cancer</a:t>
            </a:r>
            <a:r>
              <a:rPr lang="en-US" sz="2400" dirty="0">
                <a:solidFill>
                  <a:srgbClr val="001D35"/>
                </a:solidFill>
                <a:latin typeface="Arial" panose="020B0604020202020204" pitchFamily="34" charset="0"/>
                <a:cs typeface="Arial" panose="020B0604020202020204" pitchFamily="34" charset="0"/>
              </a:rPr>
              <a:t> in the mouth, esophagus, throat, and pancreas </a:t>
            </a:r>
          </a:p>
          <a:p>
            <a:pPr marL="403225" indent="-215900"/>
            <a:r>
              <a:rPr lang="en-US" sz="2400" b="1" dirty="0">
                <a:solidFill>
                  <a:srgbClr val="001D35"/>
                </a:solidFill>
                <a:latin typeface="Arial" panose="020B0604020202020204" pitchFamily="34" charset="0"/>
                <a:cs typeface="Arial" panose="020B0604020202020204" pitchFamily="34" charset="0"/>
              </a:rPr>
              <a:t>Gum disease, tooth decay, dry mouth, bad breath, stained teeth</a:t>
            </a:r>
            <a:endParaRPr lang="en-US" sz="2400" dirty="0">
              <a:solidFill>
                <a:srgbClr val="001D35"/>
              </a:solidFill>
              <a:latin typeface="Arial" panose="020B0604020202020204" pitchFamily="34" charset="0"/>
              <a:cs typeface="Arial" panose="020B0604020202020204" pitchFamily="34" charset="0"/>
            </a:endParaRPr>
          </a:p>
          <a:p>
            <a:pPr marL="403225" indent="-215900"/>
            <a:r>
              <a:rPr lang="en-US" sz="2400" b="1" dirty="0">
                <a:solidFill>
                  <a:srgbClr val="001D35"/>
                </a:solidFill>
                <a:latin typeface="Arial" panose="020B0604020202020204" pitchFamily="34" charset="0"/>
                <a:cs typeface="Arial" panose="020B0604020202020204" pitchFamily="34" charset="0"/>
              </a:rPr>
              <a:t>Heart disease and stroke</a:t>
            </a:r>
            <a:r>
              <a:rPr lang="en-US" sz="2400" dirty="0">
                <a:solidFill>
                  <a:srgbClr val="001D35"/>
                </a:solidFill>
                <a:latin typeface="Arial" panose="020B0604020202020204" pitchFamily="34" charset="0"/>
                <a:cs typeface="Arial" panose="020B0604020202020204" pitchFamily="34" charset="0"/>
              </a:rPr>
              <a:t> </a:t>
            </a:r>
          </a:p>
          <a:p>
            <a:pPr marL="403225" indent="-215900"/>
            <a:r>
              <a:rPr lang="en-US" sz="2400" b="1" dirty="0">
                <a:solidFill>
                  <a:srgbClr val="001D35"/>
                </a:solidFill>
                <a:latin typeface="Arial" panose="020B0604020202020204" pitchFamily="34" charset="0"/>
                <a:cs typeface="Arial" panose="020B0604020202020204" pitchFamily="34" charset="0"/>
              </a:rPr>
              <a:t>Pregnancy complications</a:t>
            </a:r>
            <a:r>
              <a:rPr lang="en-US" sz="2400" dirty="0">
                <a:solidFill>
                  <a:srgbClr val="001D35"/>
                </a:solidFill>
                <a:latin typeface="Arial" panose="020B0604020202020204" pitchFamily="34" charset="0"/>
                <a:cs typeface="Arial" panose="020B0604020202020204" pitchFamily="34" charset="0"/>
              </a:rPr>
              <a:t>, including stillbirth, low birth weight, and heart rate issues in infants. </a:t>
            </a:r>
          </a:p>
          <a:p>
            <a:pPr marL="403225" indent="-215900"/>
            <a:r>
              <a:rPr lang="en-US" sz="2400" b="1" dirty="0">
                <a:solidFill>
                  <a:srgbClr val="001D35"/>
                </a:solidFill>
                <a:latin typeface="Arial" panose="020B0604020202020204" pitchFamily="34" charset="0"/>
                <a:cs typeface="Arial" panose="020B0604020202020204" pitchFamily="34" charset="0"/>
              </a:rPr>
              <a:t>Dry mouth</a:t>
            </a:r>
            <a:endParaRPr lang="en-US" sz="2400" dirty="0">
              <a:solidFill>
                <a:srgbClr val="001D35"/>
              </a:solidFill>
              <a:latin typeface="Arial" panose="020B0604020202020204" pitchFamily="34" charset="0"/>
              <a:cs typeface="Arial" panose="020B0604020202020204" pitchFamily="34" charset="0"/>
            </a:endParaRPr>
          </a:p>
          <a:p>
            <a:pPr marL="403225" indent="-215900">
              <a:spcBef>
                <a:spcPts val="750"/>
              </a:spcBef>
              <a:spcAft>
                <a:spcPts val="1500"/>
              </a:spcAft>
            </a:pPr>
            <a:r>
              <a:rPr lang="en-US" sz="2400" b="1" dirty="0">
                <a:solidFill>
                  <a:srgbClr val="001D35"/>
                </a:solidFill>
                <a:latin typeface="Arial" panose="020B0604020202020204" pitchFamily="34" charset="0"/>
                <a:cs typeface="Arial" panose="020B0604020202020204" pitchFamily="34" charset="0"/>
              </a:rPr>
              <a:t>Weakened sense of taste</a:t>
            </a:r>
            <a:endParaRPr lang="en-US" sz="2400" dirty="0">
              <a:solidFill>
                <a:srgbClr val="001D35"/>
              </a:solidFill>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574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CF440-B8DF-AB8A-68B5-2482C543657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5A46DB-908E-AA29-997B-56DE9A402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10" name="Picture 9" descr="A graph with lines and dots&#10;&#10;Description automatically generated">
            <a:extLst>
              <a:ext uri="{FF2B5EF4-FFF2-40B4-BE49-F238E27FC236}">
                <a16:creationId xmlns:a16="http://schemas.microsoft.com/office/drawing/2014/main" id="{FA45CF01-5B0C-B986-AE32-E1D3F7ECE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667522"/>
            <a:ext cx="6053016" cy="3437878"/>
          </a:xfrm>
          <a:prstGeom prst="rect">
            <a:avLst/>
          </a:prstGeom>
        </p:spPr>
      </p:pic>
      <p:pic>
        <p:nvPicPr>
          <p:cNvPr id="12" name="Picture 11" descr="A graph of a graph&#10;&#10;Description automatically generated with medium confidence">
            <a:extLst>
              <a:ext uri="{FF2B5EF4-FFF2-40B4-BE49-F238E27FC236}">
                <a16:creationId xmlns:a16="http://schemas.microsoft.com/office/drawing/2014/main" id="{8FDE1F7C-5F93-4B09-C6DF-A5301B31A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5415" y="1676400"/>
            <a:ext cx="6037385" cy="3429000"/>
          </a:xfrm>
          <a:prstGeom prst="rect">
            <a:avLst/>
          </a:prstGeom>
        </p:spPr>
      </p:pic>
      <p:sp>
        <p:nvSpPr>
          <p:cNvPr id="13" name="Title 1">
            <a:extLst>
              <a:ext uri="{FF2B5EF4-FFF2-40B4-BE49-F238E27FC236}">
                <a16:creationId xmlns:a16="http://schemas.microsoft.com/office/drawing/2014/main" id="{6CEE7C5B-9FEE-9C3F-09D7-AFDCFF861F88}"/>
              </a:ext>
            </a:extLst>
          </p:cNvPr>
          <p:cNvSpPr>
            <a:spLocks noGrp="1"/>
          </p:cNvSpPr>
          <p:nvPr>
            <p:ph type="ctrTitle"/>
          </p:nvPr>
        </p:nvSpPr>
        <p:spPr>
          <a:xfrm>
            <a:off x="1016000" y="228601"/>
            <a:ext cx="10160000" cy="609599"/>
          </a:xfrm>
        </p:spPr>
        <p:txBody>
          <a:bodyPr>
            <a:normAutofit fontScale="90000"/>
          </a:bodyPr>
          <a:lstStyle/>
          <a:p>
            <a:pPr algn="ctr"/>
            <a:r>
              <a:rPr lang="en-US" sz="3600" dirty="0"/>
              <a:t>Past 30-day Cigarette &amp; Smokeless Tobacco Use</a:t>
            </a:r>
          </a:p>
        </p:txBody>
      </p:sp>
      <p:sp>
        <p:nvSpPr>
          <p:cNvPr id="14" name="TextBox 13">
            <a:extLst>
              <a:ext uri="{FF2B5EF4-FFF2-40B4-BE49-F238E27FC236}">
                <a16:creationId xmlns:a16="http://schemas.microsoft.com/office/drawing/2014/main" id="{B31F90DA-E159-30CF-D8E6-553A13630F64}"/>
              </a:ext>
            </a:extLst>
          </p:cNvPr>
          <p:cNvSpPr txBox="1"/>
          <p:nvPr/>
        </p:nvSpPr>
        <p:spPr>
          <a:xfrm>
            <a:off x="2590800" y="6400800"/>
            <a:ext cx="718466" cy="369332"/>
          </a:xfrm>
          <a:prstGeom prst="rect">
            <a:avLst/>
          </a:prstGeom>
          <a:noFill/>
        </p:spPr>
        <p:txBody>
          <a:bodyPr wrap="none" rtlCol="0">
            <a:spAutoFit/>
          </a:bodyPr>
          <a:lstStyle/>
          <a:p>
            <a:r>
              <a:rPr lang="en-US" dirty="0"/>
              <a:t>APNA</a:t>
            </a:r>
          </a:p>
        </p:txBody>
      </p:sp>
    </p:spTree>
    <p:extLst>
      <p:ext uri="{BB962C8B-B14F-4D97-AF65-F5344CB8AC3E}">
        <p14:creationId xmlns:p14="http://schemas.microsoft.com/office/powerpoint/2010/main" val="548952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1E1CD-D36A-FA46-92F7-D9A1E275C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4" name="TextBox 13">
            <a:extLst>
              <a:ext uri="{FF2B5EF4-FFF2-40B4-BE49-F238E27FC236}">
                <a16:creationId xmlns:a16="http://schemas.microsoft.com/office/drawing/2014/main" id="{74983495-3B46-08DA-80C6-5159FB55E396}"/>
              </a:ext>
            </a:extLst>
          </p:cNvPr>
          <p:cNvSpPr txBox="1"/>
          <p:nvPr/>
        </p:nvSpPr>
        <p:spPr>
          <a:xfrm>
            <a:off x="762000" y="1295400"/>
            <a:ext cx="10972800"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PY Use decreased or remained stable for alcohol, cannabis, Delta-8 THC, illicit drugs other than MJ, and narcotics other than heroin among youth in 2024.</a:t>
            </a:r>
          </a:p>
          <a:p>
            <a:pPr marL="457200" indent="-457200">
              <a:buFont typeface="Arial" panose="020B0604020202020204" pitchFamily="34" charset="0"/>
              <a:buChar char="•"/>
            </a:pPr>
            <a:r>
              <a:rPr lang="en-US" sz="2800" dirty="0"/>
              <a:t>PY use remained stable or increased for nicotine pouch use in 2024.</a:t>
            </a:r>
          </a:p>
          <a:p>
            <a:pPr marL="457200" indent="-457200">
              <a:buFont typeface="Arial" panose="020B0604020202020204" pitchFamily="34" charset="0"/>
              <a:buChar char="•"/>
            </a:pPr>
            <a:r>
              <a:rPr lang="en-US" sz="2800" dirty="0"/>
              <a:t>PY abstinence from </a:t>
            </a:r>
            <a:r>
              <a:rPr lang="en-US" sz="2800" b="0" i="0" u="none" strike="noStrike" dirty="0">
                <a:solidFill>
                  <a:srgbClr val="444444"/>
                </a:solidFill>
                <a:effectLst/>
                <a:latin typeface="Arial" panose="020B0604020202020204" pitchFamily="34" charset="0"/>
                <a:cs typeface="Arial" panose="020B0604020202020204" pitchFamily="34" charset="0"/>
              </a:rPr>
              <a:t>MJ, alcohol, or nicotine increased in 2024.</a:t>
            </a:r>
          </a:p>
          <a:p>
            <a:pPr marL="457200" indent="-457200">
              <a:buFont typeface="Arial" panose="020B0604020202020204" pitchFamily="34" charset="0"/>
              <a:buChar char="•"/>
            </a:pPr>
            <a:r>
              <a:rPr lang="en-US" sz="2800" dirty="0">
                <a:solidFill>
                  <a:srgbClr val="444444"/>
                </a:solidFill>
                <a:latin typeface="Arial" panose="020B0604020202020204" pitchFamily="34" charset="0"/>
                <a:cs typeface="Arial" panose="020B0604020202020204" pitchFamily="34" charset="0"/>
              </a:rPr>
              <a:t>Order of highest prevalence of PY new initiates was nicotine vaping, alcohol and marijuana in 2022.</a:t>
            </a:r>
            <a:endParaRPr lang="en-US" sz="2800" dirty="0"/>
          </a:p>
          <a:p>
            <a:pPr marL="457200" indent="-457200">
              <a:buFont typeface="Arial" panose="020B0604020202020204" pitchFamily="34" charset="0"/>
              <a:buChar char="•"/>
            </a:pPr>
            <a:r>
              <a:rPr lang="en-US" sz="2800" dirty="0"/>
              <a:t>Arkansas youth appear to reflect national trends in cigarette, nicotine e-Cig and MJ e-Cig use.</a:t>
            </a:r>
          </a:p>
          <a:p>
            <a:pPr marL="457200" indent="-457200">
              <a:buFont typeface="Arial" panose="020B0604020202020204" pitchFamily="34" charset="0"/>
              <a:buChar char="•"/>
            </a:pPr>
            <a:r>
              <a:rPr lang="en-US" sz="2800" dirty="0"/>
              <a:t>AR Female students appear to continue to be especially prone to cigarette, E-Cig, but not smokeless tobacco, use.</a:t>
            </a:r>
          </a:p>
        </p:txBody>
      </p:sp>
      <p:sp>
        <p:nvSpPr>
          <p:cNvPr id="15" name="TextBox 14">
            <a:extLst>
              <a:ext uri="{FF2B5EF4-FFF2-40B4-BE49-F238E27FC236}">
                <a16:creationId xmlns:a16="http://schemas.microsoft.com/office/drawing/2014/main" id="{7812B0B9-30C1-0834-CFC5-994D7F8B65EF}"/>
              </a:ext>
            </a:extLst>
          </p:cNvPr>
          <p:cNvSpPr txBox="1"/>
          <p:nvPr/>
        </p:nvSpPr>
        <p:spPr>
          <a:xfrm>
            <a:off x="1676400" y="164068"/>
            <a:ext cx="89916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3207949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7E907A-BE4E-D946-B8BD-E4554901B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5945250"/>
            <a:ext cx="3200400" cy="988949"/>
          </a:xfrm>
          <a:prstGeom prst="rect">
            <a:avLst/>
          </a:prstGeom>
        </p:spPr>
      </p:pic>
      <p:sp>
        <p:nvSpPr>
          <p:cNvPr id="2" name="Rectangle 1">
            <a:extLst>
              <a:ext uri="{FF2B5EF4-FFF2-40B4-BE49-F238E27FC236}">
                <a16:creationId xmlns:a16="http://schemas.microsoft.com/office/drawing/2014/main" id="{CAD9CE5A-487B-1847-ADEA-CA9561743FCD}"/>
              </a:ext>
            </a:extLst>
          </p:cNvPr>
          <p:cNvSpPr/>
          <p:nvPr/>
        </p:nvSpPr>
        <p:spPr>
          <a:xfrm>
            <a:off x="228600" y="339090"/>
            <a:ext cx="11963400" cy="6217087"/>
          </a:xfrm>
          <a:prstGeom prst="rect">
            <a:avLst/>
          </a:prstGeom>
        </p:spPr>
        <p:txBody>
          <a:bodyPr wrap="square">
            <a:spAutoFit/>
          </a:bodyPr>
          <a:lstStyle/>
          <a:p>
            <a:pPr algn="ctr">
              <a:spcAft>
                <a:spcPts val="600"/>
              </a:spcAft>
            </a:pPr>
            <a:r>
              <a:rPr lang="en-US" sz="4400" dirty="0">
                <a:latin typeface="Arial" panose="020B0604020202020204" pitchFamily="34" charset="0"/>
                <a:ea typeface="Calibri" panose="020F0502020204030204" pitchFamily="34" charset="0"/>
                <a:cs typeface="Georgia" panose="02040502050405020303" pitchFamily="18" charset="0"/>
              </a:rPr>
              <a:t>SEOW Mission</a:t>
            </a:r>
          </a:p>
          <a:p>
            <a:pPr>
              <a:spcAft>
                <a:spcPts val="600"/>
              </a:spcAft>
            </a:pPr>
            <a:r>
              <a:rPr lang="en-US" dirty="0">
                <a:latin typeface="Arial" panose="020B0604020202020204" pitchFamily="34" charset="0"/>
                <a:ea typeface="Calibri" panose="020F0502020204030204" pitchFamily="34" charset="0"/>
                <a:cs typeface="Georgia" panose="02040502050405020303" pitchFamily="18" charset="0"/>
              </a:rPr>
              <a:t> </a:t>
            </a:r>
          </a:p>
          <a:p>
            <a:pPr>
              <a:spcAft>
                <a:spcPts val="600"/>
              </a:spcAft>
            </a:pPr>
            <a:r>
              <a:rPr lang="en-US" sz="3200" dirty="0">
                <a:latin typeface="Arial" panose="020B0604020202020204" pitchFamily="34" charset="0"/>
                <a:ea typeface="Calibri" panose="020F0502020204030204" pitchFamily="34" charset="0"/>
                <a:cs typeface="Georgia" panose="02040502050405020303" pitchFamily="18" charset="0"/>
              </a:rPr>
              <a:t>SEOW’s mission is to guide successful prevention efforts in the state of Arkansas by:</a:t>
            </a:r>
          </a:p>
          <a:p>
            <a:pPr marL="457200" marR="0" lvl="0" indent="-457200">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Georgia" panose="02040502050405020303" pitchFamily="18" charset="0"/>
              </a:rPr>
              <a:t> Analyzing, monitoring and sharing data trends in substance use and other environmental, behavioral, and health-related factors.</a:t>
            </a:r>
          </a:p>
          <a:p>
            <a:pPr marL="457200" marR="0" lvl="0" indent="-457200">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Georgia" panose="02040502050405020303" pitchFamily="18" charset="0"/>
              </a:rPr>
              <a:t> Informing data-driven policy and practice decision-making regarding prevention priorities at local and state levels.</a:t>
            </a:r>
          </a:p>
          <a:p>
            <a:pPr marL="457200" marR="0" lvl="0" indent="-457200">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Georgia" panose="02040502050405020303" pitchFamily="18" charset="0"/>
              </a:rPr>
              <a:t> Disseminating evidence-based education and prevention materials to the larger public. </a:t>
            </a:r>
          </a:p>
          <a:p>
            <a:endParaRPr lang="en-US" dirty="0">
              <a:latin typeface="Arial" panose="020B0604020202020204" pitchFamily="34" charset="0"/>
              <a:ea typeface="Calibri" panose="020F0502020204030204" pitchFamily="34" charset="0"/>
              <a:cs typeface="Georgia" panose="02040502050405020303" pitchFamily="18" charset="0"/>
            </a:endParaRPr>
          </a:p>
        </p:txBody>
      </p:sp>
    </p:spTree>
    <p:extLst>
      <p:ext uri="{BB962C8B-B14F-4D97-AF65-F5344CB8AC3E}">
        <p14:creationId xmlns:p14="http://schemas.microsoft.com/office/powerpoint/2010/main" val="520866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DD1DE-A484-8440-4967-C8532EB18F7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B593547-B6EE-4C87-597E-1DB779A2F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4" name="TextBox 13">
            <a:extLst>
              <a:ext uri="{FF2B5EF4-FFF2-40B4-BE49-F238E27FC236}">
                <a16:creationId xmlns:a16="http://schemas.microsoft.com/office/drawing/2014/main" id="{10B7F400-C0DC-B8DE-F72C-1FF051885574}"/>
              </a:ext>
            </a:extLst>
          </p:cNvPr>
          <p:cNvSpPr txBox="1"/>
          <p:nvPr/>
        </p:nvSpPr>
        <p:spPr>
          <a:xfrm>
            <a:off x="762000" y="1295400"/>
            <a:ext cx="10972800"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Long-term safety of vaping is unknown, although short-term side effects appear to be mild.</a:t>
            </a:r>
          </a:p>
          <a:p>
            <a:pPr marL="914400" lvl="1" indent="-457200">
              <a:buFont typeface="Arial" panose="020B0604020202020204" pitchFamily="34" charset="0"/>
              <a:buChar char="•"/>
            </a:pPr>
            <a:r>
              <a:rPr lang="en-US" sz="2800" dirty="0"/>
              <a:t>People who vape at higher risk of eye condition (uveitis)</a:t>
            </a:r>
          </a:p>
          <a:p>
            <a:pPr marL="457200" indent="-457200">
              <a:buFont typeface="Arial" panose="020B0604020202020204" pitchFamily="34" charset="0"/>
              <a:buChar char="•"/>
            </a:pPr>
            <a:r>
              <a:rPr lang="en-US" sz="2800" dirty="0"/>
              <a:t>Nicotine pouches have been becoming more popular and, while the products MAY be safer than smokeless tobacco, their long-term impacts are unknown, and nicotine is contraindicated in youth.</a:t>
            </a:r>
          </a:p>
          <a:p>
            <a:pPr marL="457200" indent="-457200">
              <a:buFont typeface="Arial" panose="020B0604020202020204" pitchFamily="34" charset="0"/>
              <a:buChar char="•"/>
            </a:pPr>
            <a:r>
              <a:rPr lang="en-US" sz="2800" dirty="0"/>
              <a:t>Smokeless tobacco use among male students has decreased over time and remained relatively low and stable among female students.</a:t>
            </a:r>
          </a:p>
          <a:p>
            <a:pPr marL="457200" indent="-457200">
              <a:buFont typeface="Arial" panose="020B0604020202020204" pitchFamily="34" charset="0"/>
              <a:buChar char="•"/>
            </a:pPr>
            <a:endParaRPr lang="en-US" sz="2800" dirty="0"/>
          </a:p>
        </p:txBody>
      </p:sp>
      <p:sp>
        <p:nvSpPr>
          <p:cNvPr id="15" name="TextBox 14">
            <a:extLst>
              <a:ext uri="{FF2B5EF4-FFF2-40B4-BE49-F238E27FC236}">
                <a16:creationId xmlns:a16="http://schemas.microsoft.com/office/drawing/2014/main" id="{C6A74B48-6901-3A8C-7D3E-AAF1AD2AE58E}"/>
              </a:ext>
            </a:extLst>
          </p:cNvPr>
          <p:cNvSpPr txBox="1"/>
          <p:nvPr/>
        </p:nvSpPr>
        <p:spPr>
          <a:xfrm>
            <a:off x="1676400" y="164068"/>
            <a:ext cx="89916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Summary (continued)</a:t>
            </a:r>
          </a:p>
        </p:txBody>
      </p:sp>
    </p:spTree>
    <p:extLst>
      <p:ext uri="{BB962C8B-B14F-4D97-AF65-F5344CB8AC3E}">
        <p14:creationId xmlns:p14="http://schemas.microsoft.com/office/powerpoint/2010/main" val="4233086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B7C3C-A2EC-C33E-5DBD-8EBC675197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3A0628-25D9-14CC-C67A-83607ADF3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6" name="Title 5">
            <a:extLst>
              <a:ext uri="{FF2B5EF4-FFF2-40B4-BE49-F238E27FC236}">
                <a16:creationId xmlns:a16="http://schemas.microsoft.com/office/drawing/2014/main" id="{26BA093C-777D-8BD1-B869-49670F2F0F74}"/>
              </a:ext>
            </a:extLst>
          </p:cNvPr>
          <p:cNvSpPr>
            <a:spLocks noGrp="1"/>
          </p:cNvSpPr>
          <p:nvPr>
            <p:ph type="ctrTitle"/>
          </p:nvPr>
        </p:nvSpPr>
        <p:spPr>
          <a:xfrm>
            <a:off x="609600" y="2286001"/>
            <a:ext cx="11074400" cy="609599"/>
          </a:xfrm>
        </p:spPr>
        <p:txBody>
          <a:bodyPr>
            <a:noAutofit/>
          </a:bodyPr>
          <a:lstStyle/>
          <a:p>
            <a:pPr algn="ctr"/>
            <a:r>
              <a:rPr lang="en-US" sz="5400" dirty="0"/>
              <a:t>Discussion</a:t>
            </a:r>
          </a:p>
        </p:txBody>
      </p:sp>
    </p:spTree>
    <p:extLst>
      <p:ext uri="{BB962C8B-B14F-4D97-AF65-F5344CB8AC3E}">
        <p14:creationId xmlns:p14="http://schemas.microsoft.com/office/powerpoint/2010/main" val="771832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1E1CD-D36A-FA46-92F7-D9A1E275C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itle 1">
            <a:extLst>
              <a:ext uri="{FF2B5EF4-FFF2-40B4-BE49-F238E27FC236}">
                <a16:creationId xmlns:a16="http://schemas.microsoft.com/office/drawing/2014/main" id="{935F9226-EFE9-D077-A5F0-5BA57F9FCE7D}"/>
              </a:ext>
            </a:extLst>
          </p:cNvPr>
          <p:cNvSpPr>
            <a:spLocks noGrp="1"/>
          </p:cNvSpPr>
          <p:nvPr>
            <p:ph type="ctrTitle"/>
          </p:nvPr>
        </p:nvSpPr>
        <p:spPr/>
        <p:txBody>
          <a:bodyPr/>
          <a:lstStyle/>
          <a:p>
            <a:r>
              <a:rPr lang="en-US" sz="4000" dirty="0">
                <a:latin typeface="Arial" panose="020B0604020202020204" pitchFamily="34" charset="0"/>
                <a:cs typeface="Arial" panose="020B0604020202020204" pitchFamily="34" charset="0"/>
              </a:rPr>
              <a:t>Action Plan/Wrap-Up/Next Meeting</a:t>
            </a:r>
            <a:endParaRPr lang="en-US" dirty="0"/>
          </a:p>
        </p:txBody>
      </p:sp>
    </p:spTree>
    <p:extLst>
      <p:ext uri="{BB962C8B-B14F-4D97-AF65-F5344CB8AC3E}">
        <p14:creationId xmlns:p14="http://schemas.microsoft.com/office/powerpoint/2010/main" val="324030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BE4429-C37E-2748-8DA3-2CDA5BE98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7" name="TextBox 6">
            <a:extLst>
              <a:ext uri="{FF2B5EF4-FFF2-40B4-BE49-F238E27FC236}">
                <a16:creationId xmlns:a16="http://schemas.microsoft.com/office/drawing/2014/main" id="{1F79647B-AA1B-CEE8-DABD-3AB490F3D011}"/>
              </a:ext>
            </a:extLst>
          </p:cNvPr>
          <p:cNvSpPr txBox="1"/>
          <p:nvPr/>
        </p:nvSpPr>
        <p:spPr>
          <a:xfrm>
            <a:off x="4419600" y="6088559"/>
            <a:ext cx="3840184" cy="769441"/>
          </a:xfrm>
          <a:prstGeom prst="rect">
            <a:avLst/>
          </a:prstGeom>
          <a:noFill/>
        </p:spPr>
        <p:txBody>
          <a:bodyPr wrap="square" rtlCol="0">
            <a:spAutoFit/>
          </a:bodyPr>
          <a:lstStyle/>
          <a:p>
            <a:r>
              <a:rPr lang="en-US" sz="4400" b="1" dirty="0">
                <a:latin typeface="Ayuthaya" pitchFamily="2" charset="-34"/>
                <a:ea typeface="Ayuthaya" pitchFamily="2" charset="-34"/>
                <a:cs typeface="Ayuthaya" pitchFamily="2" charset="-34"/>
              </a:rPr>
              <a:t>Thank you!</a:t>
            </a:r>
          </a:p>
        </p:txBody>
      </p:sp>
      <p:pic>
        <p:nvPicPr>
          <p:cNvPr id="8" name="Picture 7">
            <a:extLst>
              <a:ext uri="{FF2B5EF4-FFF2-40B4-BE49-F238E27FC236}">
                <a16:creationId xmlns:a16="http://schemas.microsoft.com/office/drawing/2014/main" id="{C0ECC136-67F0-4D0A-982C-20A696005A5D}"/>
              </a:ext>
            </a:extLst>
          </p:cNvPr>
          <p:cNvPicPr>
            <a:picLocks noChangeAspect="1"/>
          </p:cNvPicPr>
          <p:nvPr/>
        </p:nvPicPr>
        <p:blipFill>
          <a:blip r:embed="rId4"/>
          <a:stretch>
            <a:fillRect/>
          </a:stretch>
        </p:blipFill>
        <p:spPr>
          <a:xfrm>
            <a:off x="0" y="782392"/>
            <a:ext cx="12192000" cy="5237408"/>
          </a:xfrm>
          <a:prstGeom prst="rect">
            <a:avLst/>
          </a:prstGeom>
        </p:spPr>
      </p:pic>
    </p:spTree>
    <p:extLst>
      <p:ext uri="{BB962C8B-B14F-4D97-AF65-F5344CB8AC3E}">
        <p14:creationId xmlns:p14="http://schemas.microsoft.com/office/powerpoint/2010/main" val="334018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DE01A-37D0-BA42-8653-FF6434175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itle 2">
            <a:extLst>
              <a:ext uri="{FF2B5EF4-FFF2-40B4-BE49-F238E27FC236}">
                <a16:creationId xmlns:a16="http://schemas.microsoft.com/office/drawing/2014/main" id="{6C09BAB8-7930-F747-A01F-6A768005D669}"/>
              </a:ext>
            </a:extLst>
          </p:cNvPr>
          <p:cNvSpPr>
            <a:spLocks noGrp="1"/>
          </p:cNvSpPr>
          <p:nvPr>
            <p:ph type="ctrTitle"/>
          </p:nvPr>
        </p:nvSpPr>
        <p:spPr>
          <a:xfrm>
            <a:off x="381000" y="1905001"/>
            <a:ext cx="11430000" cy="1447800"/>
          </a:xfrm>
        </p:spPr>
        <p:txBody>
          <a:bodyPr>
            <a:noAutofit/>
          </a:bodyPr>
          <a:lstStyle/>
          <a:p>
            <a:pPr lvl="0" algn="ctr">
              <a:spcBef>
                <a:spcPts val="600"/>
              </a:spcBef>
              <a:spcAft>
                <a:spcPts val="600"/>
              </a:spcAft>
            </a:pPr>
            <a:r>
              <a:rPr lang="en-US" sz="4400" b="0" u="none" strike="noStrike" dirty="0">
                <a:solidFill>
                  <a:srgbClr val="000000"/>
                </a:solidFill>
                <a:effectLst/>
                <a:latin typeface="Arial" panose="020B0604020202020204" pitchFamily="34" charset="0"/>
                <a:cs typeface="Arial" panose="020B0604020202020204" pitchFamily="34" charset="0"/>
              </a:rPr>
              <a:t>A Social </a:t>
            </a:r>
            <a:r>
              <a:rPr lang="en-US" sz="4400" dirty="0">
                <a:solidFill>
                  <a:srgbClr val="000000"/>
                </a:solidFill>
                <a:latin typeface="Arial" panose="020B0604020202020204" pitchFamily="34" charset="0"/>
                <a:cs typeface="Arial" panose="020B0604020202020204" pitchFamily="34" charset="0"/>
              </a:rPr>
              <a:t>E</a:t>
            </a:r>
            <a:r>
              <a:rPr lang="en-US" sz="4400" b="0" u="none" strike="noStrike" dirty="0">
                <a:solidFill>
                  <a:srgbClr val="000000"/>
                </a:solidFill>
                <a:effectLst/>
                <a:latin typeface="Arial" panose="020B0604020202020204" pitchFamily="34" charset="0"/>
                <a:cs typeface="Arial" panose="020B0604020202020204" pitchFamily="34" charset="0"/>
              </a:rPr>
              <a:t>cological </a:t>
            </a:r>
            <a:r>
              <a:rPr lang="en-US" sz="4400" dirty="0">
                <a:solidFill>
                  <a:srgbClr val="000000"/>
                </a:solidFill>
                <a:latin typeface="Arial" panose="020B0604020202020204" pitchFamily="34" charset="0"/>
                <a:cs typeface="Arial" panose="020B0604020202020204" pitchFamily="34" charset="0"/>
              </a:rPr>
              <a:t>A</a:t>
            </a:r>
            <a:r>
              <a:rPr lang="en-US" sz="4400" b="0" u="none" strike="noStrike" dirty="0">
                <a:solidFill>
                  <a:srgbClr val="000000"/>
                </a:solidFill>
                <a:effectLst/>
                <a:latin typeface="Arial" panose="020B0604020202020204" pitchFamily="34" charset="0"/>
                <a:cs typeface="Arial" panose="020B0604020202020204" pitchFamily="34" charset="0"/>
              </a:rPr>
              <a:t>pproach to </a:t>
            </a:r>
            <a:r>
              <a:rPr lang="en-US" sz="4400" dirty="0">
                <a:solidFill>
                  <a:srgbClr val="000000"/>
                </a:solidFill>
                <a:latin typeface="Arial" panose="020B0604020202020204" pitchFamily="34" charset="0"/>
                <a:cs typeface="Arial" panose="020B0604020202020204" pitchFamily="34" charset="0"/>
              </a:rPr>
              <a:t>R</a:t>
            </a:r>
            <a:r>
              <a:rPr lang="en-US" sz="4400" b="0" u="none" strike="noStrike" dirty="0">
                <a:solidFill>
                  <a:srgbClr val="000000"/>
                </a:solidFill>
                <a:effectLst/>
                <a:latin typeface="Arial" panose="020B0604020202020204" pitchFamily="34" charset="0"/>
                <a:cs typeface="Arial" panose="020B0604020202020204" pitchFamily="34" charset="0"/>
              </a:rPr>
              <a:t>educing </a:t>
            </a:r>
            <a:r>
              <a:rPr lang="en-US" sz="4400" dirty="0">
                <a:solidFill>
                  <a:srgbClr val="000000"/>
                </a:solidFill>
                <a:latin typeface="Arial" panose="020B0604020202020204" pitchFamily="34" charset="0"/>
                <a:cs typeface="Arial" panose="020B0604020202020204" pitchFamily="34" charset="0"/>
              </a:rPr>
              <a:t>T</a:t>
            </a:r>
            <a:r>
              <a:rPr lang="en-US" sz="4400" b="0" u="none" strike="noStrike" dirty="0">
                <a:solidFill>
                  <a:srgbClr val="000000"/>
                </a:solidFill>
                <a:effectLst/>
                <a:latin typeface="Arial" panose="020B0604020202020204" pitchFamily="34" charset="0"/>
                <a:cs typeface="Arial" panose="020B0604020202020204" pitchFamily="34" charset="0"/>
              </a:rPr>
              <a:t>obacco </a:t>
            </a:r>
            <a:r>
              <a:rPr lang="en-US" sz="4400" dirty="0">
                <a:solidFill>
                  <a:srgbClr val="000000"/>
                </a:solidFill>
                <a:latin typeface="Arial" panose="020B0604020202020204" pitchFamily="34" charset="0"/>
                <a:cs typeface="Arial" panose="020B0604020202020204" pitchFamily="34" charset="0"/>
              </a:rPr>
              <a:t>E</a:t>
            </a:r>
            <a:r>
              <a:rPr lang="en-US" sz="4400" b="0" u="none" strike="noStrike" dirty="0">
                <a:solidFill>
                  <a:srgbClr val="000000"/>
                </a:solidFill>
                <a:effectLst/>
                <a:latin typeface="Arial" panose="020B0604020202020204" pitchFamily="34" charset="0"/>
                <a:cs typeface="Arial" panose="020B0604020202020204" pitchFamily="34" charset="0"/>
              </a:rPr>
              <a:t>xposure </a:t>
            </a:r>
            <a:r>
              <a:rPr lang="en-US" sz="4400" dirty="0">
                <a:solidFill>
                  <a:srgbClr val="000000"/>
                </a:solidFill>
                <a:latin typeface="Arial" panose="020B0604020202020204" pitchFamily="34" charset="0"/>
                <a:cs typeface="Arial" panose="020B0604020202020204" pitchFamily="34" charset="0"/>
              </a:rPr>
              <a:t>A</a:t>
            </a:r>
            <a:r>
              <a:rPr lang="en-US" sz="4400" b="0" u="none" strike="noStrike" dirty="0">
                <a:solidFill>
                  <a:srgbClr val="000000"/>
                </a:solidFill>
                <a:effectLst/>
                <a:latin typeface="Arial" panose="020B0604020202020204" pitchFamily="34" charset="0"/>
                <a:cs typeface="Arial" panose="020B0604020202020204" pitchFamily="34" charset="0"/>
              </a:rPr>
              <a:t>cross </a:t>
            </a:r>
            <a:r>
              <a:rPr lang="en-US" sz="4400" dirty="0">
                <a:solidFill>
                  <a:srgbClr val="000000"/>
                </a:solidFill>
                <a:latin typeface="Arial" panose="020B0604020202020204" pitchFamily="34" charset="0"/>
                <a:cs typeface="Arial" panose="020B0604020202020204" pitchFamily="34" charset="0"/>
              </a:rPr>
              <a:t>G</a:t>
            </a:r>
            <a:r>
              <a:rPr lang="en-US" sz="4400" b="0" u="none" strike="noStrike" dirty="0">
                <a:solidFill>
                  <a:srgbClr val="000000"/>
                </a:solidFill>
                <a:effectLst/>
                <a:latin typeface="Arial" panose="020B0604020202020204" pitchFamily="34" charset="0"/>
                <a:cs typeface="Arial" panose="020B0604020202020204" pitchFamily="34" charset="0"/>
              </a:rPr>
              <a:t>enerations</a:t>
            </a:r>
            <a:br>
              <a:rPr lang="en-US" sz="4400" b="0" u="none" strike="noStrike" dirty="0">
                <a:solidFill>
                  <a:srgbClr val="000000"/>
                </a:solidFill>
                <a:effectLst/>
                <a:latin typeface="Arial" panose="020B0604020202020204" pitchFamily="34" charset="0"/>
                <a:cs typeface="Arial" panose="020B0604020202020204" pitchFamily="34" charset="0"/>
              </a:rPr>
            </a:br>
            <a:br>
              <a:rPr lang="en-US" sz="4400" b="0" u="none" strike="noStrike" dirty="0">
                <a:solidFill>
                  <a:srgbClr val="000000"/>
                </a:solidFill>
                <a:effectLst/>
                <a:latin typeface="Arial" panose="020B0604020202020204" pitchFamily="34" charset="0"/>
                <a:cs typeface="Arial" panose="020B0604020202020204" pitchFamily="34" charset="0"/>
              </a:rPr>
            </a:br>
            <a:r>
              <a:rPr lang="en-US" sz="4000" b="0" u="none" strike="noStrike" dirty="0">
                <a:solidFill>
                  <a:srgbClr val="000000"/>
                </a:solidFill>
                <a:effectLst/>
                <a:latin typeface="Arial" panose="020B0604020202020204" pitchFamily="34" charset="0"/>
                <a:cs typeface="Arial" panose="020B0604020202020204" pitchFamily="34" charset="0"/>
              </a:rPr>
              <a:t>A</a:t>
            </a:r>
            <a:r>
              <a:rPr lang="en-US" sz="4000" dirty="0">
                <a:solidFill>
                  <a:srgbClr val="000000"/>
                </a:solidFill>
                <a:latin typeface="Arial" panose="020B0604020202020204" pitchFamily="34" charset="0"/>
                <a:cs typeface="Arial" panose="020B0604020202020204" pitchFamily="34" charset="0"/>
              </a:rPr>
              <a:t>shley</a:t>
            </a:r>
            <a:r>
              <a:rPr lang="en-US" sz="4000" b="0" u="none" strike="noStrike" dirty="0">
                <a:solidFill>
                  <a:srgbClr val="000000"/>
                </a:solidFill>
                <a:effectLst/>
                <a:latin typeface="Arial" panose="020B0604020202020204" pitchFamily="34" charset="0"/>
                <a:cs typeface="Arial" panose="020B0604020202020204" pitchFamily="34" charset="0"/>
              </a:rPr>
              <a:t> Clawson, PhD</a:t>
            </a:r>
            <a:br>
              <a:rPr lang="en-US" sz="4000" b="0" u="none" strike="noStrike" dirty="0">
                <a:solidFill>
                  <a:srgbClr val="000000"/>
                </a:solidFill>
                <a:effectLst/>
                <a:latin typeface="Arial" panose="020B0604020202020204" pitchFamily="34" charset="0"/>
                <a:cs typeface="Arial" panose="020B0604020202020204" pitchFamily="34" charset="0"/>
              </a:rPr>
            </a:br>
            <a:r>
              <a:rPr lang="en-US" sz="4000" b="0" u="none" strike="noStrike" dirty="0">
                <a:solidFill>
                  <a:srgbClr val="000000"/>
                </a:solidFill>
                <a:effectLst/>
                <a:latin typeface="Arial" panose="020B0604020202020204" pitchFamily="34" charset="0"/>
                <a:cs typeface="Arial" panose="020B0604020202020204" pitchFamily="34" charset="0"/>
              </a:rPr>
              <a:t>UAMS</a:t>
            </a:r>
            <a:endParaRPr lang="en-US" sz="4000" u="none" strike="noStrike" dirty="0">
              <a:effectLst/>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84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674D1-2374-55A1-A6FC-A3B80376DC4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2F59DC-139A-72F6-6250-2EB6C6EFB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itle 2">
            <a:extLst>
              <a:ext uri="{FF2B5EF4-FFF2-40B4-BE49-F238E27FC236}">
                <a16:creationId xmlns:a16="http://schemas.microsoft.com/office/drawing/2014/main" id="{57667BD5-E37D-D656-7B88-9F0DD92477A0}"/>
              </a:ext>
            </a:extLst>
          </p:cNvPr>
          <p:cNvSpPr>
            <a:spLocks noGrp="1"/>
          </p:cNvSpPr>
          <p:nvPr>
            <p:ph type="ctrTitle"/>
          </p:nvPr>
        </p:nvSpPr>
        <p:spPr>
          <a:xfrm>
            <a:off x="838200" y="2743201"/>
            <a:ext cx="10515600" cy="609599"/>
          </a:xfrm>
        </p:spPr>
        <p:txBody>
          <a:bodyPr>
            <a:noAutofit/>
          </a:bodyPr>
          <a:lstStyle/>
          <a:p>
            <a:pPr algn="ctr"/>
            <a:r>
              <a:rPr lang="en-US" sz="4400" dirty="0"/>
              <a:t>Updates on National and Local Trends</a:t>
            </a:r>
          </a:p>
        </p:txBody>
      </p:sp>
    </p:spTree>
    <p:extLst>
      <p:ext uri="{BB962C8B-B14F-4D97-AF65-F5344CB8AC3E}">
        <p14:creationId xmlns:p14="http://schemas.microsoft.com/office/powerpoint/2010/main" val="1492781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46A5-C68B-E3C8-AB1E-AC39E23295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D9042AB-E39F-148E-D898-65B8E0E84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itle 2">
            <a:extLst>
              <a:ext uri="{FF2B5EF4-FFF2-40B4-BE49-F238E27FC236}">
                <a16:creationId xmlns:a16="http://schemas.microsoft.com/office/drawing/2014/main" id="{D3D5D2AB-801B-65E3-205F-EC378E3E7FD5}"/>
              </a:ext>
            </a:extLst>
          </p:cNvPr>
          <p:cNvSpPr>
            <a:spLocks noGrp="1"/>
          </p:cNvSpPr>
          <p:nvPr>
            <p:ph type="ctrTitle"/>
          </p:nvPr>
        </p:nvSpPr>
        <p:spPr>
          <a:xfrm>
            <a:off x="609600" y="2743201"/>
            <a:ext cx="10972800" cy="609599"/>
          </a:xfrm>
        </p:spPr>
        <p:txBody>
          <a:bodyPr>
            <a:noAutofit/>
          </a:bodyPr>
          <a:lstStyle/>
          <a:p>
            <a:pPr algn="ctr"/>
            <a:r>
              <a:rPr lang="en-US" sz="4400" dirty="0"/>
              <a:t>Updates on Substance Use and Tobacco/Vaping</a:t>
            </a:r>
          </a:p>
        </p:txBody>
      </p:sp>
    </p:spTree>
    <p:extLst>
      <p:ext uri="{BB962C8B-B14F-4D97-AF65-F5344CB8AC3E}">
        <p14:creationId xmlns:p14="http://schemas.microsoft.com/office/powerpoint/2010/main" val="439127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33396-BB42-E714-BABF-6F25A9F26B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D1EA0F-BA0D-18CF-6F2B-92E4E0E35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6" name="Picture 5">
            <a:extLst>
              <a:ext uri="{FF2B5EF4-FFF2-40B4-BE49-F238E27FC236}">
                <a16:creationId xmlns:a16="http://schemas.microsoft.com/office/drawing/2014/main" id="{3797715F-DC85-A94D-4FC2-2DD0DBF0B052}"/>
              </a:ext>
            </a:extLst>
          </p:cNvPr>
          <p:cNvPicPr>
            <a:picLocks noChangeAspect="1"/>
          </p:cNvPicPr>
          <p:nvPr/>
        </p:nvPicPr>
        <p:blipFill>
          <a:blip r:embed="rId4"/>
          <a:stretch>
            <a:fillRect/>
          </a:stretch>
        </p:blipFill>
        <p:spPr>
          <a:xfrm>
            <a:off x="152400" y="111813"/>
            <a:ext cx="8699544" cy="2859987"/>
          </a:xfrm>
          <a:prstGeom prst="rect">
            <a:avLst/>
          </a:prstGeom>
        </p:spPr>
      </p:pic>
      <p:pic>
        <p:nvPicPr>
          <p:cNvPr id="7" name="Picture 6">
            <a:extLst>
              <a:ext uri="{FF2B5EF4-FFF2-40B4-BE49-F238E27FC236}">
                <a16:creationId xmlns:a16="http://schemas.microsoft.com/office/drawing/2014/main" id="{D3B9E576-C909-A9A4-6D71-2B2D23E2A5D3}"/>
              </a:ext>
            </a:extLst>
          </p:cNvPr>
          <p:cNvPicPr>
            <a:picLocks noChangeAspect="1"/>
          </p:cNvPicPr>
          <p:nvPr/>
        </p:nvPicPr>
        <p:blipFill>
          <a:blip r:embed="rId5"/>
          <a:stretch>
            <a:fillRect/>
          </a:stretch>
        </p:blipFill>
        <p:spPr>
          <a:xfrm>
            <a:off x="7099300" y="0"/>
            <a:ext cx="5092700" cy="914400"/>
          </a:xfrm>
          <a:prstGeom prst="rect">
            <a:avLst/>
          </a:prstGeom>
        </p:spPr>
      </p:pic>
      <p:sp>
        <p:nvSpPr>
          <p:cNvPr id="8" name="TextBox 7">
            <a:extLst>
              <a:ext uri="{FF2B5EF4-FFF2-40B4-BE49-F238E27FC236}">
                <a16:creationId xmlns:a16="http://schemas.microsoft.com/office/drawing/2014/main" id="{8ED80819-0EBC-F890-E92F-8F1C1CD4054B}"/>
              </a:ext>
            </a:extLst>
          </p:cNvPr>
          <p:cNvSpPr txBox="1"/>
          <p:nvPr/>
        </p:nvSpPr>
        <p:spPr>
          <a:xfrm>
            <a:off x="2057400" y="6248400"/>
            <a:ext cx="6794544" cy="646331"/>
          </a:xfrm>
          <a:prstGeom prst="rect">
            <a:avLst/>
          </a:prstGeom>
          <a:noFill/>
        </p:spPr>
        <p:txBody>
          <a:bodyPr wrap="square" rtlCol="0">
            <a:spAutoFit/>
          </a:bodyPr>
          <a:lstStyle/>
          <a:p>
            <a:r>
              <a:rPr lang="en-US" dirty="0"/>
              <a:t>https://</a:t>
            </a:r>
            <a:r>
              <a:rPr lang="en-US" dirty="0" err="1"/>
              <a:t>www.nih.gov</a:t>
            </a:r>
            <a:r>
              <a:rPr lang="en-US" dirty="0"/>
              <a:t>/news-events/news-releases/reported-use-most-drugs-among-adolescents-remained-low-2024</a:t>
            </a:r>
          </a:p>
        </p:txBody>
      </p:sp>
      <p:sp>
        <p:nvSpPr>
          <p:cNvPr id="9" name="TextBox 8">
            <a:extLst>
              <a:ext uri="{FF2B5EF4-FFF2-40B4-BE49-F238E27FC236}">
                <a16:creationId xmlns:a16="http://schemas.microsoft.com/office/drawing/2014/main" id="{B8B1B92A-A26B-51C4-0E00-490C6163808C}"/>
              </a:ext>
            </a:extLst>
          </p:cNvPr>
          <p:cNvSpPr txBox="1"/>
          <p:nvPr/>
        </p:nvSpPr>
        <p:spPr>
          <a:xfrm>
            <a:off x="304800" y="3124200"/>
            <a:ext cx="11887200" cy="2908489"/>
          </a:xfrm>
          <a:prstGeom prst="rect">
            <a:avLst/>
          </a:prstGeom>
          <a:noFill/>
        </p:spPr>
        <p:txBody>
          <a:bodyPr wrap="square" rtlCol="0">
            <a:spAutoFit/>
          </a:bodyPr>
          <a:lstStyle/>
          <a:p>
            <a:pPr algn="l">
              <a:spcAft>
                <a:spcPts val="600"/>
              </a:spcAft>
            </a:pPr>
            <a:r>
              <a:rPr lang="en-US" sz="2400" b="1" i="0" u="none" strike="noStrike" dirty="0">
                <a:solidFill>
                  <a:srgbClr val="444444"/>
                </a:solidFill>
                <a:effectLst/>
                <a:latin typeface="Arial" panose="020B0604020202020204" pitchFamily="34" charset="0"/>
                <a:cs typeface="Arial" panose="020B0604020202020204" pitchFamily="34" charset="0"/>
              </a:rPr>
              <a:t>PY Alcohol use</a:t>
            </a:r>
            <a:r>
              <a:rPr lang="en-US" sz="2400" b="0" i="0" u="none" strike="noStrike" dirty="0">
                <a:solidFill>
                  <a:srgbClr val="444444"/>
                </a:solidFill>
                <a:effectLst/>
                <a:latin typeface="Arial" panose="020B0604020202020204" pitchFamily="34" charset="0"/>
                <a:cs typeface="Arial" panose="020B0604020202020204" pitchFamily="34" charset="0"/>
              </a:rPr>
              <a:t> remained </a:t>
            </a:r>
            <a:r>
              <a:rPr lang="en-US" sz="2400" b="0" i="1" u="sng" strike="noStrike" dirty="0">
                <a:solidFill>
                  <a:srgbClr val="444444"/>
                </a:solidFill>
                <a:effectLst/>
                <a:latin typeface="Arial" panose="020B0604020202020204" pitchFamily="34" charset="0"/>
                <a:cs typeface="Arial" panose="020B0604020202020204" pitchFamily="34" charset="0"/>
              </a:rPr>
              <a:t>stable</a:t>
            </a:r>
            <a:r>
              <a:rPr lang="en-US" sz="2400" b="0" i="0" u="none" strike="noStrike" dirty="0">
                <a:solidFill>
                  <a:srgbClr val="444444"/>
                </a:solidFill>
                <a:effectLst/>
                <a:latin typeface="Arial" panose="020B0604020202020204" pitchFamily="34" charset="0"/>
                <a:cs typeface="Arial" panose="020B0604020202020204" pitchFamily="34" charset="0"/>
              </a:rPr>
              <a:t> for 8th graders (12.9%) and </a:t>
            </a:r>
            <a:r>
              <a:rPr lang="en-US" sz="2400" b="1" i="0" u="none" strike="noStrike" dirty="0">
                <a:solidFill>
                  <a:srgbClr val="444444"/>
                </a:solidFill>
                <a:effectLst/>
                <a:highlight>
                  <a:srgbClr val="FFFF00"/>
                </a:highlight>
                <a:latin typeface="Arial" panose="020B0604020202020204" pitchFamily="34" charset="0"/>
                <a:cs typeface="Arial" panose="020B0604020202020204" pitchFamily="34" charset="0"/>
              </a:rPr>
              <a:t>↓</a:t>
            </a:r>
            <a:r>
              <a:rPr lang="en-US" sz="2400" b="1" i="0" u="none" strike="noStrike" dirty="0">
                <a:solidFill>
                  <a:srgbClr val="444444"/>
                </a:solidFill>
                <a:effectLst/>
                <a:latin typeface="Arial" panose="020B0604020202020204" pitchFamily="34" charset="0"/>
                <a:cs typeface="Arial" panose="020B0604020202020204" pitchFamily="34" charset="0"/>
              </a:rPr>
              <a:t> </a:t>
            </a:r>
            <a:r>
              <a:rPr lang="en-US" sz="2400" b="0" i="0" u="none" strike="noStrike" dirty="0">
                <a:solidFill>
                  <a:srgbClr val="444444"/>
                </a:solidFill>
                <a:effectLst/>
                <a:latin typeface="Arial" panose="020B0604020202020204" pitchFamily="34" charset="0"/>
                <a:cs typeface="Arial" panose="020B0604020202020204" pitchFamily="34" charset="0"/>
              </a:rPr>
              <a:t>among 10</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(26.1% vs 30.6% in 2023) and 12th (41.7% vs 45.7% in 2023) graders.  </a:t>
            </a:r>
          </a:p>
          <a:p>
            <a:pPr algn="l">
              <a:spcAft>
                <a:spcPts val="600"/>
              </a:spcAft>
            </a:pPr>
            <a:r>
              <a:rPr lang="en-US" sz="2400" b="1" i="0" u="none" strike="noStrike" dirty="0">
                <a:solidFill>
                  <a:srgbClr val="444444"/>
                </a:solidFill>
                <a:effectLst/>
                <a:latin typeface="Arial" panose="020B0604020202020204" pitchFamily="34" charset="0"/>
                <a:cs typeface="Arial" panose="020B0604020202020204" pitchFamily="34" charset="0"/>
              </a:rPr>
              <a:t>PY Nicotine vaping</a:t>
            </a:r>
            <a:r>
              <a:rPr lang="en-US" sz="2400" b="0" i="0" u="none" strike="noStrike" dirty="0">
                <a:solidFill>
                  <a:srgbClr val="444444"/>
                </a:solidFill>
                <a:effectLst/>
                <a:latin typeface="Arial" panose="020B0604020202020204" pitchFamily="34" charset="0"/>
                <a:cs typeface="Arial" panose="020B0604020202020204" pitchFamily="34" charset="0"/>
              </a:rPr>
              <a:t> remained </a:t>
            </a:r>
            <a:r>
              <a:rPr lang="en-US" sz="2400" b="0" i="1" u="sng" strike="noStrike" dirty="0">
                <a:solidFill>
                  <a:srgbClr val="444444"/>
                </a:solidFill>
                <a:effectLst/>
                <a:latin typeface="Arial" panose="020B0604020202020204" pitchFamily="34" charset="0"/>
                <a:cs typeface="Arial" panose="020B0604020202020204" pitchFamily="34" charset="0"/>
              </a:rPr>
              <a:t>stable</a:t>
            </a:r>
            <a:r>
              <a:rPr lang="en-US" sz="2400" b="0" i="0" u="none" strike="noStrike" dirty="0">
                <a:solidFill>
                  <a:srgbClr val="444444"/>
                </a:solidFill>
                <a:effectLst/>
                <a:latin typeface="Arial" panose="020B0604020202020204" pitchFamily="34" charset="0"/>
                <a:cs typeface="Arial" panose="020B0604020202020204" pitchFamily="34" charset="0"/>
              </a:rPr>
              <a:t> for 8</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(9.6%) and 12th (21.0%) graders and</a:t>
            </a:r>
            <a:r>
              <a:rPr lang="en-US" sz="2400" b="1" i="0" u="none" strike="noStrike" dirty="0">
                <a:solidFill>
                  <a:srgbClr val="444444"/>
                </a:solidFill>
                <a:effectLst/>
                <a:latin typeface="Arial" panose="020B0604020202020204" pitchFamily="34" charset="0"/>
                <a:cs typeface="Arial" panose="020B0604020202020204" pitchFamily="34" charset="0"/>
              </a:rPr>
              <a:t> </a:t>
            </a:r>
            <a:r>
              <a:rPr lang="en-US" sz="2400" b="1" i="0" u="none" strike="noStrike" dirty="0">
                <a:solidFill>
                  <a:srgbClr val="444444"/>
                </a:solidFill>
                <a:effectLst/>
                <a:highlight>
                  <a:srgbClr val="FFFF00"/>
                </a:highlight>
                <a:latin typeface="Arial" panose="020B0604020202020204" pitchFamily="34" charset="0"/>
                <a:cs typeface="Arial" panose="020B0604020202020204" pitchFamily="34" charset="0"/>
              </a:rPr>
              <a:t>↓</a:t>
            </a:r>
            <a:r>
              <a:rPr lang="en-US" sz="2400" b="0" i="0" u="none" strike="noStrike" dirty="0">
                <a:solidFill>
                  <a:srgbClr val="444444"/>
                </a:solidFill>
                <a:effectLst/>
                <a:latin typeface="Arial" panose="020B0604020202020204" pitchFamily="34" charset="0"/>
                <a:cs typeface="Arial" panose="020B0604020202020204" pitchFamily="34" charset="0"/>
              </a:rPr>
              <a:t> among 10th (15.4% vs 17.6% in 2023) graders</a:t>
            </a:r>
          </a:p>
          <a:p>
            <a:pPr algn="l">
              <a:spcAft>
                <a:spcPts val="600"/>
              </a:spcAft>
            </a:pPr>
            <a:r>
              <a:rPr lang="en-US" sz="2400" b="1" i="0" u="none" strike="noStrike" dirty="0">
                <a:solidFill>
                  <a:srgbClr val="444444"/>
                </a:solidFill>
                <a:effectLst/>
                <a:latin typeface="Arial" panose="020B0604020202020204" pitchFamily="34" charset="0"/>
                <a:cs typeface="Arial" panose="020B0604020202020204" pitchFamily="34" charset="0"/>
              </a:rPr>
              <a:t>PY Nicotine pouch </a:t>
            </a:r>
            <a:r>
              <a:rPr lang="en-US" sz="2400" b="0" i="0" u="none" strike="noStrike" dirty="0">
                <a:solidFill>
                  <a:srgbClr val="444444"/>
                </a:solidFill>
                <a:effectLst/>
                <a:latin typeface="Arial" panose="020B0604020202020204" pitchFamily="34" charset="0"/>
                <a:cs typeface="Arial" panose="020B0604020202020204" pitchFamily="34" charset="0"/>
              </a:rPr>
              <a:t>use remained </a:t>
            </a:r>
            <a:r>
              <a:rPr lang="en-US" sz="2400" b="0" i="1" u="sng" strike="noStrike" dirty="0">
                <a:solidFill>
                  <a:srgbClr val="444444"/>
                </a:solidFill>
                <a:effectLst/>
                <a:latin typeface="Arial" panose="020B0604020202020204" pitchFamily="34" charset="0"/>
                <a:cs typeface="Arial" panose="020B0604020202020204" pitchFamily="34" charset="0"/>
              </a:rPr>
              <a:t>stable</a:t>
            </a:r>
            <a:r>
              <a:rPr lang="en-US" sz="2400" b="0" i="0" u="none" strike="noStrike" dirty="0">
                <a:solidFill>
                  <a:srgbClr val="444444"/>
                </a:solidFill>
                <a:effectLst/>
                <a:latin typeface="Arial" panose="020B0604020202020204" pitchFamily="34" charset="0"/>
                <a:cs typeface="Arial" panose="020B0604020202020204" pitchFamily="34" charset="0"/>
              </a:rPr>
              <a:t> for 8</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(0.6%) graders and </a:t>
            </a:r>
            <a:r>
              <a:rPr lang="en-US" sz="2400" b="1" i="0" u="none" strike="noStrike" dirty="0">
                <a:solidFill>
                  <a:srgbClr val="444444"/>
                </a:solidFill>
                <a:effectLst/>
                <a:highlight>
                  <a:srgbClr val="FFFF00"/>
                </a:highlight>
                <a:latin typeface="Arial" panose="020B0604020202020204" pitchFamily="34" charset="0"/>
                <a:cs typeface="Arial" panose="020B0604020202020204" pitchFamily="34" charset="0"/>
              </a:rPr>
              <a:t>↑</a:t>
            </a:r>
            <a:r>
              <a:rPr lang="en-US" sz="2400" b="1" i="0" u="none" strike="noStrike" dirty="0">
                <a:solidFill>
                  <a:srgbClr val="444444"/>
                </a:solidFill>
                <a:effectLst/>
                <a:latin typeface="Arial" panose="020B0604020202020204" pitchFamily="34" charset="0"/>
                <a:cs typeface="Arial" panose="020B0604020202020204" pitchFamily="34" charset="0"/>
              </a:rPr>
              <a:t> </a:t>
            </a:r>
            <a:r>
              <a:rPr lang="en-US" sz="2400" b="0" i="0" u="none" strike="noStrike" dirty="0">
                <a:solidFill>
                  <a:srgbClr val="444444"/>
                </a:solidFill>
                <a:effectLst/>
                <a:latin typeface="Arial" panose="020B0604020202020204" pitchFamily="34" charset="0"/>
                <a:cs typeface="Arial" panose="020B0604020202020204" pitchFamily="34" charset="0"/>
              </a:rPr>
              <a:t>among 10</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(3.4% vs 1.9% in 2023) and 12</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(5.9% vs 2.9% in 2023) graders.</a:t>
            </a:r>
          </a:p>
          <a:p>
            <a:endParaRPr lang="en-US"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C6A53E2-C6AE-F3D6-29A8-3BC4F6F90F44}"/>
              </a:ext>
            </a:extLst>
          </p:cNvPr>
          <p:cNvSpPr txBox="1"/>
          <p:nvPr/>
        </p:nvSpPr>
        <p:spPr>
          <a:xfrm>
            <a:off x="8610600" y="1981200"/>
            <a:ext cx="3659335" cy="461665"/>
          </a:xfrm>
          <a:prstGeom prst="rect">
            <a:avLst/>
          </a:prstGeom>
          <a:noFill/>
        </p:spPr>
        <p:txBody>
          <a:bodyPr wrap="none" rtlCol="0">
            <a:spAutoFit/>
          </a:bodyPr>
          <a:lstStyle/>
          <a:p>
            <a:r>
              <a:rPr lang="en-US" sz="2400" dirty="0"/>
              <a:t>Monitoring the Future 2024</a:t>
            </a:r>
          </a:p>
        </p:txBody>
      </p:sp>
    </p:spTree>
    <p:extLst>
      <p:ext uri="{BB962C8B-B14F-4D97-AF65-F5344CB8AC3E}">
        <p14:creationId xmlns:p14="http://schemas.microsoft.com/office/powerpoint/2010/main" val="140293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9CD5-BA79-6EDF-00CA-2BBDE54B549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D3C7E87-BDD5-8202-83D3-EB749089A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6" name="Picture 5">
            <a:extLst>
              <a:ext uri="{FF2B5EF4-FFF2-40B4-BE49-F238E27FC236}">
                <a16:creationId xmlns:a16="http://schemas.microsoft.com/office/drawing/2014/main" id="{0EE71D02-8A80-854F-58E3-595465D7DC9F}"/>
              </a:ext>
            </a:extLst>
          </p:cNvPr>
          <p:cNvPicPr>
            <a:picLocks noChangeAspect="1"/>
          </p:cNvPicPr>
          <p:nvPr/>
        </p:nvPicPr>
        <p:blipFill>
          <a:blip r:embed="rId4"/>
          <a:stretch>
            <a:fillRect/>
          </a:stretch>
        </p:blipFill>
        <p:spPr>
          <a:xfrm>
            <a:off x="152400" y="111813"/>
            <a:ext cx="8699544" cy="2859987"/>
          </a:xfrm>
          <a:prstGeom prst="rect">
            <a:avLst/>
          </a:prstGeom>
        </p:spPr>
      </p:pic>
      <p:pic>
        <p:nvPicPr>
          <p:cNvPr id="7" name="Picture 6">
            <a:extLst>
              <a:ext uri="{FF2B5EF4-FFF2-40B4-BE49-F238E27FC236}">
                <a16:creationId xmlns:a16="http://schemas.microsoft.com/office/drawing/2014/main" id="{3137E283-422D-D912-890F-33B03216ACF2}"/>
              </a:ext>
            </a:extLst>
          </p:cNvPr>
          <p:cNvPicPr>
            <a:picLocks noChangeAspect="1"/>
          </p:cNvPicPr>
          <p:nvPr/>
        </p:nvPicPr>
        <p:blipFill>
          <a:blip r:embed="rId5"/>
          <a:stretch>
            <a:fillRect/>
          </a:stretch>
        </p:blipFill>
        <p:spPr>
          <a:xfrm>
            <a:off x="7099300" y="0"/>
            <a:ext cx="5092700" cy="914400"/>
          </a:xfrm>
          <a:prstGeom prst="rect">
            <a:avLst/>
          </a:prstGeom>
        </p:spPr>
      </p:pic>
      <p:sp>
        <p:nvSpPr>
          <p:cNvPr id="8" name="TextBox 7">
            <a:extLst>
              <a:ext uri="{FF2B5EF4-FFF2-40B4-BE49-F238E27FC236}">
                <a16:creationId xmlns:a16="http://schemas.microsoft.com/office/drawing/2014/main" id="{DE13553D-B0EA-7818-53F5-96991B4A043E}"/>
              </a:ext>
            </a:extLst>
          </p:cNvPr>
          <p:cNvSpPr txBox="1"/>
          <p:nvPr/>
        </p:nvSpPr>
        <p:spPr>
          <a:xfrm>
            <a:off x="2057400" y="6248400"/>
            <a:ext cx="6794544" cy="646331"/>
          </a:xfrm>
          <a:prstGeom prst="rect">
            <a:avLst/>
          </a:prstGeom>
          <a:noFill/>
        </p:spPr>
        <p:txBody>
          <a:bodyPr wrap="square" rtlCol="0">
            <a:spAutoFit/>
          </a:bodyPr>
          <a:lstStyle/>
          <a:p>
            <a:r>
              <a:rPr lang="en-US" dirty="0"/>
              <a:t>https://</a:t>
            </a:r>
            <a:r>
              <a:rPr lang="en-US" dirty="0" err="1"/>
              <a:t>www.nih.gov</a:t>
            </a:r>
            <a:r>
              <a:rPr lang="en-US" dirty="0"/>
              <a:t>/news-events/news-releases/reported-use-most-drugs-among-adolescents-remained-low-2024</a:t>
            </a:r>
          </a:p>
        </p:txBody>
      </p:sp>
      <p:sp>
        <p:nvSpPr>
          <p:cNvPr id="9" name="TextBox 8">
            <a:extLst>
              <a:ext uri="{FF2B5EF4-FFF2-40B4-BE49-F238E27FC236}">
                <a16:creationId xmlns:a16="http://schemas.microsoft.com/office/drawing/2014/main" id="{3D4996EA-9351-CD4C-8BE8-4C7A1F296114}"/>
              </a:ext>
            </a:extLst>
          </p:cNvPr>
          <p:cNvSpPr txBox="1"/>
          <p:nvPr/>
        </p:nvSpPr>
        <p:spPr>
          <a:xfrm>
            <a:off x="304800" y="2971800"/>
            <a:ext cx="11734800" cy="2908489"/>
          </a:xfrm>
          <a:prstGeom prst="rect">
            <a:avLst/>
          </a:prstGeom>
          <a:noFill/>
        </p:spPr>
        <p:txBody>
          <a:bodyPr wrap="square" rtlCol="0">
            <a:spAutoFit/>
          </a:bodyPr>
          <a:lstStyle/>
          <a:p>
            <a:pPr algn="l">
              <a:spcAft>
                <a:spcPts val="600"/>
              </a:spcAft>
            </a:pPr>
            <a:r>
              <a:rPr lang="en-US" sz="2400" b="1" i="0" u="none" strike="noStrike" dirty="0">
                <a:solidFill>
                  <a:srgbClr val="444444"/>
                </a:solidFill>
                <a:effectLst/>
                <a:latin typeface="Arial" panose="020B0604020202020204" pitchFamily="34" charset="0"/>
                <a:cs typeface="Arial" panose="020B0604020202020204" pitchFamily="34" charset="0"/>
              </a:rPr>
              <a:t>PY Cannabis</a:t>
            </a:r>
            <a:r>
              <a:rPr lang="en-US" sz="2400" b="0" i="0" u="none" strike="noStrike" dirty="0">
                <a:solidFill>
                  <a:srgbClr val="444444"/>
                </a:solidFill>
                <a:effectLst/>
                <a:latin typeface="Arial" panose="020B0604020202020204" pitchFamily="34" charset="0"/>
                <a:cs typeface="Arial" panose="020B0604020202020204" pitchFamily="34" charset="0"/>
              </a:rPr>
              <a:t> </a:t>
            </a:r>
            <a:r>
              <a:rPr lang="en-US" sz="2400" b="1" i="0" u="none" strike="noStrike" dirty="0">
                <a:solidFill>
                  <a:srgbClr val="444444"/>
                </a:solidFill>
                <a:effectLst/>
                <a:latin typeface="Arial" panose="020B0604020202020204" pitchFamily="34" charset="0"/>
                <a:cs typeface="Arial" panose="020B0604020202020204" pitchFamily="34" charset="0"/>
              </a:rPr>
              <a:t>use</a:t>
            </a:r>
            <a:r>
              <a:rPr lang="en-US" sz="2400" b="0" i="0" u="none" strike="noStrike" dirty="0">
                <a:solidFill>
                  <a:srgbClr val="444444"/>
                </a:solidFill>
                <a:effectLst/>
                <a:latin typeface="Arial" panose="020B0604020202020204" pitchFamily="34" charset="0"/>
                <a:cs typeface="Arial" panose="020B0604020202020204" pitchFamily="34" charset="0"/>
              </a:rPr>
              <a:t> remained </a:t>
            </a:r>
            <a:r>
              <a:rPr lang="en-US" sz="2400" b="0" i="1" u="sng" strike="noStrike" dirty="0">
                <a:solidFill>
                  <a:srgbClr val="444444"/>
                </a:solidFill>
                <a:effectLst/>
                <a:latin typeface="Arial" panose="020B0604020202020204" pitchFamily="34" charset="0"/>
                <a:cs typeface="Arial" panose="020B0604020202020204" pitchFamily="34" charset="0"/>
              </a:rPr>
              <a:t>stable</a:t>
            </a:r>
            <a:r>
              <a:rPr lang="en-US" sz="2400" b="0" i="0" u="none" strike="noStrike" dirty="0">
                <a:solidFill>
                  <a:srgbClr val="444444"/>
                </a:solidFill>
                <a:effectLst/>
                <a:latin typeface="Arial" panose="020B0604020202020204" pitchFamily="34" charset="0"/>
                <a:cs typeface="Arial" panose="020B0604020202020204" pitchFamily="34" charset="0"/>
              </a:rPr>
              <a:t> among 8</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(7.2%) and 10</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(15.9%) graders and </a:t>
            </a:r>
            <a:r>
              <a:rPr lang="en-US" sz="2400" b="0" i="0" u="none" strike="noStrike" dirty="0">
                <a:solidFill>
                  <a:srgbClr val="444444"/>
                </a:solidFill>
                <a:effectLst/>
                <a:highlight>
                  <a:srgbClr val="FFFF00"/>
                </a:highlight>
                <a:latin typeface="Arial" panose="020B0604020202020204" pitchFamily="34" charset="0"/>
                <a:cs typeface="Arial" panose="020B0604020202020204" pitchFamily="34" charset="0"/>
              </a:rPr>
              <a:t>↓</a:t>
            </a:r>
            <a:r>
              <a:rPr lang="en-US" sz="2400" b="0" i="0" u="none" strike="noStrike" dirty="0">
                <a:solidFill>
                  <a:srgbClr val="444444"/>
                </a:solidFill>
                <a:effectLst/>
                <a:latin typeface="Arial" panose="020B0604020202020204" pitchFamily="34" charset="0"/>
                <a:cs typeface="Arial" panose="020B0604020202020204" pitchFamily="34" charset="0"/>
              </a:rPr>
              <a:t> among 12th graders (25.8% vs 29.0% in 2023). </a:t>
            </a:r>
          </a:p>
          <a:p>
            <a:pPr marL="342900" indent="-342900" algn="l">
              <a:spcAft>
                <a:spcPts val="600"/>
              </a:spcAft>
              <a:buFont typeface="Arial" panose="020B0604020202020204" pitchFamily="34" charset="0"/>
              <a:buChar char="•"/>
            </a:pPr>
            <a:r>
              <a:rPr lang="en-US" sz="2400" b="0" i="0" u="none" strike="noStrike" dirty="0">
                <a:solidFill>
                  <a:srgbClr val="444444"/>
                </a:solidFill>
                <a:effectLst/>
                <a:latin typeface="Arial" panose="020B0604020202020204" pitchFamily="34" charset="0"/>
                <a:cs typeface="Arial" panose="020B0604020202020204" pitchFamily="34" charset="0"/>
              </a:rPr>
              <a:t>PY </a:t>
            </a:r>
            <a:r>
              <a:rPr lang="en-US" sz="2400" b="1" i="0" u="none" strike="noStrike" dirty="0">
                <a:solidFill>
                  <a:srgbClr val="444444"/>
                </a:solidFill>
                <a:effectLst/>
                <a:latin typeface="Arial" panose="020B0604020202020204" pitchFamily="34" charset="0"/>
                <a:cs typeface="Arial" panose="020B0604020202020204" pitchFamily="34" charset="0"/>
              </a:rPr>
              <a:t>Cannabis</a:t>
            </a:r>
            <a:r>
              <a:rPr lang="en-US" sz="2400" b="0" i="0" u="none" strike="noStrike" dirty="0">
                <a:solidFill>
                  <a:srgbClr val="444444"/>
                </a:solidFill>
                <a:effectLst/>
                <a:latin typeface="Arial" panose="020B0604020202020204" pitchFamily="34" charset="0"/>
                <a:cs typeface="Arial" panose="020B0604020202020204" pitchFamily="34" charset="0"/>
              </a:rPr>
              <a:t> </a:t>
            </a:r>
            <a:r>
              <a:rPr lang="en-US" sz="2400" b="1" i="0" u="none" strike="noStrike" dirty="0">
                <a:solidFill>
                  <a:srgbClr val="444444"/>
                </a:solidFill>
                <a:effectLst/>
                <a:latin typeface="Arial" panose="020B0604020202020204" pitchFamily="34" charset="0"/>
                <a:cs typeface="Arial" panose="020B0604020202020204" pitchFamily="34" charset="0"/>
              </a:rPr>
              <a:t>vaping</a:t>
            </a:r>
            <a:r>
              <a:rPr lang="en-US" sz="2400" b="0" i="0" u="none" strike="noStrike" dirty="0">
                <a:solidFill>
                  <a:srgbClr val="444444"/>
                </a:solidFill>
                <a:effectLst/>
                <a:latin typeface="Arial" panose="020B0604020202020204" pitchFamily="34" charset="0"/>
                <a:cs typeface="Arial" panose="020B0604020202020204" pitchFamily="34" charset="0"/>
              </a:rPr>
              <a:t> remained </a:t>
            </a:r>
            <a:r>
              <a:rPr lang="en-US" sz="2400" b="0" i="1" u="sng" strike="noStrike" dirty="0">
                <a:solidFill>
                  <a:srgbClr val="444444"/>
                </a:solidFill>
                <a:effectLst/>
                <a:latin typeface="Arial" panose="020B0604020202020204" pitchFamily="34" charset="0"/>
                <a:cs typeface="Arial" panose="020B0604020202020204" pitchFamily="34" charset="0"/>
              </a:rPr>
              <a:t>stable</a:t>
            </a:r>
            <a:r>
              <a:rPr lang="en-US" sz="2400" b="0" i="0" u="none" strike="noStrike" dirty="0">
                <a:solidFill>
                  <a:srgbClr val="444444"/>
                </a:solidFill>
                <a:effectLst/>
                <a:latin typeface="Arial" panose="020B0604020202020204" pitchFamily="34" charset="0"/>
                <a:cs typeface="Arial" panose="020B0604020202020204" pitchFamily="34" charset="0"/>
              </a:rPr>
              <a:t> among 8</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(5.6%), 10</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(11.6%) and 12</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(17.6%) graders.</a:t>
            </a:r>
          </a:p>
          <a:p>
            <a:pPr algn="l">
              <a:spcAft>
                <a:spcPts val="600"/>
              </a:spcAft>
            </a:pPr>
            <a:r>
              <a:rPr lang="en-US" sz="2400" b="1" i="0" u="none" strike="noStrike" dirty="0">
                <a:solidFill>
                  <a:srgbClr val="444444"/>
                </a:solidFill>
                <a:effectLst/>
                <a:latin typeface="Arial" panose="020B0604020202020204" pitchFamily="34" charset="0"/>
                <a:cs typeface="Arial" panose="020B0604020202020204" pitchFamily="34" charset="0"/>
              </a:rPr>
              <a:t>PY Delta-8 THC use </a:t>
            </a:r>
            <a:r>
              <a:rPr lang="en-US" sz="2400" i="0" u="none" strike="noStrike" dirty="0">
                <a:solidFill>
                  <a:srgbClr val="444444"/>
                </a:solidFill>
                <a:effectLst/>
                <a:latin typeface="Arial" panose="020B0604020202020204" pitchFamily="34" charset="0"/>
                <a:cs typeface="Arial" panose="020B0604020202020204" pitchFamily="34" charset="0"/>
              </a:rPr>
              <a:t>was</a:t>
            </a:r>
            <a:r>
              <a:rPr lang="en-US" sz="2400" b="1" i="0" u="none" strike="noStrike" dirty="0">
                <a:solidFill>
                  <a:srgbClr val="444444"/>
                </a:solidFill>
                <a:effectLst/>
                <a:latin typeface="Arial" panose="020B0604020202020204" pitchFamily="34" charset="0"/>
                <a:cs typeface="Arial" panose="020B0604020202020204" pitchFamily="34" charset="0"/>
              </a:rPr>
              <a:t> </a:t>
            </a:r>
            <a:r>
              <a:rPr lang="en-US" sz="2400" i="0" u="none" strike="noStrike" dirty="0">
                <a:solidFill>
                  <a:srgbClr val="444444"/>
                </a:solidFill>
                <a:effectLst/>
                <a:latin typeface="Arial" panose="020B0604020202020204" pitchFamily="34" charset="0"/>
                <a:cs typeface="Arial" panose="020B0604020202020204" pitchFamily="34" charset="0"/>
              </a:rPr>
              <a:t>2.9% (8</a:t>
            </a:r>
            <a:r>
              <a:rPr lang="en-US" sz="2400" i="0" u="none" strike="noStrike" baseline="30000" dirty="0">
                <a:solidFill>
                  <a:srgbClr val="444444"/>
                </a:solidFill>
                <a:effectLst/>
                <a:latin typeface="Arial" panose="020B0604020202020204" pitchFamily="34" charset="0"/>
                <a:cs typeface="Arial" panose="020B0604020202020204" pitchFamily="34" charset="0"/>
              </a:rPr>
              <a:t>th</a:t>
            </a:r>
            <a:r>
              <a:rPr lang="en-US" sz="2400" i="0" u="none" strike="noStrike" dirty="0">
                <a:solidFill>
                  <a:srgbClr val="444444"/>
                </a:solidFill>
                <a:effectLst/>
                <a:latin typeface="Arial" panose="020B0604020202020204" pitchFamily="34" charset="0"/>
                <a:cs typeface="Arial" panose="020B0604020202020204" pitchFamily="34" charset="0"/>
              </a:rPr>
              <a:t> graders) </a:t>
            </a:r>
            <a:r>
              <a:rPr lang="en-US" sz="2400" b="0" i="0" u="none" strike="noStrike" dirty="0">
                <a:solidFill>
                  <a:srgbClr val="444444"/>
                </a:solidFill>
                <a:effectLst/>
                <a:latin typeface="Arial" panose="020B0604020202020204" pitchFamily="34" charset="0"/>
                <a:cs typeface="Arial" panose="020B0604020202020204" pitchFamily="34" charset="0"/>
              </a:rPr>
              <a:t>and 7.9% (10</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graders) in 2024 and remained </a:t>
            </a:r>
            <a:r>
              <a:rPr lang="en-US" sz="2400" b="0" i="1" u="sng" strike="noStrike" dirty="0">
                <a:solidFill>
                  <a:srgbClr val="444444"/>
                </a:solidFill>
                <a:effectLst/>
                <a:latin typeface="Arial" panose="020B0604020202020204" pitchFamily="34" charset="0"/>
                <a:cs typeface="Arial" panose="020B0604020202020204" pitchFamily="34" charset="0"/>
              </a:rPr>
              <a:t>stable</a:t>
            </a:r>
            <a:r>
              <a:rPr lang="en-US" sz="2400" b="0" i="0" u="none" strike="noStrike" dirty="0">
                <a:solidFill>
                  <a:srgbClr val="444444"/>
                </a:solidFill>
                <a:effectLst/>
                <a:latin typeface="Arial" panose="020B0604020202020204" pitchFamily="34" charset="0"/>
                <a:cs typeface="Arial" panose="020B0604020202020204" pitchFamily="34" charset="0"/>
              </a:rPr>
              <a:t> among 12</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graders (12.3%)</a:t>
            </a:r>
          </a:p>
          <a:p>
            <a:endParaRPr lang="en-US"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B82F57-3AA0-D051-72E1-C199FFAF9054}"/>
              </a:ext>
            </a:extLst>
          </p:cNvPr>
          <p:cNvSpPr txBox="1"/>
          <p:nvPr/>
        </p:nvSpPr>
        <p:spPr>
          <a:xfrm>
            <a:off x="8610600" y="1981200"/>
            <a:ext cx="3659335" cy="461665"/>
          </a:xfrm>
          <a:prstGeom prst="rect">
            <a:avLst/>
          </a:prstGeom>
          <a:noFill/>
        </p:spPr>
        <p:txBody>
          <a:bodyPr wrap="none" rtlCol="0">
            <a:spAutoFit/>
          </a:bodyPr>
          <a:lstStyle/>
          <a:p>
            <a:r>
              <a:rPr lang="en-US" sz="2400" dirty="0"/>
              <a:t>Monitoring the Future 2024</a:t>
            </a:r>
          </a:p>
        </p:txBody>
      </p:sp>
    </p:spTree>
    <p:extLst>
      <p:ext uri="{BB962C8B-B14F-4D97-AF65-F5344CB8AC3E}">
        <p14:creationId xmlns:p14="http://schemas.microsoft.com/office/powerpoint/2010/main" val="4250800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1529B-341F-D8D8-3338-76E6671AF4C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500974-B8BB-CBD8-B334-35E7EC61C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6" name="Picture 5">
            <a:extLst>
              <a:ext uri="{FF2B5EF4-FFF2-40B4-BE49-F238E27FC236}">
                <a16:creationId xmlns:a16="http://schemas.microsoft.com/office/drawing/2014/main" id="{959ECF18-5240-1146-1D7D-C02E51AE18F6}"/>
              </a:ext>
            </a:extLst>
          </p:cNvPr>
          <p:cNvPicPr>
            <a:picLocks noChangeAspect="1"/>
          </p:cNvPicPr>
          <p:nvPr/>
        </p:nvPicPr>
        <p:blipFill>
          <a:blip r:embed="rId4"/>
          <a:stretch>
            <a:fillRect/>
          </a:stretch>
        </p:blipFill>
        <p:spPr>
          <a:xfrm>
            <a:off x="152400" y="111813"/>
            <a:ext cx="8699544" cy="2859987"/>
          </a:xfrm>
          <a:prstGeom prst="rect">
            <a:avLst/>
          </a:prstGeom>
        </p:spPr>
      </p:pic>
      <p:pic>
        <p:nvPicPr>
          <p:cNvPr id="7" name="Picture 6">
            <a:extLst>
              <a:ext uri="{FF2B5EF4-FFF2-40B4-BE49-F238E27FC236}">
                <a16:creationId xmlns:a16="http://schemas.microsoft.com/office/drawing/2014/main" id="{BA99F9F9-A8D9-F8EC-E8A0-07858BEF917C}"/>
              </a:ext>
            </a:extLst>
          </p:cNvPr>
          <p:cNvPicPr>
            <a:picLocks noChangeAspect="1"/>
          </p:cNvPicPr>
          <p:nvPr/>
        </p:nvPicPr>
        <p:blipFill>
          <a:blip r:embed="rId5"/>
          <a:stretch>
            <a:fillRect/>
          </a:stretch>
        </p:blipFill>
        <p:spPr>
          <a:xfrm>
            <a:off x="7099300" y="0"/>
            <a:ext cx="5092700" cy="914400"/>
          </a:xfrm>
          <a:prstGeom prst="rect">
            <a:avLst/>
          </a:prstGeom>
        </p:spPr>
      </p:pic>
      <p:sp>
        <p:nvSpPr>
          <p:cNvPr id="8" name="TextBox 7">
            <a:extLst>
              <a:ext uri="{FF2B5EF4-FFF2-40B4-BE49-F238E27FC236}">
                <a16:creationId xmlns:a16="http://schemas.microsoft.com/office/drawing/2014/main" id="{22C74816-4CEC-479C-245C-080C324C5AE7}"/>
              </a:ext>
            </a:extLst>
          </p:cNvPr>
          <p:cNvSpPr txBox="1"/>
          <p:nvPr/>
        </p:nvSpPr>
        <p:spPr>
          <a:xfrm>
            <a:off x="2057400" y="6248400"/>
            <a:ext cx="6794544" cy="646331"/>
          </a:xfrm>
          <a:prstGeom prst="rect">
            <a:avLst/>
          </a:prstGeom>
          <a:noFill/>
        </p:spPr>
        <p:txBody>
          <a:bodyPr wrap="square" rtlCol="0">
            <a:spAutoFit/>
          </a:bodyPr>
          <a:lstStyle/>
          <a:p>
            <a:r>
              <a:rPr lang="en-US" dirty="0"/>
              <a:t>https://</a:t>
            </a:r>
            <a:r>
              <a:rPr lang="en-US" dirty="0" err="1"/>
              <a:t>www.nih.gov</a:t>
            </a:r>
            <a:r>
              <a:rPr lang="en-US" dirty="0"/>
              <a:t>/news-events/news-releases/reported-use-most-drugs-among-adolescents-remained-low-2024</a:t>
            </a:r>
          </a:p>
        </p:txBody>
      </p:sp>
      <p:sp>
        <p:nvSpPr>
          <p:cNvPr id="9" name="TextBox 8">
            <a:extLst>
              <a:ext uri="{FF2B5EF4-FFF2-40B4-BE49-F238E27FC236}">
                <a16:creationId xmlns:a16="http://schemas.microsoft.com/office/drawing/2014/main" id="{333D1467-9DC5-3157-C01B-E0571922EF74}"/>
              </a:ext>
            </a:extLst>
          </p:cNvPr>
          <p:cNvSpPr txBox="1"/>
          <p:nvPr/>
        </p:nvSpPr>
        <p:spPr>
          <a:xfrm>
            <a:off x="304800" y="2971800"/>
            <a:ext cx="11734800" cy="3277820"/>
          </a:xfrm>
          <a:prstGeom prst="rect">
            <a:avLst/>
          </a:prstGeom>
          <a:noFill/>
        </p:spPr>
        <p:txBody>
          <a:bodyPr wrap="square" rtlCol="0">
            <a:spAutoFit/>
          </a:bodyPr>
          <a:lstStyle/>
          <a:p>
            <a:pPr algn="l">
              <a:spcAft>
                <a:spcPts val="600"/>
              </a:spcAft>
            </a:pPr>
            <a:r>
              <a:rPr lang="en-US" sz="2400" b="1" dirty="0">
                <a:solidFill>
                  <a:srgbClr val="444444"/>
                </a:solidFill>
                <a:latin typeface="Arial" panose="020B0604020202020204" pitchFamily="34" charset="0"/>
                <a:cs typeface="Arial" panose="020B0604020202020204" pitchFamily="34" charset="0"/>
              </a:rPr>
              <a:t>PY A</a:t>
            </a:r>
            <a:r>
              <a:rPr lang="en-US" sz="2400" b="1" i="0" u="none" strike="noStrike" dirty="0">
                <a:solidFill>
                  <a:srgbClr val="444444"/>
                </a:solidFill>
                <a:effectLst/>
                <a:latin typeface="Arial" panose="020B0604020202020204" pitchFamily="34" charset="0"/>
                <a:cs typeface="Arial" panose="020B0604020202020204" pitchFamily="34" charset="0"/>
              </a:rPr>
              <a:t>ny illicit drug use other than marijuana </a:t>
            </a:r>
            <a:r>
              <a:rPr lang="en-US" sz="2400" b="0" i="0" u="none" strike="noStrike" dirty="0">
                <a:solidFill>
                  <a:srgbClr val="444444"/>
                </a:solidFill>
                <a:effectLst/>
                <a:latin typeface="Arial" panose="020B0604020202020204" pitchFamily="34" charset="0"/>
                <a:cs typeface="Arial" panose="020B0604020202020204" pitchFamily="34" charset="0"/>
              </a:rPr>
              <a:t>remained </a:t>
            </a:r>
            <a:r>
              <a:rPr lang="en-US" sz="2400" b="0" i="1" u="sng" strike="noStrike" dirty="0">
                <a:solidFill>
                  <a:srgbClr val="444444"/>
                </a:solidFill>
                <a:effectLst/>
                <a:latin typeface="Arial" panose="020B0604020202020204" pitchFamily="34" charset="0"/>
                <a:cs typeface="Arial" panose="020B0604020202020204" pitchFamily="34" charset="0"/>
              </a:rPr>
              <a:t>stable</a:t>
            </a:r>
            <a:r>
              <a:rPr lang="en-US" sz="2400" b="0" i="0" u="none" strike="noStrike" dirty="0">
                <a:solidFill>
                  <a:srgbClr val="444444"/>
                </a:solidFill>
                <a:effectLst/>
                <a:latin typeface="Arial" panose="020B0604020202020204" pitchFamily="34" charset="0"/>
                <a:cs typeface="Arial" panose="020B0604020202020204" pitchFamily="34" charset="0"/>
              </a:rPr>
              <a:t> among 10</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(4.4%) and 12</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(6.5%) graders and </a:t>
            </a:r>
            <a:r>
              <a:rPr lang="en-US" sz="2400" b="1" i="0" u="none" strike="noStrike" dirty="0">
                <a:solidFill>
                  <a:srgbClr val="444444"/>
                </a:solidFill>
                <a:effectLst/>
                <a:highlight>
                  <a:srgbClr val="FFFF00"/>
                </a:highlight>
                <a:latin typeface="Arial" panose="020B0604020202020204" pitchFamily="34" charset="0"/>
                <a:cs typeface="Arial" panose="020B0604020202020204" pitchFamily="34" charset="0"/>
              </a:rPr>
              <a:t>↓</a:t>
            </a:r>
            <a:r>
              <a:rPr lang="en-US" sz="2400" b="0" i="0" u="none" strike="noStrike" dirty="0">
                <a:solidFill>
                  <a:srgbClr val="444444"/>
                </a:solidFill>
                <a:effectLst/>
                <a:latin typeface="Arial" panose="020B0604020202020204" pitchFamily="34" charset="0"/>
                <a:cs typeface="Arial" panose="020B0604020202020204" pitchFamily="34" charset="0"/>
              </a:rPr>
              <a:t> among eight graders (3.4% vs 4.6% in 2023).</a:t>
            </a:r>
          </a:p>
          <a:p>
            <a:pPr algn="l">
              <a:spcAft>
                <a:spcPts val="600"/>
              </a:spcAft>
            </a:pPr>
            <a:r>
              <a:rPr lang="en-US" sz="2400" b="1" i="0" u="none" strike="noStrike" dirty="0">
                <a:solidFill>
                  <a:srgbClr val="444444"/>
                </a:solidFill>
                <a:effectLst/>
                <a:latin typeface="Arial" panose="020B0604020202020204" pitchFamily="34" charset="0"/>
                <a:cs typeface="Arial" panose="020B0604020202020204" pitchFamily="34" charset="0"/>
              </a:rPr>
              <a:t>PY Use of narcotics other than heroin </a:t>
            </a:r>
            <a:r>
              <a:rPr lang="en-US" sz="2400" b="1" i="0" u="none" strike="noStrike" dirty="0">
                <a:solidFill>
                  <a:srgbClr val="444444"/>
                </a:solidFill>
                <a:effectLst/>
                <a:highlight>
                  <a:srgbClr val="FFFF00"/>
                </a:highlight>
                <a:latin typeface="Arial" panose="020B0604020202020204" pitchFamily="34" charset="0"/>
                <a:cs typeface="Arial" panose="020B0604020202020204" pitchFamily="34" charset="0"/>
              </a:rPr>
              <a:t>↓</a:t>
            </a:r>
            <a:r>
              <a:rPr lang="en-US" sz="2400" b="1" i="0" u="none" strike="noStrike" dirty="0">
                <a:solidFill>
                  <a:srgbClr val="444444"/>
                </a:solidFill>
                <a:effectLst/>
                <a:latin typeface="Arial" panose="020B0604020202020204" pitchFamily="34" charset="0"/>
                <a:cs typeface="Arial" panose="020B0604020202020204" pitchFamily="34" charset="0"/>
              </a:rPr>
              <a:t> </a:t>
            </a:r>
            <a:r>
              <a:rPr lang="en-US" sz="2400" b="0" i="0" u="none" strike="noStrike" dirty="0">
                <a:solidFill>
                  <a:srgbClr val="444444"/>
                </a:solidFill>
                <a:effectLst/>
                <a:latin typeface="Arial" panose="020B0604020202020204" pitchFamily="34" charset="0"/>
                <a:cs typeface="Arial" panose="020B0604020202020204" pitchFamily="34" charset="0"/>
              </a:rPr>
              <a:t>among 12th graders (0.6%, an all-time low from a high of 9.5% in 2004).</a:t>
            </a:r>
          </a:p>
          <a:p>
            <a:pPr algn="l">
              <a:spcAft>
                <a:spcPts val="600"/>
              </a:spcAft>
            </a:pPr>
            <a:r>
              <a:rPr lang="en-US" sz="2400" b="1" i="0" u="none" strike="noStrike" dirty="0">
                <a:solidFill>
                  <a:srgbClr val="444444"/>
                </a:solidFill>
                <a:effectLst/>
                <a:latin typeface="Arial" panose="020B0604020202020204" pitchFamily="34" charset="0"/>
                <a:cs typeface="Arial" panose="020B0604020202020204" pitchFamily="34" charset="0"/>
              </a:rPr>
              <a:t>P30D Abstaining </a:t>
            </a:r>
            <a:r>
              <a:rPr lang="en-US" sz="2400" b="0" i="0" u="none" strike="noStrike" dirty="0">
                <a:solidFill>
                  <a:srgbClr val="444444"/>
                </a:solidFill>
                <a:effectLst/>
                <a:latin typeface="Arial" panose="020B0604020202020204" pitchFamily="34" charset="0"/>
                <a:cs typeface="Arial" panose="020B0604020202020204" pitchFamily="34" charset="0"/>
              </a:rPr>
              <a:t>from MJ, alcohol, or nicotine remained </a:t>
            </a:r>
            <a:r>
              <a:rPr lang="en-US" sz="2400" b="0" i="1" u="sng" strike="noStrike" dirty="0">
                <a:solidFill>
                  <a:srgbClr val="444444"/>
                </a:solidFill>
                <a:effectLst/>
                <a:latin typeface="Arial" panose="020B0604020202020204" pitchFamily="34" charset="0"/>
                <a:cs typeface="Arial" panose="020B0604020202020204" pitchFamily="34" charset="0"/>
              </a:rPr>
              <a:t>stable</a:t>
            </a:r>
            <a:r>
              <a:rPr lang="en-US" sz="2400" b="0" i="0" u="none" strike="noStrike" dirty="0">
                <a:solidFill>
                  <a:srgbClr val="444444"/>
                </a:solidFill>
                <a:effectLst/>
                <a:latin typeface="Arial" panose="020B0604020202020204" pitchFamily="34" charset="0"/>
                <a:cs typeface="Arial" panose="020B0604020202020204" pitchFamily="34" charset="0"/>
              </a:rPr>
              <a:t> for eighth graders (89.5%) and </a:t>
            </a:r>
            <a:r>
              <a:rPr lang="en-US" sz="2400" b="1" i="0" u="none" strike="noStrike" dirty="0">
                <a:solidFill>
                  <a:srgbClr val="444444"/>
                </a:solidFill>
                <a:effectLst/>
                <a:highlight>
                  <a:srgbClr val="FFFF00"/>
                </a:highlight>
                <a:latin typeface="Arial" panose="020B0604020202020204" pitchFamily="34" charset="0"/>
                <a:cs typeface="Arial" panose="020B0604020202020204" pitchFamily="34" charset="0"/>
              </a:rPr>
              <a:t>↑</a:t>
            </a:r>
            <a:r>
              <a:rPr lang="en-US" sz="2400" b="0" i="0" u="none" strike="noStrike" dirty="0">
                <a:solidFill>
                  <a:srgbClr val="444444"/>
                </a:solidFill>
                <a:effectLst/>
                <a:latin typeface="Arial" panose="020B0604020202020204" pitchFamily="34" charset="0"/>
                <a:cs typeface="Arial" panose="020B0604020202020204" pitchFamily="34" charset="0"/>
              </a:rPr>
              <a:t> among 10</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(80.2% vs 76.9% in 2023) and 12</a:t>
            </a:r>
            <a:r>
              <a:rPr lang="en-US" sz="2400" b="0" i="0" u="none" strike="noStrike" baseline="30000" dirty="0">
                <a:solidFill>
                  <a:srgbClr val="444444"/>
                </a:solidFill>
                <a:effectLst/>
                <a:latin typeface="Arial" panose="020B0604020202020204" pitchFamily="34" charset="0"/>
                <a:cs typeface="Arial" panose="020B0604020202020204" pitchFamily="34" charset="0"/>
              </a:rPr>
              <a:t>th</a:t>
            </a:r>
            <a:r>
              <a:rPr lang="en-US" sz="2400" b="0" i="0" u="none" strike="noStrike" dirty="0">
                <a:solidFill>
                  <a:srgbClr val="444444"/>
                </a:solidFill>
                <a:effectLst/>
                <a:latin typeface="Arial" panose="020B0604020202020204" pitchFamily="34" charset="0"/>
                <a:cs typeface="Arial" panose="020B0604020202020204" pitchFamily="34" charset="0"/>
              </a:rPr>
              <a:t> (67.1% vs 62.6% in 2023) graders.</a:t>
            </a:r>
          </a:p>
          <a:p>
            <a:endParaRPr lang="en-US"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C1CC334-B6CF-7BA5-409A-D749CB9EC9E4}"/>
              </a:ext>
            </a:extLst>
          </p:cNvPr>
          <p:cNvSpPr txBox="1"/>
          <p:nvPr/>
        </p:nvSpPr>
        <p:spPr>
          <a:xfrm>
            <a:off x="8610600" y="1981200"/>
            <a:ext cx="3659335" cy="461665"/>
          </a:xfrm>
          <a:prstGeom prst="rect">
            <a:avLst/>
          </a:prstGeom>
          <a:noFill/>
        </p:spPr>
        <p:txBody>
          <a:bodyPr wrap="none" rtlCol="0">
            <a:spAutoFit/>
          </a:bodyPr>
          <a:lstStyle/>
          <a:p>
            <a:r>
              <a:rPr lang="en-US" sz="2400" dirty="0"/>
              <a:t>Monitoring the Future 2024</a:t>
            </a:r>
          </a:p>
        </p:txBody>
      </p:sp>
    </p:spTree>
    <p:extLst>
      <p:ext uri="{BB962C8B-B14F-4D97-AF65-F5344CB8AC3E}">
        <p14:creationId xmlns:p14="http://schemas.microsoft.com/office/powerpoint/2010/main" val="4053640937"/>
      </p:ext>
    </p:extLst>
  </p:cSld>
  <p:clrMapOvr>
    <a:masterClrMapping/>
  </p:clrMapOvr>
</p:sld>
</file>

<file path=ppt/theme/theme1.xml><?xml version="1.0" encoding="utf-8"?>
<a:theme xmlns:a="http://schemas.openxmlformats.org/drawingml/2006/main" name="UAM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AMS – Gr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AMS –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57949</TotalTime>
  <Words>2633</Words>
  <Application>Microsoft Macintosh PowerPoint</Application>
  <PresentationFormat>Widescreen</PresentationFormat>
  <Paragraphs>206</Paragraphs>
  <Slides>33</Slides>
  <Notes>23</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33</vt:i4>
      </vt:variant>
    </vt:vector>
  </HeadingPairs>
  <TitlesOfParts>
    <vt:vector size="45" baseType="lpstr">
      <vt:lpstr>Arial</vt:lpstr>
      <vt:lpstr>Ayuthaya</vt:lpstr>
      <vt:lpstr>Calibri</vt:lpstr>
      <vt:lpstr>Droid Sans</vt:lpstr>
      <vt:lpstr>Nunito</vt:lpstr>
      <vt:lpstr>UAMS</vt:lpstr>
      <vt:lpstr>UAMS – Gray</vt:lpstr>
      <vt:lpstr>UAMS – Red</vt:lpstr>
      <vt:lpstr>Custom Design</vt:lpstr>
      <vt:lpstr>1_Custom Design</vt:lpstr>
      <vt:lpstr>2_Custom Design</vt:lpstr>
      <vt:lpstr>3_Custom Design</vt:lpstr>
      <vt:lpstr>Arkansas Statewide Epidemiological Outcomes Workgroup   Thrice-Annual Meeting 01/22/2025</vt:lpstr>
      <vt:lpstr>Today’s Agenda</vt:lpstr>
      <vt:lpstr>PowerPoint Presentation</vt:lpstr>
      <vt:lpstr>A Social Ecological Approach to Reducing Tobacco Exposure Across Generations  Ashley Clawson, PhD UAMS</vt:lpstr>
      <vt:lpstr>Updates on National and Local Trends</vt:lpstr>
      <vt:lpstr>Updates on Substance Use and Tobacco/Vaping</vt:lpstr>
      <vt:lpstr>PowerPoint Presentation</vt:lpstr>
      <vt:lpstr>PowerPoint Presentation</vt:lpstr>
      <vt:lpstr>PowerPoint Presentation</vt:lpstr>
      <vt:lpstr>PowerPoint Presentation</vt:lpstr>
      <vt:lpstr>PowerPoint Presentation</vt:lpstr>
      <vt:lpstr>National Tobacco Survey: 2023 to 2024 Findings</vt:lpstr>
      <vt:lpstr>National Tobacco Survey 2024 Youth Findings</vt:lpstr>
      <vt:lpstr>National Tobacco Survey 2024 Youth Findings</vt:lpstr>
      <vt:lpstr>National Tobacco Survey 2024 Youth E-Cig Findings</vt:lpstr>
      <vt:lpstr>PowerPoint Presentation</vt:lpstr>
      <vt:lpstr>PowerPoint Presentation</vt:lpstr>
      <vt:lpstr>PowerPoint Presentation</vt:lpstr>
      <vt:lpstr>PowerPoint Presentation</vt:lpstr>
      <vt:lpstr>PowerPoint Presentation</vt:lpstr>
      <vt:lpstr>PowerPoint Presentation</vt:lpstr>
      <vt:lpstr>Vaping Linked to Increased Risk of Uveitis</vt:lpstr>
      <vt:lpstr>From 2011 to 2024, Poison Centers have managed 56,628 e-cigarette and liquid nicotine related exposure cases</vt:lpstr>
      <vt:lpstr>National Tobacco Survey 2024 Youth Nic Pouch Findings</vt:lpstr>
      <vt:lpstr>Nicotine Pouch</vt:lpstr>
      <vt:lpstr>Nicotine Pouch Unit Sales in the US by Brand (2019-2022)</vt:lpstr>
      <vt:lpstr>Smokeless Tobacco</vt:lpstr>
      <vt:lpstr>Past 30-day Cigarette &amp; Smokeless Tobacco Use</vt:lpstr>
      <vt:lpstr>PowerPoint Presentation</vt:lpstr>
      <vt:lpstr>PowerPoint Presentation</vt:lpstr>
      <vt:lpstr>Discussion</vt:lpstr>
      <vt:lpstr>Action Plan/Wrap-Up/Next Meeting</vt:lpstr>
      <vt:lpstr>PowerPoint Presentation</vt:lpstr>
    </vt:vector>
  </TitlesOfParts>
  <Company>UAMS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Photography</dc:title>
  <dc:creator>sam</dc:creator>
  <cp:lastModifiedBy>Oliveto, Alison</cp:lastModifiedBy>
  <cp:revision>359</cp:revision>
  <cp:lastPrinted>2025-01-21T20:13:20Z</cp:lastPrinted>
  <dcterms:created xsi:type="dcterms:W3CDTF">2012-06-27T20:39:58Z</dcterms:created>
  <dcterms:modified xsi:type="dcterms:W3CDTF">2025-05-30T16:34:17Z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a390d5-a4f3-448c-8368-24080179bc53_Enabled">
    <vt:lpwstr>true</vt:lpwstr>
  </property>
  <property fmtid="{D5CDD505-2E9C-101B-9397-08002B2CF9AE}" pid="3" name="MSIP_Label_8ca390d5-a4f3-448c-8368-24080179bc53_SetDate">
    <vt:lpwstr>2024-03-22T23:41:58Z</vt:lpwstr>
  </property>
  <property fmtid="{D5CDD505-2E9C-101B-9397-08002B2CF9AE}" pid="4" name="MSIP_Label_8ca390d5-a4f3-448c-8368-24080179bc53_Method">
    <vt:lpwstr>Standard</vt:lpwstr>
  </property>
  <property fmtid="{D5CDD505-2E9C-101B-9397-08002B2CF9AE}" pid="5" name="MSIP_Label_8ca390d5-a4f3-448c-8368-24080179bc53_Name">
    <vt:lpwstr>Low Risk</vt:lpwstr>
  </property>
  <property fmtid="{D5CDD505-2E9C-101B-9397-08002B2CF9AE}" pid="6" name="MSIP_Label_8ca390d5-a4f3-448c-8368-24080179bc53_SiteId">
    <vt:lpwstr>5b703aa0-061f-4ed9-beca-765a39ee1304</vt:lpwstr>
  </property>
  <property fmtid="{D5CDD505-2E9C-101B-9397-08002B2CF9AE}" pid="7" name="MSIP_Label_8ca390d5-a4f3-448c-8368-24080179bc53_ActionId">
    <vt:lpwstr>b00e7a17-73fa-42d0-9dce-8a96df830da4</vt:lpwstr>
  </property>
  <property fmtid="{D5CDD505-2E9C-101B-9397-08002B2CF9AE}" pid="8" name="MSIP_Label_8ca390d5-a4f3-448c-8368-24080179bc53_ContentBits">
    <vt:lpwstr>0</vt:lpwstr>
  </property>
</Properties>
</file>