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38"/>
  </p:notesMasterIdLst>
  <p:handoutMasterIdLst>
    <p:handoutMasterId r:id="rId39"/>
  </p:handoutMasterIdLst>
  <p:sldIdLst>
    <p:sldId id="642" r:id="rId7"/>
    <p:sldId id="645" r:id="rId8"/>
    <p:sldId id="647" r:id="rId9"/>
    <p:sldId id="658" r:id="rId10"/>
    <p:sldId id="660" r:id="rId11"/>
    <p:sldId id="648" r:id="rId12"/>
    <p:sldId id="610" r:id="rId13"/>
    <p:sldId id="604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46" r:id="rId24"/>
    <p:sldId id="667" r:id="rId25"/>
    <p:sldId id="661" r:id="rId26"/>
    <p:sldId id="668" r:id="rId27"/>
    <p:sldId id="662" r:id="rId28"/>
    <p:sldId id="669" r:id="rId29"/>
    <p:sldId id="663" r:id="rId30"/>
    <p:sldId id="670" r:id="rId31"/>
    <p:sldId id="664" r:id="rId32"/>
    <p:sldId id="671" r:id="rId33"/>
    <p:sldId id="665" r:id="rId34"/>
    <p:sldId id="672" r:id="rId35"/>
    <p:sldId id="666" r:id="rId36"/>
    <p:sldId id="659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4C06"/>
    <a:srgbClr val="16A5B8"/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85506" autoAdjust="0"/>
  </p:normalViewPr>
  <p:slideViewPr>
    <p:cSldViewPr showGuides="1">
      <p:cViewPr varScale="1">
        <p:scale>
          <a:sx n="102" d="100"/>
          <a:sy n="102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D01C4-1BE0-054B-83F3-276CCAD7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407A-BFCD-3941-B0C8-F8D3DB197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A191-CAF5-5840-9B64-C7ED1A618514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3067-C577-C94A-B54C-931FB41EF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1AE3C-B143-FD4B-9C19-585FB842F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757-37C2-B04E-9CFE-0DF8C95B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68D16-F2E7-2513-2955-449BFE86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58E0-0226-959F-5BF9-B6DCE7DF2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6FF14-1CAB-A760-FE2F-C6F43C06D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3B85-BEB7-DDD6-609A-FB6E6BC42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D31F1-3CCF-0A2E-AE37-9A519080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F1CB9-1A8F-7F4F-6C2E-E9774D072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42A38-C4D0-F885-CB6D-37CB1355F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6C85-C37A-40F0-4972-F9C4099EF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6F6D7-53F0-22CA-0FBD-0BFE22BB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041BA-5CB5-45C9-58FA-B482B398A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E3156-D2D2-FDB2-8E08-58D744FA6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E8B3A-6C98-7AD6-8A1E-F28E999DE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7D649-1AB3-4246-0BE9-6564B17E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35CF5-6059-7BBF-61CE-4B29B6415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7B8C8-16E3-A1CE-106A-E4AF8288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34068-1F6A-7A9E-8DF4-A74768B70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D0CD-AEAB-01B4-676A-DA365929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CCFE7-9416-312A-F24C-85DF504DF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83ECD-5573-DA6E-1EF9-A03201D9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4F404-CB5E-544F-0203-32684801D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1E47-5A1A-1D94-BBA3-C9FD342C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D7877-6494-E1C5-E4DB-3771667C0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FF676-2168-2F99-C428-FEE5A4129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84EE5-544A-3E9C-650C-BEEC4F6C4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D011-9690-3211-FFFC-D58A380D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817F5-1B06-592D-B623-0271BD0A8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3042C-504A-6D44-F824-081D1CCD3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D678-3DEB-3E6A-0C5D-323F4B854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BF8A-705D-E19F-EEDB-5716CDA0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80A88-754E-A60D-69D4-CC648CDCF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75CB9-CE7F-C5D1-C1BA-90909C586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EBA3A-3CD8-FC97-5709-06B20CA33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40CE-3E6B-DE5C-1A90-D170FE62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A647C-73D3-C108-937F-B48E1BE0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3798-8FA3-6673-F2FA-32CDF9A9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9C3B9-5BEF-39EE-6B69-03DDA2F04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C59E-9B32-548C-68BB-10FC95FA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35630-EBC1-88C9-FB59-021277514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F2022-86DB-0193-4785-8953D5D85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6C82A-4533-182B-02EA-1E69D8924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04C3-25E3-6343-31F8-41283C16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661D6-E725-E660-11A0-8FD8DBB1C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84326-5A8A-5753-AED1-D89928221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33EC-EC4E-1F86-A15D-76767460F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F99D-1DE5-C366-9696-BE383C1B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DC5C3-0385-7F2A-9070-70AB5AD08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53C3A-922C-9BBC-D440-99093ED7F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906AC-44BD-2416-4789-C383838C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9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8B3A-24ED-9204-815B-5141D3A6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CFDDB-FCC1-56B0-7BB3-ABC06A9B6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9153C-D64B-C3EA-89FE-AF50812F9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AE098-B40F-5A2B-8384-F127CE512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D8F8-CA6F-E96E-1C30-54CF0CDD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D5DDE-89BE-A9C0-D557-664CEB7ED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660FE-6614-DA7E-8218-092A48AB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AE28C-8D16-576B-E440-FDAF55D2C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177D-7367-E758-BF3D-0B527125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0BD0E-C160-1C23-B0C9-7152B5154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FDA7A-BBF4-3FF7-509A-9E4A1DA22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44D1C-6B65-92C2-8061-E8DD8684B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1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0856-6B0C-5EF1-747B-30D10800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E6F5B-1F3F-B8B7-773B-A8D256C22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6EBB0-AF4D-316B-CCBA-BE489DA95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0B45-BC60-187F-132B-01E6C1A71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B4C44-8CEB-97B2-F14C-FA38400A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F92C3-2540-9145-18C9-269366FD2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6EF89-BCFC-C181-0DB8-B26A750F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5FE8-1CDA-1899-2D9E-EDD310061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AC962-2EF9-BEC2-4B09-107EB55D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DBBAD-4A8F-1CDE-7CBA-D3D05653F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68EDA2-514C-D6A4-856A-1F4E46A96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90FA2-563C-91BA-E184-BEA97E657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6D3C-7685-9A95-EC62-ABE0873B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A34B7-96C7-4368-3D4D-05CF929F0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AE3B1-6A48-ECC5-FF31-8F705887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9A40-D3C3-2C16-92A8-164A9945F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0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4264-3996-89AB-95A3-3AD5E905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E3253-33CB-49AD-A1D3-42A45B1D6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FB083-F4B1-7013-23A8-6BEE1A890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CE1D-D481-12D3-F06D-8F19054D7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9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B93E-2AED-DC29-DA21-61280981F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3D959-9AAC-F871-4D48-B3DD8EC63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0DDE5-8157-4831-1562-DFEA3DC5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4387F-6ADA-60FF-FEE6-50F194942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8608B-8823-2049-4BEF-9BFBEF7E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2B865-72D3-402A-C809-6E978787E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46851-1685-1DB6-F02A-847264744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DCBD-074D-2574-940C-ED6A91802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359F9-DC1D-AC71-C047-93565B864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B1B22-3273-FB6F-52DA-9A73D3321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2222C-770B-A12E-F2EE-CEF4121E2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07B6D-FBCE-DB59-133D-6D0F4829D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6CAEA-8B8D-5ED6-A7DF-45BA3125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5F82D6-3533-EB2B-64E2-C1F4D22C9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7D39C-8E4E-F6D6-7207-84A56411E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984D6-7A9E-0852-800A-CDBEC1858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62674-D7EE-315B-71C1-3B46D970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59CA2-F561-64E7-4877-D710A318D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3ECFA-A0A3-F2C3-BCD6-CA0B8E8CC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Possibly detect demographic bias in arrest/enforcement vs. treatment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Underlying unknown: rate of use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Measurably proxies(potentially biased?): rate of arrests, rate of treatment admissions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77A73-9A19-86A2-8E50-F596FD83C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8B22-813D-7E48-0A7F-567AA094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F508D-CF70-7234-8B28-4849A3E99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ECBA7-4E3E-E60B-155E-881DD047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overall 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BC855-18C7-BD08-A4BE-B3C6B6D14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C8FB-8314-2401-807F-8ABF1C74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821D5-2EC0-7705-89BC-7AAA987A2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65504-85A2-F7FA-B191-7F920F855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9A12-CC57-6D30-9801-94206FF32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2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AACE-AFF6-698F-D42E-7BF125B2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DBC27-8F27-2AC5-8578-56A02C282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9465F-842C-A190-6D2E-86C61684C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overall n,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6ECE-C7DD-FBD9-8885-22754E591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FB69-1080-868F-82A4-15AF6EC2E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5C011-2E84-61D0-9830-28467723F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C3EE1-718D-3142-CBE5-1CC394E24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E54B-089E-2456-953D-6FC00F794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1411A-8D10-1FB0-B2FD-C8C6FA68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145F-1B02-0BDD-5C85-959BBA7FA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39A49-EAC6-DF44-8272-613C8A3C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92C9A-2BE5-15B1-8F9A-A1B9F4B0E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8DCD-B4A3-AA56-90FE-B537577D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D1590-7E51-4ADE-D6B2-D0AB688A0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293F8-D6ED-CC67-4461-289ADC98C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CD24-6FCF-EE4D-1895-E31A2461F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5A7-529F-4543-84F7-490196B3A80D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C1EB-9EA5-4146-806D-47C19AE9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6/25/25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6/25/25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6181-CCD6-CDB0-9983-F7FE58F5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ADA1-EB6B-A5F3-C30C-7D8CA561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98369"/>
            <a:ext cx="11353800" cy="2438400"/>
          </a:xfrm>
        </p:spPr>
        <p:txBody>
          <a:bodyPr>
            <a:noAutofit/>
          </a:bodyPr>
          <a:lstStyle/>
          <a:p>
            <a:r>
              <a:rPr lang="en-US" sz="4800" dirty="0"/>
              <a:t>Deeper Data Dives: Association Analyses of APNA Substance Use Prevalence and of Arrest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D3849-13B2-963A-6603-D8B850C3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800"/>
            <a:ext cx="10515600" cy="1409699"/>
          </a:xfrm>
        </p:spPr>
        <p:txBody>
          <a:bodyPr>
            <a:normAutofit/>
          </a:bodyPr>
          <a:lstStyle/>
          <a:p>
            <a:r>
              <a:rPr lang="en-US" dirty="0"/>
              <a:t>Association of Substance use &amp; Education efforts</a:t>
            </a:r>
          </a:p>
          <a:p>
            <a:r>
              <a:rPr lang="en-US" dirty="0"/>
              <a:t>Association of Substance arrests &amp; Demographic factors</a:t>
            </a:r>
          </a:p>
        </p:txBody>
      </p:sp>
    </p:spTree>
    <p:extLst>
      <p:ext uri="{BB962C8B-B14F-4D97-AF65-F5344CB8AC3E}">
        <p14:creationId xmlns:p14="http://schemas.microsoft.com/office/powerpoint/2010/main" val="196223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89372-CB9F-2724-1106-2826EC527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567F1-AA84-96D9-F382-21942A5632CB}"/>
              </a:ext>
            </a:extLst>
          </p:cNvPr>
          <p:cNvSpPr txBox="1"/>
          <p:nvPr/>
        </p:nvSpPr>
        <p:spPr>
          <a:xfrm>
            <a:off x="304800" y="363328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Smokeless Tobacco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Alcohol program(past 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 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960E2-8AA1-992C-850C-5E78214AFADE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4DC8E-9A92-83F1-018F-1810A1FDF586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6B5B7-88BC-F91F-F04A-7498C41B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15D6-FBA8-A6D4-0B8B-7DD77504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E98D4-E83C-AD74-D3BC-4E5AE3A64ECE}"/>
              </a:ext>
            </a:extLst>
          </p:cNvPr>
          <p:cNvSpPr txBox="1"/>
          <p:nvPr/>
        </p:nvSpPr>
        <p:spPr>
          <a:xfrm>
            <a:off x="152400" y="388864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Nicotine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 and Often vs.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vs.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BE1C7-1C4B-708A-91CA-95CE7247F5D3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E94C-9EA1-A938-2BC7-24D82EE8686F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0EF37-FDF8-B14D-3868-1046C5CF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7877-569F-E027-9A8C-7C3A39F7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0A093-C130-5E2F-15F1-3A40378590DC}"/>
              </a:ext>
            </a:extLst>
          </p:cNvPr>
          <p:cNvSpPr txBox="1"/>
          <p:nvPr/>
        </p:nvSpPr>
        <p:spPr>
          <a:xfrm>
            <a:off x="304800" y="363328"/>
            <a:ext cx="381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Flavor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F7A89-A996-D5E2-53F8-BC03BC71C25E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13EBF-FAC6-CF11-C083-53D991FF68F3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8422F-3F2A-9A91-8D1F-FB7AA0ED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64C1-7785-CB21-5956-67676296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FE2E5-261B-5159-E918-0FA90BC83275}"/>
              </a:ext>
            </a:extLst>
          </p:cNvPr>
          <p:cNvSpPr txBox="1"/>
          <p:nvPr/>
        </p:nvSpPr>
        <p:spPr>
          <a:xfrm>
            <a:off x="304800" y="363328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Marijuana Vaping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AA390-0412-0722-B40C-79171304CC83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95B42-37BA-839A-F566-0A674951498C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05887-9A69-86EE-59DD-69584FA4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05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E55C-16A6-D4A5-2CFC-68347DD0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37617-37BB-25B3-03A1-8C0E822FD7C7}"/>
              </a:ext>
            </a:extLst>
          </p:cNvPr>
          <p:cNvSpPr txBox="1"/>
          <p:nvPr/>
        </p:nvSpPr>
        <p:spPr>
          <a:xfrm>
            <a:off x="304800" y="363328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Marijuana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Alcohol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2917D-FBBA-4C89-973E-FE5846AC148B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7791-222A-6BFA-613B-9D2E9D6F149C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CB607-494C-A719-D151-2A599D2E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E1632-2157-79CF-2CA6-1E881597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EF2F5-09C2-E518-9B37-F5D1A374FEA9}"/>
              </a:ext>
            </a:extLst>
          </p:cNvPr>
          <p:cNvSpPr txBox="1"/>
          <p:nvPr/>
        </p:nvSpPr>
        <p:spPr>
          <a:xfrm>
            <a:off x="304800" y="363328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Prescription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6E5A6-9044-D38F-C981-A5E89786B281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FCDCE-0BF7-9BF0-DE4E-178201C9CBBD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EE322-4594-E1B5-4107-A053D574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CE633-443B-FD7F-1E99-6D76C68F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9CBF0-6529-5188-E54F-17DE3D5DFB9E}"/>
              </a:ext>
            </a:extLst>
          </p:cNvPr>
          <p:cNvSpPr txBox="1"/>
          <p:nvPr/>
        </p:nvSpPr>
        <p:spPr>
          <a:xfrm>
            <a:off x="304800" y="363328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Recall low rate of reported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results not 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Community-based alcohol program significant protective effect for lifetime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EEA9B-3E8F-D64A-5E25-614694F4FF64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A6BB4-A068-BF6D-EFB4-94B5A1020DBA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4BF1-864A-FC96-4CFA-408B791F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0377-D474-D5BE-092F-9A401C2A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846E-9E81-50A1-9187-C0E6073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72009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AE2D-959A-C8F3-FF31-8714B00A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11239500" cy="5562600"/>
          </a:xfrm>
        </p:spPr>
        <p:txBody>
          <a:bodyPr>
            <a:normAutofit/>
          </a:bodyPr>
          <a:lstStyle/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Teaching of Tobacco Dangers in school (Almost Always, Often, Sometimes) vs. Never have several significant protective effect associations with use of various substances</a:t>
            </a:r>
          </a:p>
          <a:p>
            <a:pPr lvl="2"/>
            <a:r>
              <a:rPr lang="en-US" dirty="0"/>
              <a:t>Rarely vs. Never occasionally a risk effect association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School-based Alcohol prevention program has several significant protective affect associations with use of various substances</a:t>
            </a:r>
          </a:p>
          <a:p>
            <a:pPr lvl="2"/>
            <a:r>
              <a:rPr lang="en-US" dirty="0"/>
              <a:t>Community-based, Media campaign, and having No message exposure vs. any occasionally a risk effect association</a:t>
            </a:r>
          </a:p>
        </p:txBody>
      </p:sp>
    </p:spTree>
    <p:extLst>
      <p:ext uri="{BB962C8B-B14F-4D97-AF65-F5344CB8AC3E}">
        <p14:creationId xmlns:p14="http://schemas.microsoft.com/office/powerpoint/2010/main" val="276288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E9D2-944F-EE30-A620-A401CFC7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1DB7-3AD7-2EB8-B5A8-490AB91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8100"/>
            <a:ext cx="8572500" cy="10287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arrests &amp;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EBF8-A255-0F6A-3391-DD7BB6D0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800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Arrests for specific substances broken down by demographics factors (race, sex, age) at state level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Race: Black/White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Sex: Male/Female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Age group: Juvenile(under 18), Adult(18 and over)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Substance groups: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Meth/Amphetamines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Cocaine/Crack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Marijuana/Hashish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Opioids/Opiates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Hallucinogens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900" dirty="0"/>
              <a:t>Results for Juveniles only on Marijuana/Hashish (Juvenile arrest numbers too low for other substances)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with state level population of analogous demographic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Calendar year 2023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63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6925-F83B-93E8-9890-A0F22672C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E1D5-4574-2F92-D1A2-CDC0D50D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Meth/Amphetamines</a:t>
            </a:r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333DEA9-023A-6738-02AF-27037E14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3" y="1524000"/>
            <a:ext cx="10364554" cy="35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26C99-EC6E-3783-88FA-1CC1B8C4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1005-CB0C-5D85-C8A4-B58F8219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353300" cy="10668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D18F-DC3A-5BFC-D8F4-CD48616C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515600" cy="5791200"/>
          </a:xfrm>
        </p:spPr>
        <p:txBody>
          <a:bodyPr>
            <a:normAutofit/>
          </a:bodyPr>
          <a:lstStyle/>
          <a:p>
            <a:r>
              <a:rPr lang="en-US" dirty="0"/>
              <a:t>APNA 2023 (47,695 total respondents)</a:t>
            </a:r>
          </a:p>
          <a:p>
            <a:r>
              <a:rPr lang="en-US" dirty="0"/>
              <a:t>Lifetime &amp; Past 30 day self-reported use of:</a:t>
            </a:r>
          </a:p>
          <a:p>
            <a:pPr lvl="1"/>
            <a:r>
              <a:rPr lang="en-US" dirty="0"/>
              <a:t>Alcohol, Cigarettes, Marijuana, Meth, RX drugs, Smokeless tobacco, Vaping(Flavoring, Marijuana, Nicotine)</a:t>
            </a:r>
          </a:p>
          <a:p>
            <a:r>
              <a:rPr lang="en-US" dirty="0"/>
              <a:t>Educational efforts APNA questions: Tobacco-related</a:t>
            </a:r>
          </a:p>
          <a:p>
            <a:pPr lvl="1"/>
            <a:r>
              <a:rPr lang="en-US" dirty="0"/>
              <a:t>During this school year, were you taught in any of your classes about the dangers of tobacco use? (</a:t>
            </a:r>
            <a:r>
              <a:rPr lang="en-US" i="1" dirty="0"/>
              <a:t>Never</a:t>
            </a:r>
            <a:r>
              <a:rPr lang="en-US" dirty="0"/>
              <a:t>, Rarely, Sometimes, Often, Almost always)</a:t>
            </a:r>
          </a:p>
        </p:txBody>
      </p:sp>
    </p:spTree>
    <p:extLst>
      <p:ext uri="{BB962C8B-B14F-4D97-AF65-F5344CB8AC3E}">
        <p14:creationId xmlns:p14="http://schemas.microsoft.com/office/powerpoint/2010/main" val="111794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AD8D-C0AC-6CF6-BD68-0C991DA7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F3841-4D4A-938E-C3DD-319DCBD6060E}"/>
              </a:ext>
            </a:extLst>
          </p:cNvPr>
          <p:cNvSpPr txBox="1"/>
          <p:nvPr/>
        </p:nvSpPr>
        <p:spPr>
          <a:xfrm>
            <a:off x="152400" y="383003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Male has increased odds of arrest(poss. &amp; s/m), larger in Black than White.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Black has increased odds within males, reduced odds within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E2FF9-370F-F286-EF57-D1ADC0F721E4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3EB18-94C0-6E79-D47B-E065591D22BA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BB258-9466-D717-FFEF-41715171AC9B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359C6-DB7A-2E73-553A-CB1569DF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6CA1-F26C-16E6-8CC5-2B85B426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F1D-0E53-4831-E18A-EC282CF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Cocaine/Crack</a:t>
            </a:r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662F3AA-3E2C-A4CD-C8FA-375A1B2D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1117"/>
            <a:ext cx="10058400" cy="32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5AD3-45DC-0367-B7E3-E7BDD8A0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A07E2-AD74-295B-EEE2-A0A3E211555E}"/>
              </a:ext>
            </a:extLst>
          </p:cNvPr>
          <p:cNvSpPr txBox="1"/>
          <p:nvPr/>
        </p:nvSpPr>
        <p:spPr>
          <a:xfrm>
            <a:off x="304800" y="36332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Cocaine/Crack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F7F8B-0CB6-E3DB-37C5-628501B7E6DD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E7747-C469-3AC0-E150-BD616E73184D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9E11C-7716-477D-6C83-70DD940268CF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B4252-BC33-5181-890F-CE4F1AA6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8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E40C4-C1BF-C0CE-120F-FE5E3E56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067A-D465-BB85-B11E-ECF0BAC3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Marijuana/Hashish</a:t>
            </a:r>
          </a:p>
        </p:txBody>
      </p:sp>
      <p:pic>
        <p:nvPicPr>
          <p:cNvPr id="7" name="Picture 6" descr="A number of numbers on a white background&#10;&#10;AI-generated content may be incorrect.">
            <a:extLst>
              <a:ext uri="{FF2B5EF4-FFF2-40B4-BE49-F238E27FC236}">
                <a16:creationId xmlns:a16="http://schemas.microsoft.com/office/drawing/2014/main" id="{20EE1613-209B-E49B-C503-F6E6A55E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9" y="1676400"/>
            <a:ext cx="10744200" cy="32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7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B29D-1217-27F9-DC7F-7B414429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95159-3DCA-AB2F-E983-4D2515AABAFB}"/>
              </a:ext>
            </a:extLst>
          </p:cNvPr>
          <p:cNvSpPr txBox="1"/>
          <p:nvPr/>
        </p:nvSpPr>
        <p:spPr>
          <a:xfrm>
            <a:off x="304800" y="36332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Marijuana/Hashish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7D81-49FA-10FB-421F-C851055A3899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396F9-0E39-8B6D-15EC-0EEC95723640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E125A-085A-AD37-743D-77A91A4D2C25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C9BC4-DFA9-0157-BC19-2FEDD488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0B953-8D6E-2CDB-1192-CCA2907C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9ED4-B98F-B1D7-9FC6-D301A16E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Juvenile Possession Arrest rate per 100,000: Marijuana/Hashish</a:t>
            </a:r>
          </a:p>
        </p:txBody>
      </p:sp>
      <p:pic>
        <p:nvPicPr>
          <p:cNvPr id="4" name="Picture 3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FA0C2E42-D1F9-F20D-3473-5872888D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10642119" cy="3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3183-851A-A987-B5D2-F072F522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A0A0B-2BBC-6571-D0FE-732CAD4B08EF}"/>
              </a:ext>
            </a:extLst>
          </p:cNvPr>
          <p:cNvSpPr txBox="1"/>
          <p:nvPr/>
        </p:nvSpPr>
        <p:spPr>
          <a:xfrm>
            <a:off x="304800" y="363328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Juvenile Marijuana/Hashish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Black within males, and for Black within females for sales/manufacturing but not for possession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4E92C-EA26-7E57-86BF-074290CA3BAA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52D42-FA65-67EA-331D-A44C42DB0CF5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5B39F-AF3E-0D7A-5DE7-96E31D7ABE2D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70E4B-7B73-5BEC-5E70-AE33F5C0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01894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A39F5-C71B-1EB2-C2C0-4FA43899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6292-9289-0769-D5E3-5E765043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Opioids/Opiates</a:t>
            </a:r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4735C00-CDBA-5749-8BA5-96D382C0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3" y="1737292"/>
            <a:ext cx="10744200" cy="33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B8E6-2911-464C-571E-7CA23961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AB86E-EA34-B6FD-47B5-47450D673876}"/>
              </a:ext>
            </a:extLst>
          </p:cNvPr>
          <p:cNvSpPr txBox="1"/>
          <p:nvPr/>
        </p:nvSpPr>
        <p:spPr>
          <a:xfrm>
            <a:off x="228600" y="39975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Opioids/Opiates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males within Black and for Black within males.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possession arrest for males within White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8ADD-E0B7-0DE3-1461-DE2DB54683FF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9442D-B28A-1806-52BB-B676F906DCB0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6F14-58FE-EF8A-E7CD-84ABB9F60CBF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6A85D-A82E-D610-DCA4-485325569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01057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0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0AE8-02E9-6444-32A0-E042DDD5B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CEEF-B743-E9FE-F3FF-D1EBCF68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6"/>
            <a:ext cx="9829800" cy="1066799"/>
          </a:xfrm>
        </p:spPr>
        <p:txBody>
          <a:bodyPr>
            <a:noAutofit/>
          </a:bodyPr>
          <a:lstStyle/>
          <a:p>
            <a:r>
              <a:rPr lang="en-US" sz="3600" dirty="0"/>
              <a:t>Adult Possession Arrest rate per 100,000: Hallucinogens</a:t>
            </a: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C0AB20B-3928-3323-28F8-3B2EBE322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69651"/>
            <a:ext cx="10744200" cy="35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91D7-3134-C8D7-2231-6E66AD21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C2E7-2FAA-D402-47E4-88FCA857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6200"/>
            <a:ext cx="7734300" cy="990599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use &amp; Education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5825-D7EC-7817-7A03-BA4989E7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90245"/>
            <a:ext cx="10515600" cy="5562600"/>
          </a:xfrm>
        </p:spPr>
        <p:txBody>
          <a:bodyPr>
            <a:normAutofit/>
          </a:bodyPr>
          <a:lstStyle/>
          <a:p>
            <a:r>
              <a:rPr lang="en-US" dirty="0"/>
              <a:t>Educational efforts APNA questions: Alcohol-related</a:t>
            </a:r>
          </a:p>
          <a:p>
            <a:pPr lvl="1"/>
            <a:r>
              <a:rPr lang="en-US" dirty="0"/>
              <a:t>During the past 12 months, have you participated in any alcohol prevention programs or seen any alcohol prevention messages in your school or community? (Please check all that apply.)</a:t>
            </a:r>
          </a:p>
          <a:p>
            <a:pPr lvl="2"/>
            <a:r>
              <a:rPr lang="en-US" dirty="0"/>
              <a:t>A) Yes, a school-based program focused on preventing underage drinking and/or drinking and driving. (No, Yes)</a:t>
            </a:r>
          </a:p>
          <a:p>
            <a:pPr lvl="2"/>
            <a:r>
              <a:rPr lang="en-US" dirty="0"/>
              <a:t>B) Yes, a community-based program focused on preventing underage drinking and/or drinking and driving (for example, through your church or temple or through youth groups like Boys and Girls Club or 4-H). (No, Yes)</a:t>
            </a:r>
          </a:p>
          <a:p>
            <a:pPr lvl="2"/>
            <a:r>
              <a:rPr lang="en-US" dirty="0"/>
              <a:t>C) Yes, a media campaign addressing underage drinking and/or drinking and driving (for example, newspaper ads, posters, pamphlets, radio, TV, billboards, etc.). (No, Yes)</a:t>
            </a:r>
          </a:p>
          <a:p>
            <a:pPr lvl="2"/>
            <a:r>
              <a:rPr lang="en-US" dirty="0"/>
              <a:t>D) No (No, Yes)</a:t>
            </a:r>
          </a:p>
        </p:txBody>
      </p:sp>
    </p:spTree>
    <p:extLst>
      <p:ext uri="{BB962C8B-B14F-4D97-AF65-F5344CB8AC3E}">
        <p14:creationId xmlns:p14="http://schemas.microsoft.com/office/powerpoint/2010/main" val="324768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BB28-E669-E66F-444A-69550A22A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27EDD-68EC-0F4B-9FE0-FFDBBF20ED5B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Adult: Hallucinogens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male irrespective of race and for Black irrespective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odds of arrest for Black irrespective of sex, except for Sales/Manufacturing arrests in females.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FB43F-7418-8AC2-D389-7A537053D211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B2576-8740-8525-DB83-02F94A666D55}"/>
              </a:ext>
            </a:extLst>
          </p:cNvPr>
          <p:cNvSpPr txBox="1"/>
          <p:nvPr/>
        </p:nvSpPr>
        <p:spPr>
          <a:xfrm>
            <a:off x="10490479" y="16867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8E328-8639-4E73-CA8E-177A94C56AD1}"/>
              </a:ext>
            </a:extLst>
          </p:cNvPr>
          <p:cNvSpPr txBox="1"/>
          <p:nvPr/>
        </p:nvSpPr>
        <p:spPr>
          <a:xfrm>
            <a:off x="1048713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Sales /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57FB-4EFC-05CA-22C5-DBE2F9BD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33400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8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FC0D8-2880-EF65-C27C-8D8AA7AF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7BFD-C77B-EED3-FB4B-1B47E93D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52400"/>
            <a:ext cx="85725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Association of Substance arrests &amp; Demographic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D838-42D4-FE51-DC74-E9D55FF9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In most cases, Black race and Male sex associated with higher arrest risk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Black race associated with lower arrest risk in the specific case of Females arrested for Meth/Amphetamines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Further investigation: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Compare arrest rates vs. treatment rates</a:t>
            </a:r>
          </a:p>
        </p:txBody>
      </p:sp>
    </p:spTree>
    <p:extLst>
      <p:ext uri="{BB962C8B-B14F-4D97-AF65-F5344CB8AC3E}">
        <p14:creationId xmlns:p14="http://schemas.microsoft.com/office/powerpoint/2010/main" val="415553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CF692-6713-94E7-A33A-D32E4FC2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8DC4B-9FC3-0BE6-91DB-F1E842650EEA}"/>
              </a:ext>
            </a:extLst>
          </p:cNvPr>
          <p:cNvSpPr txBox="1"/>
          <p:nvPr/>
        </p:nvSpPr>
        <p:spPr>
          <a:xfrm>
            <a:off x="914400" y="169889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self-reported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AEC03-0DBB-AAC2-3658-85C516C37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53" y="767757"/>
            <a:ext cx="4954616" cy="4947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F0784-3BCE-ED32-913B-79D1C7DB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55" y="767757"/>
            <a:ext cx="5030930" cy="50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8791E-8145-5D5C-7D4E-25B5876A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A392D-72C3-83F5-9FDF-1CAAC614C35C}"/>
              </a:ext>
            </a:extLst>
          </p:cNvPr>
          <p:cNvSpPr txBox="1"/>
          <p:nvPr/>
        </p:nvSpPr>
        <p:spPr>
          <a:xfrm>
            <a:off x="914400" y="169889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self-reported use</a:t>
            </a:r>
          </a:p>
          <a:p>
            <a:pPr algn="ctr"/>
            <a:r>
              <a:rPr lang="en-US" sz="2800" dirty="0"/>
              <a:t>Marijuana X Vaped Marijuana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DCF2D7-5A6F-15DB-FFC0-0C3AC0A7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0801"/>
              </p:ext>
            </p:extLst>
          </p:nvPr>
        </p:nvGraphicFramePr>
        <p:xfrm>
          <a:off x="2705099" y="1905000"/>
          <a:ext cx="6781801" cy="2895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965">
                  <a:extLst>
                    <a:ext uri="{9D8B030D-6E8A-4147-A177-3AD203B41FA5}">
                      <a16:colId xmlns:a16="http://schemas.microsoft.com/office/drawing/2014/main" val="3184243975"/>
                    </a:ext>
                  </a:extLst>
                </a:gridCol>
                <a:gridCol w="1955682">
                  <a:extLst>
                    <a:ext uri="{9D8B030D-6E8A-4147-A177-3AD203B41FA5}">
                      <a16:colId xmlns:a16="http://schemas.microsoft.com/office/drawing/2014/main" val="874361649"/>
                    </a:ext>
                  </a:extLst>
                </a:gridCol>
                <a:gridCol w="1514077">
                  <a:extLst>
                    <a:ext uri="{9D8B030D-6E8A-4147-A177-3AD203B41FA5}">
                      <a16:colId xmlns:a16="http://schemas.microsoft.com/office/drawing/2014/main" val="3902438816"/>
                    </a:ext>
                  </a:extLst>
                </a:gridCol>
                <a:gridCol w="1514077">
                  <a:extLst>
                    <a:ext uri="{9D8B030D-6E8A-4147-A177-3AD203B41FA5}">
                      <a16:colId xmlns:a16="http://schemas.microsoft.com/office/drawing/2014/main" val="1269783006"/>
                    </a:ext>
                  </a:extLst>
                </a:gridCol>
              </a:tblGrid>
              <a:tr h="996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Smoked Marijuana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Vaped Marijuana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Lifetime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Past 30 days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085635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90.03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95.11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9153390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No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Yes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0.82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0.53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373917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Yes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0.84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150357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</a:rPr>
                        <a:t>Yes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Yes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6.85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214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E9F7-3BFB-BD49-4CB1-F316A7F5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32814-2B95-7109-E715-DF82E062BBFA}"/>
              </a:ext>
            </a:extLst>
          </p:cNvPr>
          <p:cNvSpPr txBox="1"/>
          <p:nvPr/>
        </p:nvSpPr>
        <p:spPr>
          <a:xfrm>
            <a:off x="914400" y="169889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2023 APNA Educational efforts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F238D-4595-41DB-31C9-19A60692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677269"/>
            <a:ext cx="6019800" cy="60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263D-F60E-EF70-529B-9368C569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01AC7-93D9-BBEF-C72D-F71C6461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14" y="2137494"/>
            <a:ext cx="4689806" cy="4682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1FE5F-1975-E2A4-DE80-9032A7CC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"/>
            <a:ext cx="11353800" cy="990600"/>
          </a:xfrm>
        </p:spPr>
        <p:txBody>
          <a:bodyPr>
            <a:normAutofit/>
          </a:bodyPr>
          <a:lstStyle/>
          <a:p>
            <a:r>
              <a:rPr lang="en-US" dirty="0"/>
              <a:t>Reading the Forest plots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C1076-E1A6-7C0B-BFB8-9C7C0CDE60DE}"/>
              </a:ext>
            </a:extLst>
          </p:cNvPr>
          <p:cNvSpPr txBox="1"/>
          <p:nvPr/>
        </p:nvSpPr>
        <p:spPr>
          <a:xfrm>
            <a:off x="0" y="1364397"/>
            <a:ext cx="3276600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 category vs. Reference category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25008-DFCE-9AF4-FE1E-659BC4F7C2E0}"/>
              </a:ext>
            </a:extLst>
          </p:cNvPr>
          <p:cNvSpPr txBox="1"/>
          <p:nvPr/>
        </p:nvSpPr>
        <p:spPr>
          <a:xfrm>
            <a:off x="9107081" y="314287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P-value of Odds Ratio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70FE2-A42C-7DB3-198B-0A3AA405888E}"/>
              </a:ext>
            </a:extLst>
          </p:cNvPr>
          <p:cNvSpPr txBox="1"/>
          <p:nvPr/>
        </p:nvSpPr>
        <p:spPr>
          <a:xfrm>
            <a:off x="9405897" y="194181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Odds Ratio point estimates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33313-2EC2-1677-1743-94C752BF442A}"/>
              </a:ext>
            </a:extLst>
          </p:cNvPr>
          <p:cNvSpPr txBox="1"/>
          <p:nvPr/>
        </p:nvSpPr>
        <p:spPr>
          <a:xfrm>
            <a:off x="4076700" y="98836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 line: Odds Ratio=1.0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C9F3F-4609-A605-40C2-FCBF2BD8AD4F}"/>
              </a:ext>
            </a:extLst>
          </p:cNvPr>
          <p:cNvSpPr txBox="1"/>
          <p:nvPr/>
        </p:nvSpPr>
        <p:spPr>
          <a:xfrm>
            <a:off x="189925" y="2385586"/>
            <a:ext cx="316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6A5B8"/>
                </a:solidFill>
              </a:rPr>
              <a:t>Odds Ratio and 95% confidence interval for APNA self-reported youth past 30 day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48CF4-0DB5-1FAF-C3D3-33D3895842D2}"/>
              </a:ext>
            </a:extLst>
          </p:cNvPr>
          <p:cNvSpPr txBox="1"/>
          <p:nvPr/>
        </p:nvSpPr>
        <p:spPr>
          <a:xfrm>
            <a:off x="1705579" y="4211604"/>
            <a:ext cx="198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Lifetime use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24444A-A22D-ED8E-06D1-15E94EF05822}"/>
              </a:ext>
            </a:extLst>
          </p:cNvPr>
          <p:cNvSpPr/>
          <p:nvPr/>
        </p:nvSpPr>
        <p:spPr>
          <a:xfrm rot="2807721">
            <a:off x="3042198" y="1801366"/>
            <a:ext cx="831041" cy="3100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9498113-2867-C375-2E51-600842734B71}"/>
              </a:ext>
            </a:extLst>
          </p:cNvPr>
          <p:cNvSpPr/>
          <p:nvPr/>
        </p:nvSpPr>
        <p:spPr>
          <a:xfrm rot="5400000">
            <a:off x="5558237" y="1624776"/>
            <a:ext cx="461667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95627DC-2A06-C40A-17F7-2C756C06C62A}"/>
              </a:ext>
            </a:extLst>
          </p:cNvPr>
          <p:cNvSpPr/>
          <p:nvPr/>
        </p:nvSpPr>
        <p:spPr>
          <a:xfrm rot="10800000">
            <a:off x="7307788" y="2267166"/>
            <a:ext cx="1778868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D70DDA-43CD-1D6B-AE4D-8A0C6720001C}"/>
              </a:ext>
            </a:extLst>
          </p:cNvPr>
          <p:cNvSpPr/>
          <p:nvPr/>
        </p:nvSpPr>
        <p:spPr>
          <a:xfrm rot="10800000">
            <a:off x="7734984" y="3349870"/>
            <a:ext cx="1257198" cy="27136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9D2661-873F-156D-4320-B343092D83F3}"/>
              </a:ext>
            </a:extLst>
          </p:cNvPr>
          <p:cNvCxnSpPr>
            <a:cxnSpLocks/>
          </p:cNvCxnSpPr>
          <p:nvPr/>
        </p:nvCxnSpPr>
        <p:spPr>
          <a:xfrm>
            <a:off x="3183556" y="2969649"/>
            <a:ext cx="1987816" cy="429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43A8C1-7B46-D436-3B9F-7772BE37C507}"/>
              </a:ext>
            </a:extLst>
          </p:cNvPr>
          <p:cNvCxnSpPr>
            <a:cxnSpLocks/>
          </p:cNvCxnSpPr>
          <p:nvPr/>
        </p:nvCxnSpPr>
        <p:spPr>
          <a:xfrm flipV="1">
            <a:off x="3427638" y="3692400"/>
            <a:ext cx="2173655" cy="675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7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421AB-F62D-5D7B-CA40-5E76D0D6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5EFD7E-F78F-1A91-5C30-E47626E0327E}"/>
              </a:ext>
            </a:extLst>
          </p:cNvPr>
          <p:cNvSpPr txBox="1"/>
          <p:nvPr/>
        </p:nvSpPr>
        <p:spPr>
          <a:xfrm>
            <a:off x="304800" y="363328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Always, Often, and Sometimes(past 30 only)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(lifetime)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message None (past 30) v. 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0C9F-39D3-2505-B3EC-BAC6136378BC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B3CB9-AB1F-1727-B961-C4019A92359A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C1C07-D4BF-2DD0-34B0-A01965D3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92683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6C24-7465-8BA1-6FC0-3878A65E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F6536-29D8-4779-CFA4-127DFDD348BE}"/>
              </a:ext>
            </a:extLst>
          </p:cNvPr>
          <p:cNvSpPr txBox="1"/>
          <p:nvPr/>
        </p:nvSpPr>
        <p:spPr>
          <a:xfrm>
            <a:off x="304800" y="363328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Cigarettes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protective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teaching Almost Always(lifetime) v. Never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Alcohol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risk effects: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Tobacco Rarely teaching (lifetime) v. Never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media (past 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Alcohol message None v. 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1A28C-DED7-8035-277E-B3FDC6B4853C}"/>
              </a:ext>
            </a:extLst>
          </p:cNvPr>
          <p:cNvSpPr txBox="1"/>
          <p:nvPr/>
        </p:nvSpPr>
        <p:spPr>
          <a:xfrm>
            <a:off x="3886200" y="21508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Comparison				            OR      p-value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EE2B5-E237-2B4A-8DB9-C24F00C72CED}"/>
              </a:ext>
            </a:extLst>
          </p:cNvPr>
          <p:cNvSpPr txBox="1"/>
          <p:nvPr/>
        </p:nvSpPr>
        <p:spPr>
          <a:xfrm>
            <a:off x="105156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A5B8"/>
                </a:solidFill>
              </a:rPr>
              <a:t>Past 30 day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A5D23-80AB-78EB-241C-9DA0987E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2925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5187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93291</TotalTime>
  <Words>1389</Words>
  <Application>Microsoft Macintosh PowerPoint</Application>
  <PresentationFormat>Widescreen</PresentationFormat>
  <Paragraphs>242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 Narrow</vt:lpstr>
      <vt:lpstr>Arial</vt:lpstr>
      <vt:lpstr>Calibri</vt:lpstr>
      <vt:lpstr>UAMS – Gray</vt:lpstr>
      <vt:lpstr>UAMS – Red</vt:lpstr>
      <vt:lpstr>Custom Design</vt:lpstr>
      <vt:lpstr>1_Custom Design</vt:lpstr>
      <vt:lpstr>2_Custom Design</vt:lpstr>
      <vt:lpstr>3_Custom Design</vt:lpstr>
      <vt:lpstr>Deeper Data Dives: Association Analyses of APNA Substance Use Prevalence and of Arrest Data </vt:lpstr>
      <vt:lpstr>Association of Substance use &amp; Education efforts</vt:lpstr>
      <vt:lpstr>Association of Substance use &amp; Education efforts</vt:lpstr>
      <vt:lpstr>PowerPoint Presentation</vt:lpstr>
      <vt:lpstr>PowerPoint Presentation</vt:lpstr>
      <vt:lpstr>PowerPoint Presentation</vt:lpstr>
      <vt:lpstr>Reading the Forest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Association of Substance use &amp; Education efforts</vt:lpstr>
      <vt:lpstr>Association of Substance arrests &amp; Demographic factors</vt:lpstr>
      <vt:lpstr>Adult Possession Arrest rate per 100,000: Meth/Amphetamines</vt:lpstr>
      <vt:lpstr>PowerPoint Presentation</vt:lpstr>
      <vt:lpstr>Adult Possession Arrest rate per 100,000: Cocaine/Crack</vt:lpstr>
      <vt:lpstr>PowerPoint Presentation</vt:lpstr>
      <vt:lpstr>Adult Possession Arrest rate per 100,000: Marijuana/Hashish</vt:lpstr>
      <vt:lpstr>PowerPoint Presentation</vt:lpstr>
      <vt:lpstr>Juvenile Possession Arrest rate per 100,000: Marijuana/Hashish</vt:lpstr>
      <vt:lpstr>PowerPoint Presentation</vt:lpstr>
      <vt:lpstr>Adult Possession Arrest rate per 100,000: Opioids/Opiates</vt:lpstr>
      <vt:lpstr>PowerPoint Presentation</vt:lpstr>
      <vt:lpstr>Adult Possession Arrest rate per 100,000: Hallucinogens</vt:lpstr>
      <vt:lpstr>PowerPoint Presentation</vt:lpstr>
      <vt:lpstr>Association of Substance arrests &amp; Demographic factors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Oliveto, Alison</cp:lastModifiedBy>
  <cp:revision>656</cp:revision>
  <cp:lastPrinted>2020-08-05T04:26:32Z</cp:lastPrinted>
  <dcterms:created xsi:type="dcterms:W3CDTF">2012-06-27T20:39:58Z</dcterms:created>
  <dcterms:modified xsi:type="dcterms:W3CDTF">2025-06-25T18:13:07Z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2023-09-15T15:30:12Z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7cc46432-3963-4610-af4e-ec153678af0c</vt:lpwstr>
  </property>
  <property fmtid="{D5CDD505-2E9C-101B-9397-08002B2CF9AE}" pid="8" name="MSIP_Label_8ca390d5-a4f3-448c-8368-24080179bc53_ContentBits">
    <vt:lpwstr>0</vt:lpwstr>
  </property>
</Properties>
</file>