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6.xml" ContentType="application/vnd.openxmlformats-officedocument.theme+xml"/>
  <Override PartName="/ppt/slideLayouts/slideLayout2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80" r:id="rId3"/>
    <p:sldMasterId id="2147483650" r:id="rId4"/>
    <p:sldMasterId id="2147483660" r:id="rId5"/>
    <p:sldMasterId id="2147483669" r:id="rId6"/>
    <p:sldMasterId id="2147483676" r:id="rId7"/>
  </p:sldMasterIdLst>
  <p:notesMasterIdLst>
    <p:notesMasterId r:id="rId31"/>
  </p:notesMasterIdLst>
  <p:handoutMasterIdLst>
    <p:handoutMasterId r:id="rId32"/>
  </p:handoutMasterIdLst>
  <p:sldIdLst>
    <p:sldId id="258" r:id="rId8"/>
    <p:sldId id="319" r:id="rId9"/>
    <p:sldId id="260" r:id="rId10"/>
    <p:sldId id="336" r:id="rId11"/>
    <p:sldId id="454" r:id="rId12"/>
    <p:sldId id="483" r:id="rId13"/>
    <p:sldId id="455" r:id="rId14"/>
    <p:sldId id="475" r:id="rId15"/>
    <p:sldId id="489" r:id="rId16"/>
    <p:sldId id="490" r:id="rId17"/>
    <p:sldId id="491" r:id="rId18"/>
    <p:sldId id="492" r:id="rId19"/>
    <p:sldId id="493" r:id="rId20"/>
    <p:sldId id="494" r:id="rId21"/>
    <p:sldId id="487" r:id="rId22"/>
    <p:sldId id="488" r:id="rId23"/>
    <p:sldId id="485" r:id="rId24"/>
    <p:sldId id="495" r:id="rId25"/>
    <p:sldId id="496" r:id="rId26"/>
    <p:sldId id="497" r:id="rId27"/>
    <p:sldId id="486" r:id="rId28"/>
    <p:sldId id="425" r:id="rId29"/>
    <p:sldId id="304" r:id="rId30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0807C"/>
    <a:srgbClr val="A30C33"/>
    <a:srgbClr val="790A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248"/>
    <p:restoredTop sz="87440"/>
  </p:normalViewPr>
  <p:slideViewPr>
    <p:cSldViewPr showGuides="1">
      <p:cViewPr varScale="1">
        <p:scale>
          <a:sx n="90" d="100"/>
          <a:sy n="90" d="100"/>
        </p:scale>
        <p:origin x="360" y="1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10D01C4-1BE0-054B-83F3-276CCAD7D7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6A407A-BFCD-3941-B0C8-F8D3DB1973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29A191-CAF5-5840-9B64-C7ED1A618514}" type="datetimeFigureOut">
              <a:rPr lang="en-US" smtClean="0"/>
              <a:t>5/21/25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F23067-C577-C94A-B54C-931FB41EF6D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01AE3C-B143-FD4B-9C19-585FB842F6C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89757-37C2-B04E-9CFE-0DF8C95B7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236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BB32BD-2CA7-4C2E-A2AF-1D86625FFA06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D6C4EB-DE73-41E0-AD04-9F317D671C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86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da.gov/news-events/press-announcements/statement-fda-commissioner-scott-gottlieb-md-agencys-scientific-evidence-presence-opioid-compounds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6C4EB-DE73-41E0-AD04-9F317D671CC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19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9D738-2E04-2ABC-E218-DD0AC7512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CAEF4C-B490-00B5-C9FB-084793556C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770322-45B0-9EB2-E521-E142208991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163044"/>
                </a:solidFill>
                <a:effectLst/>
                <a:latin typeface="FranklinGothic"/>
              </a:rPr>
              <a:t>The product innovation of methamphetamine in pill form illustrates the determination of Mexican TCOs to make methamphetamine appealing to non-traditional users, particularly those in the prescription pill and “club drug” user population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6B12BA-E520-F67C-72DD-84E36D29F0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6C4EB-DE73-41E0-AD04-9F317D671CC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179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6820A-3315-CA80-E3E8-7C9111A9F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AA7128-7660-CFCB-CB44-F03A14E8CE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59BD9D-35CE-8FEC-D4C9-4B8F338276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444444"/>
                </a:solidFill>
                <a:effectLst/>
                <a:latin typeface="Droid Sans"/>
              </a:rPr>
              <a:t>adolescents most commonly reported use of alcohol, nicotine vaping, and cannabis in the 12 months prior to the survey</a:t>
            </a:r>
          </a:p>
          <a:p>
            <a:endParaRPr lang="en-US" b="0" i="0" u="none" strike="noStrike" dirty="0">
              <a:solidFill>
                <a:srgbClr val="444444"/>
              </a:solidFill>
              <a:effectLst/>
              <a:latin typeface="Droid Sans"/>
            </a:endParaRPr>
          </a:p>
          <a:p>
            <a:r>
              <a:rPr lang="en-US" b="0" i="0" u="none" strike="noStrike" dirty="0">
                <a:solidFill>
                  <a:srgbClr val="444444"/>
                </a:solidFill>
                <a:effectLst/>
                <a:latin typeface="Droid Sans"/>
              </a:rPr>
              <a:t>Cigs: 7.1%, 3.8%, 1.9%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325BBC-A19F-0746-DD1B-09DC845AB3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6C4EB-DE73-41E0-AD04-9F317D671CC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106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D9CC8-BF4D-33E7-8403-3D91B6287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27E342-7F70-AF8C-B355-ED82F14A51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60854D-DF0F-8A0A-B05E-E59070CC0F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8FB0A-454F-9535-DDA9-6A13BFEF44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6C4EB-DE73-41E0-AD04-9F317D671CC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8263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F7DD2-9206-FED9-AC92-18ECC1041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1E6A6F-E962-CAFF-FCD8-E9A14A51FF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482415-EE07-7AB3-4F3B-9D90F5F2A8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35565C-F63F-E8C1-6C6D-537D9DFCF6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6C4EB-DE73-41E0-AD04-9F317D671CC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045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1D6AF-9E01-E8D5-F67D-559523583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3538BA-C025-9942-303A-4130B5ECBF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DBAA6B-7CC7-135E-BC25-F594AA50CA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Traditional kratom products made from the dried leaves of 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 speciosa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naturally contain dozens of bioactive alkaloids.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most well-studied compounds in kratom are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mitragynine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7-OH.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Mitragynine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the predominant alkaloid, making up about 60%-65% of dried leaves, while 7-OH is present only in trace amounts (often &lt; 0.05% of the leaf).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 molecules are psychoactive and are partial agonists at the µ-opioid receptor, with a binding strength the US Food and Drug Administration (FDA)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has said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similar to scheduled opioid drugs.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AC1350-2A8F-B4D5-7D70-0C3FFB2F72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6C4EB-DE73-41E0-AD04-9F317D671CC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7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E41F0-6C95-2F73-4BE7-C18D3BE3E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F1F3D6-22FE-7670-3437-A2F9182960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DBD006-60DE-F569-499E-F8012C78B4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444444"/>
                </a:solidFill>
                <a:effectLst/>
                <a:latin typeface="Droid Sans"/>
              </a:rPr>
              <a:t>adolescents most commonly reported use of alcohol, nicotine vaping, and cannabis in the 12 months prior to the survey</a:t>
            </a:r>
          </a:p>
          <a:p>
            <a:endParaRPr lang="en-US" b="0" i="0" u="none" strike="noStrike" dirty="0">
              <a:solidFill>
                <a:srgbClr val="444444"/>
              </a:solidFill>
              <a:effectLst/>
              <a:latin typeface="Droid Sans"/>
            </a:endParaRPr>
          </a:p>
          <a:p>
            <a:r>
              <a:rPr lang="en-US" b="0" i="0" u="none" strike="noStrike" dirty="0">
                <a:solidFill>
                  <a:srgbClr val="444444"/>
                </a:solidFill>
                <a:effectLst/>
                <a:latin typeface="Droid Sans"/>
              </a:rPr>
              <a:t>Cigs: 7.1%, 3.8%, 1.9%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D723A5-2F48-DC03-720F-8CE6315DCA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6C4EB-DE73-41E0-AD04-9F317D671CC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5675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6C4EB-DE73-41E0-AD04-9F317D671CC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1122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6C4EB-DE73-41E0-AD04-9F317D671CC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331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6C4EB-DE73-41E0-AD04-9F317D671CC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94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6C4EB-DE73-41E0-AD04-9F317D671CC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33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6C4EB-DE73-41E0-AD04-9F317D671CC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97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7733E-EC94-87BB-495A-B741044A9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5EA4ED-7863-3A8D-BFB7-2E8AF1048E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9867BD-A166-78F4-47A4-B7C5E5168D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A4D1C2-CFA2-CF52-992A-E8374B9191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6C4EB-DE73-41E0-AD04-9F317D671CC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63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60275-B933-B882-C92A-19E25A0C2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CCD4B7-181C-CCF9-7FBF-95547D6F8C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AA1CCE-9508-CC2F-2FDD-FA6B21E50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675B3F-F6C7-7DDF-0CA5-EFC87C19D6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6C4EB-DE73-41E0-AD04-9F317D671CC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70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80C61-D8E5-17D5-22AA-7DF3A9B57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ED4792-28A8-BA58-0E76-9EB253ED7E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AEE3FC-FF73-498D-EDE9-B9036529E7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8E1917-EF24-2AA4-E4D8-C4C3CF0420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6C4EB-DE73-41E0-AD04-9F317D671CC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95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18357-6914-2FA8-EB72-2C674D171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F1D2ED-73B4-69F7-B520-CA62A35285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AA755E-572B-DE4E-D54F-2D088CEDFC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1A61E-42A4-2A76-CB13-5EB1E81116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6C4EB-DE73-41E0-AD04-9F317D671CC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83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163044"/>
                </a:solidFill>
                <a:effectLst/>
                <a:latin typeface="FranklinGothic"/>
              </a:rPr>
              <a:t>The product innovation of methamphetamine in pill form illustrates the determination of Mexican TCOs to make methamphetamine appealing to non-traditional users, particularly those in the prescription pill and “club drug” user population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6C4EB-DE73-41E0-AD04-9F317D671CC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02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994400" y="1752601"/>
            <a:ext cx="5994400" cy="12192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aseline="0">
                <a:solidFill>
                  <a:srgbClr val="A30C33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94400" y="2971800"/>
            <a:ext cx="5994400" cy="106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A30C33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3E3DB-6AD5-6840-A47D-C7D46BB30F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81E047-9BD3-E04B-8D63-C17312B83D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7FCA3-A673-EC45-B343-8598D2032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3D5F-4AA8-E043-ABA6-5ED8B75A025D}" type="datetimeFigureOut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79E93-D216-AB42-8D0C-9EE4C865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91F57-3A32-F14A-9D17-A5035BBD5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0A92F-4BE2-9B4C-AE19-1C47AA9E5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434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1016000" y="2133601"/>
            <a:ext cx="10160000" cy="609599"/>
          </a:xfrm>
        </p:spPr>
        <p:txBody>
          <a:bodyPr anchor="t">
            <a:noAutofit/>
          </a:bodyPr>
          <a:lstStyle>
            <a:lvl1pPr algn="ctr">
              <a:defRPr sz="40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212555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Title Sub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914402"/>
            <a:ext cx="10160000" cy="609599"/>
          </a:xfrm>
        </p:spPr>
        <p:txBody>
          <a:bodyPr anchor="t">
            <a:normAutofit/>
          </a:bodyPr>
          <a:lstStyle>
            <a:lvl1pPr algn="l">
              <a:defRPr sz="32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1481328"/>
            <a:ext cx="10160000" cy="423672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1524000" y="2148841"/>
            <a:ext cx="10160000" cy="3566160"/>
          </a:xfrm>
        </p:spPr>
        <p:txBody>
          <a:bodyPr/>
          <a:lstStyle>
            <a:lvl1pPr marL="173038" indent="-173038"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1pPr>
            <a:lvl2pPr marL="403225" indent="-230188">
              <a:tabLst/>
              <a:defRPr sz="1800">
                <a:solidFill>
                  <a:schemeClr val="bg1"/>
                </a:solidFill>
                <a:latin typeface="Arial"/>
                <a:cs typeface="Arial"/>
              </a:defRPr>
            </a:lvl2pPr>
            <a:lvl3pPr marL="568325" indent="-165100">
              <a:defRPr sz="1800">
                <a:solidFill>
                  <a:schemeClr val="bg1"/>
                </a:solidFill>
                <a:latin typeface="Arial"/>
                <a:cs typeface="Arial"/>
              </a:defRPr>
            </a:lvl3pPr>
            <a:lvl4pPr marL="798513" indent="-230188">
              <a:defRPr sz="1800">
                <a:solidFill>
                  <a:schemeClr val="bg1"/>
                </a:solidFill>
                <a:latin typeface="Arial"/>
                <a:cs typeface="Arial"/>
              </a:defRPr>
            </a:lvl4pPr>
            <a:lvl5pPr marL="971550" indent="-173038">
              <a:defRPr sz="18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3977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914402"/>
            <a:ext cx="10160000" cy="609599"/>
          </a:xfrm>
        </p:spPr>
        <p:txBody>
          <a:bodyPr anchor="t">
            <a:normAutofit/>
          </a:bodyPr>
          <a:lstStyle>
            <a:lvl1pPr algn="l">
              <a:defRPr sz="32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1524000" y="1767841"/>
            <a:ext cx="10160000" cy="3566160"/>
          </a:xfrm>
        </p:spPr>
        <p:txBody>
          <a:bodyPr/>
          <a:lstStyle>
            <a:lvl1pPr marL="173038" indent="-173038"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1pPr>
            <a:lvl2pPr marL="403225" indent="-230188">
              <a:tabLst/>
              <a:defRPr sz="1800">
                <a:solidFill>
                  <a:schemeClr val="bg1"/>
                </a:solidFill>
                <a:latin typeface="Arial"/>
                <a:cs typeface="Arial"/>
              </a:defRPr>
            </a:lvl2pPr>
            <a:lvl3pPr marL="568325" indent="-165100">
              <a:defRPr sz="1800">
                <a:solidFill>
                  <a:schemeClr val="bg1"/>
                </a:solidFill>
                <a:latin typeface="Arial"/>
                <a:cs typeface="Arial"/>
              </a:defRPr>
            </a:lvl3pPr>
            <a:lvl4pPr marL="798513" indent="-230188">
              <a:defRPr sz="1800">
                <a:solidFill>
                  <a:schemeClr val="bg1"/>
                </a:solidFill>
                <a:latin typeface="Arial"/>
                <a:cs typeface="Arial"/>
              </a:defRPr>
            </a:lvl4pPr>
            <a:lvl5pPr marL="971550" indent="-173038">
              <a:defRPr sz="18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3414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016000" y="914402"/>
            <a:ext cx="10160000" cy="609599"/>
          </a:xfrm>
        </p:spPr>
        <p:txBody>
          <a:bodyPr anchor="t">
            <a:normAutofit/>
          </a:bodyPr>
          <a:lstStyle>
            <a:lvl1pPr algn="ctr">
              <a:defRPr sz="32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09600" y="1752600"/>
            <a:ext cx="5384800" cy="4114800"/>
          </a:xfrm>
        </p:spPr>
        <p:txBody>
          <a:bodyPr/>
          <a:lstStyle>
            <a:lvl1pPr marL="173038" indent="-173038"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1pPr>
            <a:lvl2pPr marL="403225" indent="-230188">
              <a:tabLst/>
              <a:defRPr sz="1800">
                <a:solidFill>
                  <a:schemeClr val="bg1"/>
                </a:solidFill>
                <a:latin typeface="Arial"/>
                <a:cs typeface="Arial"/>
              </a:defRPr>
            </a:lvl2pPr>
            <a:lvl3pPr marL="568325" indent="-165100">
              <a:defRPr sz="1800">
                <a:solidFill>
                  <a:schemeClr val="bg1"/>
                </a:solidFill>
                <a:latin typeface="Arial"/>
                <a:cs typeface="Arial"/>
              </a:defRPr>
            </a:lvl3pPr>
            <a:lvl4pPr marL="798513" indent="-230188">
              <a:defRPr sz="1800">
                <a:solidFill>
                  <a:schemeClr val="bg1"/>
                </a:solidFill>
                <a:latin typeface="Arial"/>
                <a:cs typeface="Arial"/>
              </a:defRPr>
            </a:lvl4pPr>
            <a:lvl5pPr marL="971550" indent="-173038">
              <a:defRPr sz="18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97600" y="1752600"/>
            <a:ext cx="5384800" cy="4114800"/>
          </a:xfrm>
        </p:spPr>
        <p:txBody>
          <a:bodyPr/>
          <a:lstStyle>
            <a:lvl1pPr marL="173038" indent="-173038"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1pPr>
            <a:lvl2pPr marL="403225" indent="-230188">
              <a:tabLst/>
              <a:defRPr sz="1800">
                <a:solidFill>
                  <a:schemeClr val="bg1"/>
                </a:solidFill>
                <a:latin typeface="Arial"/>
                <a:cs typeface="Arial"/>
              </a:defRPr>
            </a:lvl2pPr>
            <a:lvl3pPr marL="568325" indent="-165100">
              <a:defRPr sz="1800">
                <a:solidFill>
                  <a:schemeClr val="bg1"/>
                </a:solidFill>
                <a:latin typeface="Arial"/>
                <a:cs typeface="Arial"/>
              </a:defRPr>
            </a:lvl3pPr>
            <a:lvl4pPr marL="798513" indent="-230188">
              <a:defRPr sz="1800">
                <a:solidFill>
                  <a:schemeClr val="bg1"/>
                </a:solidFill>
                <a:latin typeface="Arial"/>
                <a:cs typeface="Arial"/>
              </a:defRPr>
            </a:lvl4pPr>
            <a:lvl5pPr marL="971550" indent="-173038">
              <a:defRPr sz="18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7988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>
            <a:normAutofit/>
          </a:bodyPr>
          <a:lstStyle>
            <a:lvl1pPr algn="l">
              <a:defRPr sz="18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50763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33612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1016000" y="2133601"/>
            <a:ext cx="10160000" cy="60959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40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371566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Title Sub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914402"/>
            <a:ext cx="10160000" cy="60959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1481328"/>
            <a:ext cx="10160000" cy="42367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1524000" y="2148841"/>
            <a:ext cx="10160000" cy="3566160"/>
          </a:xfrm>
          <a:prstGeom prst="rect">
            <a:avLst/>
          </a:prstGeom>
        </p:spPr>
        <p:txBody>
          <a:bodyPr/>
          <a:lstStyle>
            <a:lvl1pPr marL="173038" indent="-173038"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1pPr>
            <a:lvl2pPr marL="403225" indent="-230188">
              <a:tabLst/>
              <a:defRPr sz="1800">
                <a:solidFill>
                  <a:schemeClr val="bg1"/>
                </a:solidFill>
                <a:latin typeface="Arial"/>
                <a:cs typeface="Arial"/>
              </a:defRPr>
            </a:lvl2pPr>
            <a:lvl3pPr marL="568325" indent="-165100">
              <a:defRPr sz="1800">
                <a:solidFill>
                  <a:schemeClr val="bg1"/>
                </a:solidFill>
                <a:latin typeface="Arial"/>
                <a:cs typeface="Arial"/>
              </a:defRPr>
            </a:lvl3pPr>
            <a:lvl4pPr marL="798513" indent="-230188">
              <a:defRPr sz="1800">
                <a:solidFill>
                  <a:schemeClr val="bg1"/>
                </a:solidFill>
                <a:latin typeface="Arial"/>
                <a:cs typeface="Arial"/>
              </a:defRPr>
            </a:lvl4pPr>
            <a:lvl5pPr marL="971550" indent="-173038">
              <a:defRPr sz="18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8849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914402"/>
            <a:ext cx="10160000" cy="60959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1524000" y="1767841"/>
            <a:ext cx="10160000" cy="3566160"/>
          </a:xfrm>
          <a:prstGeom prst="rect">
            <a:avLst/>
          </a:prstGeom>
        </p:spPr>
        <p:txBody>
          <a:bodyPr/>
          <a:lstStyle>
            <a:lvl1pPr marL="173038" indent="-173038"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1pPr>
            <a:lvl2pPr marL="403225" indent="-230188">
              <a:tabLst/>
              <a:defRPr sz="1800">
                <a:solidFill>
                  <a:schemeClr val="bg1"/>
                </a:solidFill>
                <a:latin typeface="Arial"/>
                <a:cs typeface="Arial"/>
              </a:defRPr>
            </a:lvl2pPr>
            <a:lvl3pPr marL="568325" indent="-165100">
              <a:defRPr sz="1800">
                <a:solidFill>
                  <a:schemeClr val="bg1"/>
                </a:solidFill>
                <a:latin typeface="Arial"/>
                <a:cs typeface="Arial"/>
              </a:defRPr>
            </a:lvl3pPr>
            <a:lvl4pPr marL="798513" indent="-230188">
              <a:defRPr sz="1800">
                <a:solidFill>
                  <a:schemeClr val="bg1"/>
                </a:solidFill>
                <a:latin typeface="Arial"/>
                <a:cs typeface="Arial"/>
              </a:defRPr>
            </a:lvl4pPr>
            <a:lvl5pPr marL="971550" indent="-173038">
              <a:defRPr sz="18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8779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994400" y="1752601"/>
            <a:ext cx="5994400" cy="12192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94400" y="2971800"/>
            <a:ext cx="5994400" cy="106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3834624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016000" y="914402"/>
            <a:ext cx="10160000" cy="609599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32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609600" y="1752600"/>
            <a:ext cx="5384800" cy="4114800"/>
          </a:xfrm>
          <a:prstGeom prst="rect">
            <a:avLst/>
          </a:prstGeom>
        </p:spPr>
        <p:txBody>
          <a:bodyPr/>
          <a:lstStyle>
            <a:lvl1pPr marL="173038" indent="-173038"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1pPr>
            <a:lvl2pPr marL="403225" indent="-230188">
              <a:tabLst/>
              <a:defRPr sz="1800">
                <a:solidFill>
                  <a:schemeClr val="bg1"/>
                </a:solidFill>
                <a:latin typeface="Arial"/>
                <a:cs typeface="Arial"/>
              </a:defRPr>
            </a:lvl2pPr>
            <a:lvl3pPr marL="568325" indent="-165100">
              <a:defRPr sz="1800">
                <a:solidFill>
                  <a:schemeClr val="bg1"/>
                </a:solidFill>
                <a:latin typeface="Arial"/>
                <a:cs typeface="Arial"/>
              </a:defRPr>
            </a:lvl3pPr>
            <a:lvl4pPr marL="798513" indent="-230188">
              <a:defRPr sz="1800">
                <a:solidFill>
                  <a:schemeClr val="bg1"/>
                </a:solidFill>
                <a:latin typeface="Arial"/>
                <a:cs typeface="Arial"/>
              </a:defRPr>
            </a:lvl4pPr>
            <a:lvl5pPr marL="971550" indent="-173038">
              <a:defRPr sz="18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6197600" y="1752600"/>
            <a:ext cx="5384800" cy="4114800"/>
          </a:xfrm>
          <a:prstGeom prst="rect">
            <a:avLst/>
          </a:prstGeom>
        </p:spPr>
        <p:txBody>
          <a:bodyPr/>
          <a:lstStyle>
            <a:lvl1pPr marL="173038" indent="-173038"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1pPr>
            <a:lvl2pPr marL="403225" indent="-230188">
              <a:tabLst/>
              <a:defRPr sz="1800">
                <a:solidFill>
                  <a:schemeClr val="bg1"/>
                </a:solidFill>
                <a:latin typeface="Arial"/>
                <a:cs typeface="Arial"/>
              </a:defRPr>
            </a:lvl2pPr>
            <a:lvl3pPr marL="568325" indent="-165100">
              <a:defRPr sz="1800">
                <a:solidFill>
                  <a:schemeClr val="bg1"/>
                </a:solidFill>
                <a:latin typeface="Arial"/>
                <a:cs typeface="Arial"/>
              </a:defRPr>
            </a:lvl3pPr>
            <a:lvl4pPr marL="798513" indent="-230188">
              <a:defRPr sz="1800">
                <a:solidFill>
                  <a:schemeClr val="bg1"/>
                </a:solidFill>
                <a:latin typeface="Arial"/>
                <a:cs typeface="Arial"/>
              </a:defRPr>
            </a:lvl4pPr>
            <a:lvl5pPr marL="971550" indent="-173038">
              <a:defRPr sz="18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48366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8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55641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9557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438400" y="4800600"/>
            <a:ext cx="7315200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800" b="1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5367338"/>
            <a:ext cx="73152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2438400" y="609600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1800">
                <a:solidFill>
                  <a:schemeClr val="tx1"/>
                </a:solidFill>
                <a:latin typeface="Arial"/>
                <a:cs typeface="Arial"/>
              </a:defRPr>
            </a:lvl1pPr>
            <a:lvl2pPr marL="403225" indent="-230188">
              <a:tabLst/>
              <a:defRPr sz="1800">
                <a:solidFill>
                  <a:schemeClr val="tx1"/>
                </a:solidFill>
                <a:latin typeface="Arial"/>
                <a:cs typeface="Arial"/>
              </a:defRPr>
            </a:lvl2pPr>
            <a:lvl3pPr marL="568325" indent="-165100">
              <a:defRPr sz="1800">
                <a:solidFill>
                  <a:schemeClr val="tx1"/>
                </a:solidFill>
                <a:latin typeface="Arial"/>
                <a:cs typeface="Arial"/>
              </a:defRPr>
            </a:lvl3pPr>
            <a:lvl4pPr marL="798513" indent="-230188">
              <a:defRPr sz="1800">
                <a:solidFill>
                  <a:schemeClr val="tx1"/>
                </a:solidFill>
                <a:latin typeface="Arial"/>
                <a:cs typeface="Arial"/>
              </a:defRPr>
            </a:lvl4pPr>
            <a:lvl5pPr marL="971550" indent="-173038">
              <a:defRPr sz="18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798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994400" y="1752601"/>
            <a:ext cx="5994400" cy="12192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94400" y="2971800"/>
            <a:ext cx="5994400" cy="106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277869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1016000" y="2133601"/>
            <a:ext cx="10160000" cy="609599"/>
          </a:xfrm>
        </p:spPr>
        <p:txBody>
          <a:bodyPr anchor="t">
            <a:noAutofit/>
          </a:bodyPr>
          <a:lstStyle>
            <a:lvl1pPr algn="ctr">
              <a:defRPr sz="4000" baseline="0">
                <a:latin typeface="Arial"/>
                <a:cs typeface="Arial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1436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914402"/>
            <a:ext cx="10160000" cy="609599"/>
          </a:xfrm>
        </p:spPr>
        <p:txBody>
          <a:bodyPr anchor="t">
            <a:normAutofit/>
          </a:bodyPr>
          <a:lstStyle>
            <a:lvl1pPr algn="l">
              <a:defRPr sz="3200" baseline="0">
                <a:latin typeface="Arial"/>
                <a:cs typeface="Arial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1481328"/>
            <a:ext cx="10160000" cy="423672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1524000" y="2148841"/>
            <a:ext cx="10160000" cy="3566160"/>
          </a:xfrm>
        </p:spPr>
        <p:txBody>
          <a:bodyPr/>
          <a:lstStyle>
            <a:lvl1pPr marL="173038" indent="-173038">
              <a:buFont typeface="Arial"/>
              <a:buChar char="•"/>
              <a:defRPr sz="1800">
                <a:latin typeface="Arial"/>
                <a:cs typeface="Arial"/>
              </a:defRPr>
            </a:lvl1pPr>
            <a:lvl2pPr marL="403225" indent="-230188">
              <a:tabLst/>
              <a:defRPr sz="1800">
                <a:latin typeface="Arial"/>
                <a:cs typeface="Arial"/>
              </a:defRPr>
            </a:lvl2pPr>
            <a:lvl3pPr marL="568325" indent="-165100">
              <a:defRPr sz="1800">
                <a:latin typeface="Arial"/>
                <a:cs typeface="Arial"/>
              </a:defRPr>
            </a:lvl3pPr>
            <a:lvl4pPr marL="798513" indent="-230188">
              <a:defRPr sz="1800">
                <a:latin typeface="Arial"/>
                <a:cs typeface="Arial"/>
              </a:defRPr>
            </a:lvl4pPr>
            <a:lvl5pPr marL="971550" indent="-173038"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6825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914402"/>
            <a:ext cx="10160000" cy="609599"/>
          </a:xfrm>
        </p:spPr>
        <p:txBody>
          <a:bodyPr anchor="t">
            <a:normAutofit/>
          </a:bodyPr>
          <a:lstStyle>
            <a:lvl1pPr algn="l">
              <a:defRPr sz="3200" baseline="0">
                <a:latin typeface="Arial"/>
                <a:cs typeface="Arial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1524000" y="1767841"/>
            <a:ext cx="10160000" cy="3566160"/>
          </a:xfrm>
        </p:spPr>
        <p:txBody>
          <a:bodyPr/>
          <a:lstStyle>
            <a:lvl1pPr marL="173038" indent="-173038">
              <a:buFont typeface="Arial"/>
              <a:buChar char="•"/>
              <a:defRPr sz="1800">
                <a:latin typeface="Arial"/>
                <a:cs typeface="Arial"/>
              </a:defRPr>
            </a:lvl1pPr>
            <a:lvl2pPr marL="403225" indent="-230188">
              <a:tabLst/>
              <a:defRPr sz="1800">
                <a:latin typeface="Arial"/>
                <a:cs typeface="Arial"/>
              </a:defRPr>
            </a:lvl2pPr>
            <a:lvl3pPr marL="568325" indent="-165100">
              <a:defRPr sz="1800">
                <a:latin typeface="Arial"/>
                <a:cs typeface="Arial"/>
              </a:defRPr>
            </a:lvl3pPr>
            <a:lvl4pPr marL="798513" indent="-230188">
              <a:defRPr sz="1800">
                <a:latin typeface="Arial"/>
                <a:cs typeface="Arial"/>
              </a:defRPr>
            </a:lvl4pPr>
            <a:lvl5pPr marL="971550" indent="-173038"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8170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016000" y="914402"/>
            <a:ext cx="10160000" cy="609599"/>
          </a:xfrm>
        </p:spPr>
        <p:txBody>
          <a:bodyPr anchor="t">
            <a:normAutofit/>
          </a:bodyPr>
          <a:lstStyle>
            <a:lvl1pPr algn="ctr">
              <a:defRPr sz="3200" baseline="0">
                <a:latin typeface="Arial"/>
                <a:cs typeface="Arial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609600" y="1752600"/>
            <a:ext cx="5384800" cy="4114800"/>
          </a:xfrm>
        </p:spPr>
        <p:txBody>
          <a:bodyPr/>
          <a:lstStyle>
            <a:lvl1pPr marL="173038" indent="-173038">
              <a:buFont typeface="Arial"/>
              <a:buChar char="•"/>
              <a:defRPr sz="1800">
                <a:latin typeface="Arial"/>
                <a:cs typeface="Arial"/>
              </a:defRPr>
            </a:lvl1pPr>
            <a:lvl2pPr marL="403225" indent="-230188">
              <a:tabLst/>
              <a:defRPr sz="1800">
                <a:latin typeface="Arial"/>
                <a:cs typeface="Arial"/>
              </a:defRPr>
            </a:lvl2pPr>
            <a:lvl3pPr marL="568325" indent="-165100">
              <a:defRPr sz="1800">
                <a:latin typeface="Arial"/>
                <a:cs typeface="Arial"/>
              </a:defRPr>
            </a:lvl3pPr>
            <a:lvl4pPr marL="798513" indent="-230188">
              <a:defRPr sz="1800">
                <a:latin typeface="Arial"/>
                <a:cs typeface="Arial"/>
              </a:defRPr>
            </a:lvl4pPr>
            <a:lvl5pPr marL="971550" indent="-173038"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6197600" y="1752600"/>
            <a:ext cx="5384800" cy="4114800"/>
          </a:xfrm>
        </p:spPr>
        <p:txBody>
          <a:bodyPr/>
          <a:lstStyle>
            <a:lvl1pPr marL="173038" indent="-173038">
              <a:buFont typeface="Arial"/>
              <a:buChar char="•"/>
              <a:defRPr sz="1800">
                <a:latin typeface="Arial"/>
                <a:cs typeface="Arial"/>
              </a:defRPr>
            </a:lvl1pPr>
            <a:lvl2pPr marL="403225" indent="-230188">
              <a:tabLst/>
              <a:defRPr sz="1800">
                <a:latin typeface="Arial"/>
                <a:cs typeface="Arial"/>
              </a:defRPr>
            </a:lvl2pPr>
            <a:lvl3pPr marL="568325" indent="-165100">
              <a:defRPr sz="1800">
                <a:latin typeface="Arial"/>
                <a:cs typeface="Arial"/>
              </a:defRPr>
            </a:lvl3pPr>
            <a:lvl4pPr marL="798513" indent="-230188">
              <a:defRPr sz="1800">
                <a:latin typeface="Arial"/>
                <a:cs typeface="Arial"/>
              </a:defRPr>
            </a:lvl4pPr>
            <a:lvl5pPr marL="971550" indent="-173038"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8423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>
            <a:normAutofit/>
          </a:bodyPr>
          <a:lstStyle>
            <a:lvl1pPr algn="l">
              <a:defRPr sz="1800" b="1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7038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9649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" y="0"/>
            <a:ext cx="12270211" cy="6903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6053328"/>
            <a:ext cx="1486502" cy="52922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6356351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F493F0E7-16B9-4054-8A62-0240149D4B5C}" type="datetimeFigureOut">
              <a:rPr lang="en-US" smtClean="0"/>
              <a:pPr/>
              <a:t>5/21/25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0211" cy="6903720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6356351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F493F0E7-16B9-4054-8A62-0240149D4B5C}" type="datetimeFigureOut">
              <a:rPr lang="en-US" smtClean="0"/>
              <a:pPr/>
              <a:t>5/21/25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6053329"/>
            <a:ext cx="1486499" cy="5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6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" y="0"/>
            <a:ext cx="12270211" cy="6903720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6356351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F493F0E7-16B9-4054-8A62-0240149D4B5C}" type="datetimeFigureOut">
              <a:rPr lang="en-US" smtClean="0"/>
              <a:pPr/>
              <a:t>5/21/25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6053329"/>
            <a:ext cx="1486499" cy="5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44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43D5F-4AA8-E043-ABA6-5ED8B75A025D}" type="datetimeFigureOut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0A92F-4BE2-9B4C-AE19-1C47AA9E536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" y="1397"/>
            <a:ext cx="12270211" cy="6903720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01600" y="6645276"/>
            <a:ext cx="812800" cy="2889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D0A92F-4BE2-9B4C-AE19-1C47AA9E536C}" type="slidenum">
              <a:rPr lang="en-US" sz="900" smtClean="0"/>
              <a:pPr/>
              <a:t>‹#›</a:t>
            </a:fld>
            <a:endParaRPr lang="en-US" sz="900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6053328"/>
            <a:ext cx="1486502" cy="52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655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1" r:id="rId2"/>
    <p:sldLayoutId id="2147483652" r:id="rId3"/>
    <p:sldLayoutId id="2147483654" r:id="rId4"/>
    <p:sldLayoutId id="2147483659" r:id="rId5"/>
    <p:sldLayoutId id="2147483657" r:id="rId6"/>
    <p:sldLayoutId id="2147483682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89BAC-2917-424A-ACDC-924CB93C1DC3}" type="datetimeFigureOut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E8EAE-1272-3C40-B6DE-1D055632DDE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" y="0"/>
            <a:ext cx="12270211" cy="6903720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01600" y="6645276"/>
            <a:ext cx="812800" cy="2889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D0A92F-4BE2-9B4C-AE19-1C47AA9E536C}" type="slidenum">
              <a:rPr lang="en-US" sz="900" smtClean="0">
                <a:solidFill>
                  <a:srgbClr val="80807C"/>
                </a:solidFill>
              </a:rPr>
              <a:pPr/>
              <a:t>‹#›</a:t>
            </a:fld>
            <a:endParaRPr lang="en-US" sz="900" dirty="0">
              <a:solidFill>
                <a:srgbClr val="80807C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6053329"/>
            <a:ext cx="1486499" cy="5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30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7" r:id="rId5"/>
    <p:sldLayoutId id="2147483668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" y="0"/>
            <a:ext cx="12270211" cy="6903720"/>
          </a:xfrm>
          <a:prstGeom prst="rect">
            <a:avLst/>
          </a:prstGeom>
        </p:spPr>
      </p:pic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01600" y="6645276"/>
            <a:ext cx="812800" cy="2889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D0A92F-4BE2-9B4C-AE19-1C47AA9E536C}" type="slidenum">
              <a:rPr lang="en-US" sz="900" smtClean="0">
                <a:solidFill>
                  <a:srgbClr val="80807C"/>
                </a:solidFill>
              </a:rPr>
              <a:pPr/>
              <a:t>‹#›</a:t>
            </a:fld>
            <a:endParaRPr lang="en-US" sz="900" dirty="0">
              <a:solidFill>
                <a:srgbClr val="80807C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6053329"/>
            <a:ext cx="1486499" cy="5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78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01600" y="6569076"/>
            <a:ext cx="812800" cy="2889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D0A92F-4BE2-9B4C-AE19-1C47AA9E536C}" type="slidenum">
              <a:rPr lang="en-US" sz="900" smtClean="0">
                <a:solidFill>
                  <a:srgbClr val="80807C"/>
                </a:solidFill>
              </a:rPr>
              <a:pPr/>
              <a:t>‹#›</a:t>
            </a:fld>
            <a:endParaRPr lang="en-US" sz="900" dirty="0">
              <a:solidFill>
                <a:srgbClr val="80807C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6053328"/>
            <a:ext cx="1486502" cy="52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322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arkansas.pridesurveys.com/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200400" y="1447800"/>
            <a:ext cx="9067800" cy="99060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/>
              <a:t>Arkansas Statewide Epidemiological</a:t>
            </a:r>
            <a:br>
              <a:rPr lang="en-US" sz="4400" b="1" dirty="0"/>
            </a:br>
            <a:r>
              <a:rPr lang="en-US" sz="4400" b="1" dirty="0"/>
              <a:t>Outcomes Workgroup</a:t>
            </a:r>
            <a:br>
              <a:rPr lang="en-US" sz="4400" b="1" dirty="0"/>
            </a:br>
            <a:br>
              <a:rPr lang="en-US" sz="2400" b="1" dirty="0"/>
            </a:br>
            <a:br>
              <a:rPr lang="en-US" sz="3600" b="1" dirty="0"/>
            </a:br>
            <a:r>
              <a:rPr lang="en-US" sz="3200" b="1" dirty="0">
                <a:solidFill>
                  <a:schemeClr val="tx1"/>
                </a:solidFill>
              </a:rPr>
              <a:t>Thrice-Annual Meeting</a:t>
            </a:r>
            <a:br>
              <a:rPr lang="en-US" sz="3200" b="1" dirty="0">
                <a:solidFill>
                  <a:schemeClr val="tx1"/>
                </a:solidFill>
              </a:rPr>
            </a:br>
            <a:r>
              <a:rPr lang="en-US" sz="3200" b="1" dirty="0">
                <a:solidFill>
                  <a:schemeClr val="tx1"/>
                </a:solidFill>
              </a:rPr>
              <a:t>05/22/2025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8E2907-4726-8749-85A9-D2F6E2917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862" y="5867400"/>
            <a:ext cx="3452338" cy="1066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0A8242-EF71-CD43-B385-AA601369DEF1}"/>
              </a:ext>
            </a:extLst>
          </p:cNvPr>
          <p:cNvSpPr txBox="1"/>
          <p:nvPr/>
        </p:nvSpPr>
        <p:spPr>
          <a:xfrm>
            <a:off x="4876800" y="6248400"/>
            <a:ext cx="4472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Supported by: SAMHSA Substance Abuse Block Grant </a:t>
            </a:r>
            <a:r>
              <a:rPr lang="en-US" sz="1800" dirty="0">
                <a:solidFill>
                  <a:srgbClr val="0A1D3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1B08TI087025-01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733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F6B02-2AE5-A6F9-CAD7-C12CA2953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D71B67-A2BF-19E4-8318-38A37C6A5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4038600" cy="29415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1A537E-0967-E818-163B-FA9B6578FE4B}"/>
              </a:ext>
            </a:extLst>
          </p:cNvPr>
          <p:cNvSpPr txBox="1"/>
          <p:nvPr/>
        </p:nvSpPr>
        <p:spPr>
          <a:xfrm>
            <a:off x="4343400" y="228600"/>
            <a:ext cx="7393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Number of Fentanyl Exhibits Containing Xylazine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0383BF-4BFE-8019-AA39-6F56F5B1D7D9}"/>
              </a:ext>
            </a:extLst>
          </p:cNvPr>
          <p:cNvSpPr txBox="1"/>
          <p:nvPr/>
        </p:nvSpPr>
        <p:spPr>
          <a:xfrm>
            <a:off x="304800" y="4168676"/>
            <a:ext cx="11734801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Xylazine most prevalent in drug samples seized in New Jersey, Virginia, Ohio, Maryland, Pennsylvania, and Florida.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Has been </a:t>
            </a:r>
            <a:r>
              <a:rPr lang="en-US" sz="2400" dirty="0">
                <a:effectLst/>
              </a:rPr>
              <a:t>identified in seized drug samples in every U.S. state, the District of Columbia and Puerto Rico 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While x</a:t>
            </a:r>
            <a:r>
              <a:rPr lang="en-US" sz="2400" dirty="0">
                <a:effectLst/>
              </a:rPr>
              <a:t>ylazine remains the #1 adulterant found in fentanyl powder, medetomidine adulteration is increasing.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59FC62-8A81-60E2-CA68-FFDF73DF211B}"/>
              </a:ext>
            </a:extLst>
          </p:cNvPr>
          <p:cNvSpPr txBox="1"/>
          <p:nvPr/>
        </p:nvSpPr>
        <p:spPr>
          <a:xfrm>
            <a:off x="304800" y="6519446"/>
            <a:ext cx="115824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www.dea.gov</a:t>
            </a:r>
            <a:r>
              <a:rPr lang="en-US" sz="1600" dirty="0"/>
              <a:t>/sites/default/files/2025-05/2025%20National%20Drug%20Threat%20Assessment_Web%205-12-2025.pdf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A8C804-9523-64DD-F7D7-B5817740B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914400"/>
            <a:ext cx="7772400" cy="287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27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B3BBF-27FA-76D9-A1EB-28856AC96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29FD17-2CD3-DAC8-BDB7-3C062E660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4038600" cy="29415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6BE730-37F2-E1C0-8F2A-C4E447B6936C}"/>
              </a:ext>
            </a:extLst>
          </p:cNvPr>
          <p:cNvSpPr txBox="1"/>
          <p:nvPr/>
        </p:nvSpPr>
        <p:spPr>
          <a:xfrm>
            <a:off x="5164145" y="228600"/>
            <a:ext cx="5961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Heroin Seizures by the DEA, 2020-2024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3576C2-CB4E-0C58-ECBB-1C5E7472E5B8}"/>
              </a:ext>
            </a:extLst>
          </p:cNvPr>
          <p:cNvSpPr txBox="1"/>
          <p:nvPr/>
        </p:nvSpPr>
        <p:spPr>
          <a:xfrm>
            <a:off x="0" y="3276600"/>
            <a:ext cx="4038600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</a:t>
            </a:r>
            <a:r>
              <a:rPr lang="en-US" sz="2400" dirty="0">
                <a:effectLst/>
              </a:rPr>
              <a:t>ixing of fentanyl and heroin so commonplace that both </a:t>
            </a:r>
            <a:r>
              <a:rPr lang="en-US" sz="2400" dirty="0"/>
              <a:t>people who use heroin </a:t>
            </a:r>
            <a:r>
              <a:rPr lang="en-US" sz="2400" dirty="0">
                <a:effectLst/>
              </a:rPr>
              <a:t>and forensic drug-testing labs indicate it is difficult to find heroin unadulterated with fentanyl.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358924-34CB-0085-6647-0A879E5EDEFC}"/>
              </a:ext>
            </a:extLst>
          </p:cNvPr>
          <p:cNvSpPr txBox="1"/>
          <p:nvPr/>
        </p:nvSpPr>
        <p:spPr>
          <a:xfrm>
            <a:off x="304800" y="6172200"/>
            <a:ext cx="851106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www.dea.gov</a:t>
            </a:r>
            <a:r>
              <a:rPr lang="en-US" sz="1600" dirty="0"/>
              <a:t>/sites/default/files/2025-05/2025%20National%20Drug%20Threat%20Assessment_Web%205-12-2025.pdf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09978D-2EF2-67DA-E8D6-6EEFD7D2F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762000"/>
            <a:ext cx="7772400" cy="45785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50AAB1-DFEE-65EB-422D-4578BDAA4F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862" y="5867400"/>
            <a:ext cx="3452338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015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F415B-FE9D-C54E-E5D6-14A01A7BD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F1FE8A-E5A2-C0B5-A1B8-D306B6F2A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76200"/>
            <a:ext cx="4038600" cy="29415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21F0EC-643F-D56C-E268-B7A62FDC6155}"/>
              </a:ext>
            </a:extLst>
          </p:cNvPr>
          <p:cNvSpPr txBox="1"/>
          <p:nvPr/>
        </p:nvSpPr>
        <p:spPr>
          <a:xfrm>
            <a:off x="5164145" y="228600"/>
            <a:ext cx="6946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Methamphetamine Seizures in Kg, 2021-2024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21D4DC-5558-F433-8554-980E9088C77D}"/>
              </a:ext>
            </a:extLst>
          </p:cNvPr>
          <p:cNvSpPr txBox="1"/>
          <p:nvPr/>
        </p:nvSpPr>
        <p:spPr>
          <a:xfrm>
            <a:off x="304800" y="6400800"/>
            <a:ext cx="7772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www.dea.gov</a:t>
            </a:r>
            <a:r>
              <a:rPr lang="en-US" sz="1600" dirty="0"/>
              <a:t>/sites/default/files/2025-05/2025%20National%20Drug%20Threat%20Assessment_Web%205-12-2025.pdf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73FD3C-F68E-6814-3956-7A6117FD7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762000"/>
            <a:ext cx="7315200" cy="46599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7F5DDD-0797-74AA-E918-7731ADAA3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58" y="3091961"/>
            <a:ext cx="3142059" cy="2311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F36FB8-3D3D-DF6B-30DA-32736B4989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400" y="4052420"/>
            <a:ext cx="2244776" cy="23030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3C4FB2-098C-41D9-092B-305308541951}"/>
              </a:ext>
            </a:extLst>
          </p:cNvPr>
          <p:cNvSpPr txBox="1"/>
          <p:nvPr/>
        </p:nvSpPr>
        <p:spPr>
          <a:xfrm>
            <a:off x="4876800" y="5410200"/>
            <a:ext cx="5642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Bulk seizures ↓ while pill seizures 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9903BB-D409-6CF1-E82A-E8D7CA12B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862" y="5867400"/>
            <a:ext cx="3452338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41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BDD6B-E027-34AD-5CFA-86740E704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C2D21E-77D6-BF3E-3403-9488E6DF2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76200"/>
            <a:ext cx="4038600" cy="29415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445D1C-5995-CCCB-2818-57EA1901AB7B}"/>
              </a:ext>
            </a:extLst>
          </p:cNvPr>
          <p:cNvSpPr txBox="1"/>
          <p:nvPr/>
        </p:nvSpPr>
        <p:spPr>
          <a:xfrm>
            <a:off x="4419600" y="1959114"/>
            <a:ext cx="71824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Top 3 Drugs Seized in AR in 2024: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2EDB29-4A89-D09C-AD7E-8B34A0EB348D}"/>
              </a:ext>
            </a:extLst>
          </p:cNvPr>
          <p:cNvSpPr txBox="1"/>
          <p:nvPr/>
        </p:nvSpPr>
        <p:spPr>
          <a:xfrm>
            <a:off x="304800" y="6248400"/>
            <a:ext cx="851106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www.dea.gov</a:t>
            </a:r>
            <a:r>
              <a:rPr lang="en-US" sz="1600" dirty="0"/>
              <a:t>/sites/default/files/2025-05/2025%20National%20Drug%20Threat%20Assessment_Web%205-12-2025.pdf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20514A-BB4A-96A5-A345-307CF4787470}"/>
              </a:ext>
            </a:extLst>
          </p:cNvPr>
          <p:cNvSpPr txBox="1"/>
          <p:nvPr/>
        </p:nvSpPr>
        <p:spPr>
          <a:xfrm>
            <a:off x="5844709" y="2819400"/>
            <a:ext cx="390889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Methamphetamine</a:t>
            </a:r>
          </a:p>
          <a:p>
            <a:pPr algn="ctr"/>
            <a:r>
              <a:rPr lang="en-US" sz="3600" b="1" dirty="0">
                <a:solidFill>
                  <a:srgbClr val="C00000"/>
                </a:solidFill>
              </a:rPr>
              <a:t>Fentanyl</a:t>
            </a:r>
          </a:p>
          <a:p>
            <a:pPr algn="ctr"/>
            <a:r>
              <a:rPr lang="en-US" sz="3600" b="1" dirty="0">
                <a:solidFill>
                  <a:srgbClr val="C00000"/>
                </a:solidFill>
              </a:rPr>
              <a:t>Cocaine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782217-70E0-03AB-C449-268E2A2F2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862" y="5867400"/>
            <a:ext cx="3452338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2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F34F0-1E2C-5B76-6D09-AF93775498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304800"/>
            <a:ext cx="11074400" cy="609599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/>
              <a:t>Arkansas Prevention Needs Assessment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17855-DFDE-5379-E292-EC08C012186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1310639"/>
            <a:ext cx="3810000" cy="5166361"/>
          </a:xfrm>
        </p:spPr>
        <p:txBody>
          <a:bodyPr>
            <a:normAutofit/>
          </a:bodyPr>
          <a:lstStyle/>
          <a:p>
            <a:r>
              <a:rPr lang="en-US" sz="3200" dirty="0"/>
              <a:t>2024 APNA report is out!</a:t>
            </a:r>
          </a:p>
          <a:p>
            <a:r>
              <a:rPr lang="en-US" sz="3200" dirty="0"/>
              <a:t>Can be found at: </a:t>
            </a:r>
            <a:r>
              <a:rPr lang="en-US" sz="2800" dirty="0">
                <a:hlinkClick r:id="rId2"/>
              </a:rPr>
              <a:t>https://arkansas.pridesurveys.com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5907E5-F9DB-69F9-42E2-1B3E56D33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083469"/>
            <a:ext cx="7391400" cy="577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783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E0152-F2A9-5456-55D3-CCE5F2F86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8272C-C0E6-8232-334C-2048310045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457200"/>
            <a:ext cx="11074400" cy="609599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Lifetime Use AR vs US: 2024 vs 2018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AD6646-7939-7A2C-06C4-CAA8681E8015}"/>
              </a:ext>
            </a:extLst>
          </p:cNvPr>
          <p:cNvSpPr txBox="1"/>
          <p:nvPr/>
        </p:nvSpPr>
        <p:spPr>
          <a:xfrm>
            <a:off x="8763946" y="3810000"/>
            <a:ext cx="3428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arkansas.pridesurveys.com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2804C0-9368-AA1B-48AB-D66C089E4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352800"/>
            <a:ext cx="7747000" cy="3461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6D2EC0-52F0-8666-2D44-0BF25FB7D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58" y="1017764"/>
            <a:ext cx="12133142" cy="27795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187CEC-2C07-4714-9D59-88696EA1E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862" y="5867400"/>
            <a:ext cx="3452338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32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CD284-AE85-0F57-8435-E75A083B1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85ECF-62D2-9B8E-F065-709F22B8D6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457200"/>
            <a:ext cx="11074400" cy="609599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Past 30-Day Use AR vs US: 2024 vs 2018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18C3A7-07A5-E1F2-437C-08430D5CA4D3}"/>
              </a:ext>
            </a:extLst>
          </p:cNvPr>
          <p:cNvSpPr txBox="1"/>
          <p:nvPr/>
        </p:nvSpPr>
        <p:spPr>
          <a:xfrm>
            <a:off x="8763946" y="4114800"/>
            <a:ext cx="3428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arkansas.pridesurveys.com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133BF1-441C-1FE6-6C21-AF5C82D02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6" y="1066800"/>
            <a:ext cx="12207794" cy="304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ADF238-AEF9-4B36-B75A-79F4F47BF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4114800"/>
            <a:ext cx="6413500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32E4F8-471E-63FD-A2C4-8D2950C013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862" y="5867400"/>
            <a:ext cx="3452338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33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09787-BEC8-D10D-2B69-B789B1741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FCC5F-7379-85F9-32CC-9F36E148A4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152400"/>
            <a:ext cx="11074400" cy="609599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2024 versus 2018 Lifetime Use 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BD8492-5685-E7CE-F225-09F549935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863600"/>
            <a:ext cx="6324600" cy="57055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4BA510-3B06-D765-CAE1-8180E49C0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9970" y="914400"/>
            <a:ext cx="5802030" cy="508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2E8E2C-0E59-68D3-44F1-DD71EF26B4D5}"/>
              </a:ext>
            </a:extLst>
          </p:cNvPr>
          <p:cNvSpPr txBox="1"/>
          <p:nvPr/>
        </p:nvSpPr>
        <p:spPr>
          <a:xfrm>
            <a:off x="8839200" y="2971800"/>
            <a:ext cx="978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7       </a:t>
            </a:r>
            <a:r>
              <a:rPr lang="en-US" sz="2400" dirty="0"/>
              <a:t>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F18616-6444-8DC8-D3CE-FCC64C2B9066}"/>
              </a:ext>
            </a:extLst>
          </p:cNvPr>
          <p:cNvSpPr txBox="1"/>
          <p:nvPr/>
        </p:nvSpPr>
        <p:spPr>
          <a:xfrm>
            <a:off x="2819400" y="2956560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5</a:t>
            </a:r>
            <a:r>
              <a:rPr lang="en-US" sz="2400" dirty="0"/>
              <a:t>.      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4BCEEC-67CE-A753-84BF-44CB90B66B0E}"/>
              </a:ext>
            </a:extLst>
          </p:cNvPr>
          <p:cNvSpPr txBox="1"/>
          <p:nvPr/>
        </p:nvSpPr>
        <p:spPr>
          <a:xfrm>
            <a:off x="4038600" y="6400800"/>
            <a:ext cx="3428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arkansas.pridesurveys.com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2B9A2B-DA04-1966-0323-A0BDB29118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862" y="5867400"/>
            <a:ext cx="3452338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06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FB19B-E9FB-183D-D3C5-4EE770113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763DF62-2B95-5199-8589-78821E62F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862" y="5867400"/>
            <a:ext cx="3452338" cy="1066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AFE8B2-1EC6-CF0F-E42D-E0C86605D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457200"/>
            <a:ext cx="7772400" cy="18801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983D7C-ABDA-3727-CBF5-E5E97AAE72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228600"/>
            <a:ext cx="5257800" cy="8041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D9A3D74-1C7F-1F8E-99C5-8625666CF305}"/>
              </a:ext>
            </a:extLst>
          </p:cNvPr>
          <p:cNvSpPr txBox="1"/>
          <p:nvPr/>
        </p:nvSpPr>
        <p:spPr>
          <a:xfrm>
            <a:off x="381000" y="2286000"/>
            <a:ext cx="113538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Surge in kratom use: </a:t>
            </a:r>
            <a:r>
              <a:rPr lang="en-US" sz="2800" i="1" dirty="0" err="1"/>
              <a:t>Mitragyna</a:t>
            </a:r>
            <a:r>
              <a:rPr lang="en-US" sz="2800" i="1" dirty="0"/>
              <a:t> speciosa, </a:t>
            </a:r>
            <a:r>
              <a:rPr lang="en-US" sz="2800" dirty="0"/>
              <a:t>a tree native to Southeast Asia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/>
              <a:t>Mitragynine</a:t>
            </a:r>
            <a:r>
              <a:rPr lang="en-US" sz="2400" dirty="0"/>
              <a:t> and metabolite 7-hydroxymitragynine (7-OH) most well-studied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Partial mu opioid agonists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err="1"/>
              <a:t>Mitragynine</a:t>
            </a:r>
            <a:r>
              <a:rPr lang="en-US" sz="2400" dirty="0"/>
              <a:t> also acts at adrenergic, serotonergic, and dopaminergic receptors, producing mild stimulant and mood-boosting effects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Commonly found at gas-station counters, vape and head shops, cannabidiol dispensaries online vendors, and occasionally in “wellness” aisles in mainstream pharmacies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Between 2 million (2022) to 11-16 million users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US retail sales were estimated at roughly $2.2 billion in 2024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Products marketed as “7-OH,” “7-Hydro,” or “legal morphine”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D432B1-D5B8-AE96-0631-6236EB5D7357}"/>
              </a:ext>
            </a:extLst>
          </p:cNvPr>
          <p:cNvSpPr txBox="1"/>
          <p:nvPr/>
        </p:nvSpPr>
        <p:spPr>
          <a:xfrm>
            <a:off x="2438400" y="6400800"/>
            <a:ext cx="8610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www.medscape.com</a:t>
            </a:r>
            <a:r>
              <a:rPr lang="en-US" sz="1400" dirty="0"/>
              <a:t>/</a:t>
            </a:r>
            <a:r>
              <a:rPr lang="en-US" sz="1400" dirty="0" err="1"/>
              <a:t>viewarticle</a:t>
            </a:r>
            <a:r>
              <a:rPr lang="en-US" sz="1400" dirty="0"/>
              <a:t>/legal-morphine-rise-kratom-and-7-oh-us-2025a1000cco?ecd=WNL_mdpls_250521_mscpedit_psych_etid7440062&amp;uac=318511EV&amp;spon=12&amp;impID=7440062</a:t>
            </a:r>
          </a:p>
        </p:txBody>
      </p:sp>
    </p:spTree>
    <p:extLst>
      <p:ext uri="{BB962C8B-B14F-4D97-AF65-F5344CB8AC3E}">
        <p14:creationId xmlns:p14="http://schemas.microsoft.com/office/powerpoint/2010/main" val="3554382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9CF007-3537-628F-E311-7B44801BA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76200"/>
            <a:ext cx="7772400" cy="12697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987FE2-FC86-3FC6-355D-E9ABBC3BF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3500" y="285855"/>
            <a:ext cx="1968500" cy="4251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E2CA4E-DC92-7A9B-8F96-8170FC5CAEC0}"/>
              </a:ext>
            </a:extLst>
          </p:cNvPr>
          <p:cNvSpPr txBox="1"/>
          <p:nvPr/>
        </p:nvSpPr>
        <p:spPr>
          <a:xfrm>
            <a:off x="304800" y="6211669"/>
            <a:ext cx="889992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www.fda.gov</a:t>
            </a:r>
            <a:r>
              <a:rPr lang="en-US" dirty="0"/>
              <a:t>/food/alerts-advisories-safety-information/fda-warns-consumers-not-use-optimized-plant-mediated-solutions-opms-black-liquid-kratom?utm_source=</a:t>
            </a:r>
            <a:r>
              <a:rPr lang="en-US" dirty="0" err="1"/>
              <a:t>chatgpt.com</a:t>
            </a:r>
            <a:endParaRPr lang="en-US" dirty="0"/>
          </a:p>
        </p:txBody>
      </p:sp>
      <p:pic>
        <p:nvPicPr>
          <p:cNvPr id="1026" name="Picture 2" descr="OPMS Black Liquid Kratom Extract">
            <a:extLst>
              <a:ext uri="{FF2B5EF4-FFF2-40B4-BE49-F238E27FC236}">
                <a16:creationId xmlns:a16="http://schemas.microsoft.com/office/drawing/2014/main" id="{AEC94166-555D-FA98-0927-6FEC33CEA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30054"/>
            <a:ext cx="2438370" cy="495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801555-C9CC-125C-ADEF-B4856E0D341E}"/>
              </a:ext>
            </a:extLst>
          </p:cNvPr>
          <p:cNvSpPr txBox="1"/>
          <p:nvPr/>
        </p:nvSpPr>
        <p:spPr>
          <a:xfrm>
            <a:off x="3200400" y="1752600"/>
            <a:ext cx="889992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Many reports of serious adverse events individuals have reported experiencing after consuming OPMS Black Liquid Kratom, including at least one death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Other reported adverse health effects include withdrawal symptoms, addiction, digestive issues, restless leg syndrome, skin problems, aggressive behavior, increased anxiety, lack of energy, and inability to focus.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product label indicates presence of kratom alkaloids, </a:t>
            </a:r>
            <a:r>
              <a:rPr lang="en-US" sz="2400" dirty="0" err="1"/>
              <a:t>mitragynine</a:t>
            </a:r>
            <a:r>
              <a:rPr lang="en-US" sz="2400" dirty="0"/>
              <a:t> and 7 </a:t>
            </a:r>
            <a:r>
              <a:rPr lang="en-US" sz="2400" dirty="0" err="1"/>
              <a:t>hydroxymitragynine</a:t>
            </a:r>
            <a:r>
              <a:rPr lang="en-US" sz="2400" dirty="0"/>
              <a:t> (7-OH </a:t>
            </a:r>
            <a:r>
              <a:rPr lang="en-US" sz="2400" dirty="0" err="1"/>
              <a:t>mitragynine</a:t>
            </a:r>
            <a:r>
              <a:rPr lang="en-US" sz="2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FF0000"/>
                </a:solidFill>
              </a:rPr>
              <a:t>Kratom banned in Alabama, Arkansas, Indiana, Rhode Island, Vermont, Wisconsin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CDD7E5-4E12-6FA2-3217-FE8D382C6E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862" y="5867400"/>
            <a:ext cx="3452338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68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DC1C15-B9DB-E84C-AD90-B015F41ED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5945250"/>
            <a:ext cx="3200400" cy="98894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DDD3E8F-E0C0-9C4E-A493-83ABA1D4D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152400"/>
            <a:ext cx="11074400" cy="609599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Today’s Agenda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B03B0B-8B0F-3347-9491-422E8F985BD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33400" y="990601"/>
            <a:ext cx="11277600" cy="495465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Welcome, 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Introductions, Mission – A. Oliveto</a:t>
            </a:r>
          </a:p>
          <a:p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Quick National Updates – A. Oliveto</a:t>
            </a:r>
          </a:p>
          <a:p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Arkansas Collegiate Survey: 2021-2024 – D. Slagle </a:t>
            </a:r>
          </a:p>
          <a:p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Substance Use Prevalence in AR compared with SSW region: NSDUH and WONDER Updates – K.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Chakoian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Injection Drug Use in Arkansas – A. May and L. Cima</a:t>
            </a:r>
          </a:p>
          <a:p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Deeper Data Dives: Association Analyses of APNA Substance Use Prevalence and of Arrest Data – J. Thostenson</a:t>
            </a:r>
          </a:p>
          <a:p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Deeper Data Dives: ACEs in Arkansas – M. Bollinger</a:t>
            </a:r>
          </a:p>
          <a:p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Discussion and Wrap Up</a:t>
            </a:r>
            <a:endParaRPr lang="en-US" sz="2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6354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B15AC-AAD9-B7E9-3E17-DB250D0AC2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362200"/>
            <a:ext cx="11226800" cy="609599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1087265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F8F9F-C2F9-A319-97BF-55C16FF96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0168D1-7312-D087-6C2A-2A2D66C1B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862" y="5867400"/>
            <a:ext cx="3452338" cy="1066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827A52-2401-6043-2CD7-62A9BA320B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2057401"/>
            <a:ext cx="11074400" cy="60959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i="0" u="none" strike="noStrike" dirty="0">
                <a:solidFill>
                  <a:srgbClr val="000000"/>
                </a:solidFill>
                <a:effectLst/>
                <a:latin typeface="+mn-lt"/>
                <a:cs typeface="Calibri" panose="020F0502020204030204" pitchFamily="34" charset="0"/>
              </a:rPr>
              <a:t>Arkansas Collegiate Survey: 2021-2024</a:t>
            </a:r>
            <a:br>
              <a:rPr lang="en-US" sz="3200" b="0" i="0" u="none" strike="noStrike" dirty="0">
                <a:solidFill>
                  <a:srgbClr val="000000"/>
                </a:solidFill>
                <a:effectLst/>
                <a:latin typeface="+mn-lt"/>
                <a:cs typeface="Calibri" panose="020F0502020204030204" pitchFamily="34" charset="0"/>
              </a:rPr>
            </a:br>
            <a:br>
              <a:rPr lang="en-US" sz="3200" b="0" i="0" u="none" strike="noStrike" dirty="0">
                <a:solidFill>
                  <a:srgbClr val="000000"/>
                </a:solidFill>
                <a:effectLst/>
                <a:latin typeface="+mn-lt"/>
                <a:cs typeface="Calibri" panose="020F0502020204030204" pitchFamily="34" charset="0"/>
              </a:rPr>
            </a:br>
            <a:r>
              <a:rPr lang="en-US" sz="3100" i="0" u="none" strike="noStrike" dirty="0">
                <a:solidFill>
                  <a:srgbClr val="000000"/>
                </a:solidFill>
                <a:effectLst/>
                <a:latin typeface="+mn-lt"/>
                <a:cs typeface="Calibri" panose="020F0502020204030204" pitchFamily="34" charset="0"/>
              </a:rPr>
              <a:t>D</a:t>
            </a:r>
            <a:r>
              <a:rPr lang="en-US" sz="3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erek</a:t>
            </a:r>
            <a:r>
              <a:rPr lang="en-US" sz="3100" i="0" u="none" strike="noStrike" dirty="0">
                <a:solidFill>
                  <a:srgbClr val="000000"/>
                </a:solidFill>
                <a:effectLst/>
                <a:latin typeface="+mn-lt"/>
                <a:cs typeface="Calibri" panose="020F0502020204030204" pitchFamily="34" charset="0"/>
              </a:rPr>
              <a:t> Slagle, PhD</a:t>
            </a:r>
            <a:br>
              <a:rPr lang="en-US" sz="3100" i="0" u="none" strike="noStrike" dirty="0">
                <a:solidFill>
                  <a:srgbClr val="000000"/>
                </a:solidFill>
                <a:effectLst/>
                <a:latin typeface="+mn-lt"/>
                <a:cs typeface="Calibri" panose="020F0502020204030204" pitchFamily="34" charset="0"/>
              </a:rPr>
            </a:br>
            <a:r>
              <a:rPr lang="en-US" sz="3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A</a:t>
            </a:r>
            <a:r>
              <a:rPr lang="en-US" sz="3100" i="0" u="none" strike="noStrike" dirty="0">
                <a:solidFill>
                  <a:srgbClr val="000000"/>
                </a:solidFill>
                <a:effectLst/>
                <a:latin typeface="+mn-lt"/>
              </a:rPr>
              <a:t>ssociate </a:t>
            </a:r>
            <a:r>
              <a:rPr lang="en-US" sz="3100" dirty="0">
                <a:solidFill>
                  <a:srgbClr val="000000"/>
                </a:solidFill>
                <a:latin typeface="+mn-lt"/>
              </a:rPr>
              <a:t>P</a:t>
            </a:r>
            <a:r>
              <a:rPr lang="en-US" sz="3100" i="0" u="none" strike="noStrike" dirty="0">
                <a:solidFill>
                  <a:srgbClr val="000000"/>
                </a:solidFill>
                <a:effectLst/>
                <a:latin typeface="+mn-lt"/>
              </a:rPr>
              <a:t>rofessor of Public </a:t>
            </a:r>
            <a:r>
              <a:rPr lang="en-US" sz="3100" dirty="0">
                <a:solidFill>
                  <a:srgbClr val="000000"/>
                </a:solidFill>
                <a:latin typeface="+mn-lt"/>
              </a:rPr>
              <a:t>A</a:t>
            </a:r>
            <a:r>
              <a:rPr lang="en-US" sz="3100" i="0" u="none" strike="noStrike" dirty="0">
                <a:solidFill>
                  <a:srgbClr val="000000"/>
                </a:solidFill>
                <a:effectLst/>
                <a:latin typeface="+mn-lt"/>
              </a:rPr>
              <a:t>dministration</a:t>
            </a:r>
            <a:br>
              <a:rPr lang="en-US" sz="3100" i="0" u="none" strike="noStrike" dirty="0">
                <a:solidFill>
                  <a:srgbClr val="000000"/>
                </a:solidFill>
                <a:effectLst/>
                <a:latin typeface="+mn-lt"/>
              </a:rPr>
            </a:br>
            <a:r>
              <a:rPr lang="en-US" sz="3100" i="0" u="none" strike="noStrike" dirty="0">
                <a:solidFill>
                  <a:srgbClr val="000000"/>
                </a:solidFill>
                <a:effectLst/>
                <a:latin typeface="+mn-lt"/>
              </a:rPr>
              <a:t>Director of School of Public Affairs</a:t>
            </a:r>
            <a:br>
              <a:rPr lang="en-US" sz="3100" i="0" u="none" strike="noStrike" dirty="0">
                <a:solidFill>
                  <a:srgbClr val="000000"/>
                </a:solidFill>
                <a:effectLst/>
                <a:latin typeface="+mn-lt"/>
              </a:rPr>
            </a:br>
            <a:r>
              <a:rPr lang="en-US" sz="3100" i="0" u="none" strike="noStrike" dirty="0">
                <a:solidFill>
                  <a:srgbClr val="000000"/>
                </a:solidFill>
                <a:effectLst/>
                <a:latin typeface="+mn-lt"/>
              </a:rPr>
              <a:t>UA Little Rock</a:t>
            </a:r>
            <a:endParaRPr lang="en-US" sz="3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899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51E1CD-D36A-FA46-92F7-D9A1E275C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862" y="5867400"/>
            <a:ext cx="3452338" cy="1066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5F9226-EFE9-D077-A5F0-5BA57F9FCE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Action Plan/Wrap-Up/Next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3097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BE4429-C37E-2748-8DA3-2CDA5BE98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862" y="5867400"/>
            <a:ext cx="3452338" cy="1066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79647B-AA1B-CEE8-DABD-3AB490F3D011}"/>
              </a:ext>
            </a:extLst>
          </p:cNvPr>
          <p:cNvSpPr txBox="1"/>
          <p:nvPr/>
        </p:nvSpPr>
        <p:spPr>
          <a:xfrm>
            <a:off x="4419600" y="6088559"/>
            <a:ext cx="3840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Thank you!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ECC136-67F0-4D0A-982C-20A696005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82392"/>
            <a:ext cx="12192000" cy="523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81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D9CE5A-487B-1847-ADEA-CA9561743FCD}"/>
              </a:ext>
            </a:extLst>
          </p:cNvPr>
          <p:cNvSpPr/>
          <p:nvPr/>
        </p:nvSpPr>
        <p:spPr>
          <a:xfrm>
            <a:off x="228600" y="339090"/>
            <a:ext cx="11963400" cy="62170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Georgia" panose="02040502050405020303" pitchFamily="18" charset="0"/>
              </a:rPr>
              <a:t>SEOW Mission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Georgia" panose="02040502050405020303" pitchFamily="18" charset="0"/>
              </a:rPr>
              <a:t> </a:t>
            </a:r>
          </a:p>
          <a:p>
            <a:pPr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Georgia" panose="02040502050405020303" pitchFamily="18" charset="0"/>
              </a:rPr>
              <a:t>SEOW’s mission is to guide successful prevention efforts in the state of Arkansas by:</a:t>
            </a:r>
          </a:p>
          <a:p>
            <a:pPr marL="457200" marR="0" lvl="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Georgia" panose="02040502050405020303" pitchFamily="18" charset="0"/>
              </a:rPr>
              <a:t> Analyzing, monitoring and sharing data trends in substance use and other environmental, behavioral, and health-related factors.</a:t>
            </a:r>
          </a:p>
          <a:p>
            <a:pPr marL="457200" marR="0" lvl="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Georgia" panose="02040502050405020303" pitchFamily="18" charset="0"/>
              </a:rPr>
              <a:t> Informing data-driven policy and practice decision-making regarding prevention priorities at local and state levels.</a:t>
            </a:r>
          </a:p>
          <a:p>
            <a:pPr marL="457200" marR="0" lvl="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Georgia" panose="02040502050405020303" pitchFamily="18" charset="0"/>
              </a:rPr>
              <a:t> Disseminating evidence-based education and prevention materials to the larger public. </a:t>
            </a:r>
          </a:p>
          <a:p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Georgia" panose="020405020504050203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7E907A-BE4E-D946-B8BD-E4554901B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5945250"/>
            <a:ext cx="3200400" cy="98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66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FDE01A-37D0-BA42-8653-FF6434175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862" y="5867400"/>
            <a:ext cx="3452338" cy="1066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C09BAB8-7930-F747-A01F-6A768005D6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905001"/>
            <a:ext cx="11430000" cy="1447800"/>
          </a:xfrm>
        </p:spPr>
        <p:txBody>
          <a:bodyPr>
            <a:no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en-US" sz="44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National and Local Updates</a:t>
            </a:r>
            <a:br>
              <a:rPr lang="en-US" sz="44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4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Alison Oliveto, PhD</a:t>
            </a:r>
            <a:br>
              <a:rPr lang="en-US" sz="40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SEOW Leader</a:t>
            </a:r>
            <a:br>
              <a:rPr lang="en-US" sz="40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UAMS</a:t>
            </a:r>
            <a:endParaRPr lang="en-US" sz="4000" u="none" strike="noStrike" dirty="0"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842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674D1-2374-55A1-A6FC-A3B80376D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2F59DC-139A-72F6-6250-2EB6C6EFB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862" y="5867400"/>
            <a:ext cx="3452338" cy="10668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A76CEB9-A934-E20B-C9B1-2295040E6F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304800"/>
            <a:ext cx="11074400" cy="60959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2024 Provisional U.S. Drug-Involved Overdose Deaths</a:t>
            </a:r>
            <a:br>
              <a:rPr lang="en-US" b="1" dirty="0"/>
            </a:br>
            <a:r>
              <a:rPr lang="en-US" b="1" dirty="0"/>
              <a:t>↓ 26.9% from 2023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98F459-4FB4-1EDE-E4D0-935CE6DB5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1" y="1219200"/>
            <a:ext cx="9018494" cy="47173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4A606A-4CB0-3903-7D97-F6143433D393}"/>
              </a:ext>
            </a:extLst>
          </p:cNvPr>
          <p:cNvSpPr txBox="1"/>
          <p:nvPr/>
        </p:nvSpPr>
        <p:spPr>
          <a:xfrm>
            <a:off x="2057400" y="6400800"/>
            <a:ext cx="5993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www.cdc.gov</a:t>
            </a:r>
            <a:r>
              <a:rPr lang="en-US" dirty="0"/>
              <a:t>/</a:t>
            </a:r>
            <a:r>
              <a:rPr lang="en-US" dirty="0" err="1"/>
              <a:t>nchs</a:t>
            </a:r>
            <a:r>
              <a:rPr lang="en-US" dirty="0"/>
              <a:t>/</a:t>
            </a:r>
            <a:r>
              <a:rPr lang="en-US" dirty="0" err="1"/>
              <a:t>nvss</a:t>
            </a:r>
            <a:r>
              <a:rPr lang="en-US" dirty="0"/>
              <a:t>/</a:t>
            </a:r>
            <a:r>
              <a:rPr lang="en-US" dirty="0" err="1"/>
              <a:t>vsrr</a:t>
            </a:r>
            <a:r>
              <a:rPr lang="en-US" dirty="0"/>
              <a:t>/drug-overdose-</a:t>
            </a:r>
            <a:r>
              <a:rPr lang="en-US" dirty="0" err="1"/>
              <a:t>data.htm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C1AA29-5EB4-3B06-DFC3-386C9C0F3C76}"/>
              </a:ext>
            </a:extLst>
          </p:cNvPr>
          <p:cNvSpPr txBox="1"/>
          <p:nvPr/>
        </p:nvSpPr>
        <p:spPr>
          <a:xfrm>
            <a:off x="2057400" y="5936566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 of 5/4/25</a:t>
            </a:r>
          </a:p>
        </p:txBody>
      </p:sp>
    </p:spTree>
    <p:extLst>
      <p:ext uri="{BB962C8B-B14F-4D97-AF65-F5344CB8AC3E}">
        <p14:creationId xmlns:p14="http://schemas.microsoft.com/office/powerpoint/2010/main" val="1492781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1C65E-8637-B42F-752D-C531E15DA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76C248-3BEB-5363-6231-D3E6A8FD6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862" y="5867400"/>
            <a:ext cx="3452338" cy="10668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5016D11-8F25-D6AC-F651-E524D4DA7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304800"/>
            <a:ext cx="11074400" cy="60959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2024 Provisional U.S Drug-Involved Overdose Deaths</a:t>
            </a:r>
            <a:br>
              <a:rPr lang="en-US" b="1" dirty="0"/>
            </a:br>
            <a:r>
              <a:rPr lang="en-US" b="1" dirty="0"/>
              <a:t>↓ 29.9% from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C3314A-307D-A42A-A790-EC522A86C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133" y="1371600"/>
            <a:ext cx="10600071" cy="4495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DB23CD-3908-79BE-C63E-651E0B853135}"/>
              </a:ext>
            </a:extLst>
          </p:cNvPr>
          <p:cNvSpPr txBox="1"/>
          <p:nvPr/>
        </p:nvSpPr>
        <p:spPr>
          <a:xfrm>
            <a:off x="1981200" y="6519446"/>
            <a:ext cx="7010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www.cdc.gov</a:t>
            </a:r>
            <a:r>
              <a:rPr lang="en-US" sz="1600" dirty="0"/>
              <a:t>/</a:t>
            </a:r>
            <a:r>
              <a:rPr lang="en-US" sz="1600" dirty="0" err="1"/>
              <a:t>nchs</a:t>
            </a:r>
            <a:r>
              <a:rPr lang="en-US" sz="1600" dirty="0"/>
              <a:t>/pressroom/</a:t>
            </a:r>
            <a:r>
              <a:rPr lang="en-US" sz="1600" dirty="0" err="1"/>
              <a:t>nchs_press_releases</a:t>
            </a:r>
            <a:r>
              <a:rPr lang="en-US" sz="1600" dirty="0"/>
              <a:t>/2025/20250514.htm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8F4714-680C-8D4C-22F7-326813AB8E70}"/>
              </a:ext>
            </a:extLst>
          </p:cNvPr>
          <p:cNvSpPr txBox="1"/>
          <p:nvPr/>
        </p:nvSpPr>
        <p:spPr>
          <a:xfrm>
            <a:off x="10134600" y="2438400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36.5% ↓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B6F66D-0100-CD66-F044-96259F47361D}"/>
              </a:ext>
            </a:extLst>
          </p:cNvPr>
          <p:cNvSpPr txBox="1"/>
          <p:nvPr/>
        </p:nvSpPr>
        <p:spPr>
          <a:xfrm>
            <a:off x="10134453" y="2971800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20.6% ↓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62A1AD-4FB2-A548-2E49-73D1EBC8DBB1}"/>
              </a:ext>
            </a:extLst>
          </p:cNvPr>
          <p:cNvSpPr txBox="1"/>
          <p:nvPr/>
        </p:nvSpPr>
        <p:spPr>
          <a:xfrm>
            <a:off x="10134600" y="3957935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28.1% ↓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377F21-4E62-BC7B-96AF-06E2C6B73CAE}"/>
              </a:ext>
            </a:extLst>
          </p:cNvPr>
          <p:cNvSpPr txBox="1"/>
          <p:nvPr/>
        </p:nvSpPr>
        <p:spPr>
          <a:xfrm>
            <a:off x="10134600" y="4567535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23.8% ↓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32E986-CEAE-DD1C-94B2-EFCE6090E352}"/>
              </a:ext>
            </a:extLst>
          </p:cNvPr>
          <p:cNvSpPr txBox="1"/>
          <p:nvPr/>
        </p:nvSpPr>
        <p:spPr>
          <a:xfrm>
            <a:off x="762000" y="1371600"/>
            <a:ext cx="2977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0" u="none" strike="noStrike" dirty="0">
                <a:solidFill>
                  <a:srgbClr val="C00000"/>
                </a:solidFill>
                <a:effectLst/>
              </a:rPr>
              <a:t>80,391 deaths in 2024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50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346A5-C68B-E3C8-AB1E-AC39E2329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9042AB-E39F-148E-D898-65B8E0E846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862" y="5867400"/>
            <a:ext cx="3452338" cy="1066800"/>
          </a:xfrm>
          <a:prstGeom prst="rect">
            <a:avLst/>
          </a:prstGeom>
        </p:spPr>
      </p:pic>
      <p:sp>
        <p:nvSpPr>
          <p:cNvPr id="8" name="Title 5">
            <a:extLst>
              <a:ext uri="{FF2B5EF4-FFF2-40B4-BE49-F238E27FC236}">
                <a16:creationId xmlns:a16="http://schemas.microsoft.com/office/drawing/2014/main" id="{525EE10B-CFDD-E33D-9BCA-4C69FEAAC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304800"/>
            <a:ext cx="11074400" cy="60959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2024 Provisional AR Drug-Involved Overdose Deaths</a:t>
            </a:r>
            <a:br>
              <a:rPr lang="en-US" b="1" dirty="0"/>
            </a:br>
            <a:r>
              <a:rPr lang="en-US" b="1" dirty="0"/>
              <a:t>↓ 26.5% from 2023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530E35-0681-7C0B-ABF5-23F7DA29C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290" y="1382195"/>
            <a:ext cx="8515910" cy="44852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D4F3CA-86FE-93B1-27A2-45A497630666}"/>
              </a:ext>
            </a:extLst>
          </p:cNvPr>
          <p:cNvSpPr txBox="1"/>
          <p:nvPr/>
        </p:nvSpPr>
        <p:spPr>
          <a:xfrm>
            <a:off x="1981200" y="6400800"/>
            <a:ext cx="5993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www.cdc.gov</a:t>
            </a:r>
            <a:r>
              <a:rPr lang="en-US" dirty="0"/>
              <a:t>/</a:t>
            </a:r>
            <a:r>
              <a:rPr lang="en-US" dirty="0" err="1"/>
              <a:t>nchs</a:t>
            </a:r>
            <a:r>
              <a:rPr lang="en-US" dirty="0"/>
              <a:t>/</a:t>
            </a:r>
            <a:r>
              <a:rPr lang="en-US" dirty="0" err="1"/>
              <a:t>nvss</a:t>
            </a:r>
            <a:r>
              <a:rPr lang="en-US" dirty="0"/>
              <a:t>/</a:t>
            </a:r>
            <a:r>
              <a:rPr lang="en-US" dirty="0" err="1"/>
              <a:t>vsrr</a:t>
            </a:r>
            <a:r>
              <a:rPr lang="en-US" dirty="0"/>
              <a:t>/drug-overdose-</a:t>
            </a:r>
            <a:r>
              <a:rPr lang="en-US" dirty="0" err="1"/>
              <a:t>data.htm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9B287B-AE55-EA5C-4F10-48D68094D53B}"/>
              </a:ext>
            </a:extLst>
          </p:cNvPr>
          <p:cNvSpPr txBox="1"/>
          <p:nvPr/>
        </p:nvSpPr>
        <p:spPr>
          <a:xfrm>
            <a:off x="1981200" y="5867400"/>
            <a:ext cx="2195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Data are incomplete.</a:t>
            </a:r>
          </a:p>
        </p:txBody>
      </p:sp>
    </p:spTree>
    <p:extLst>
      <p:ext uri="{BB962C8B-B14F-4D97-AF65-F5344CB8AC3E}">
        <p14:creationId xmlns:p14="http://schemas.microsoft.com/office/powerpoint/2010/main" val="439127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33396-BB42-E714-BABF-6F25A9F26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D1EA0F-BA0D-18CF-6F2B-92E4E0E35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862" y="5867400"/>
            <a:ext cx="3452338" cy="1066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B87E1E-C08B-D10F-DB32-87E4B3B80A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304800"/>
            <a:ext cx="11150600" cy="609599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Decline in Fentanyl-Contaminated Pills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D858BE3-1AEF-0570-CF58-54869F3738D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52400" y="3672841"/>
            <a:ext cx="5791200" cy="257555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466725" indent="-466725"/>
            <a:r>
              <a:rPr lang="en-US" sz="2400" u="sng" dirty="0"/>
              <a:t>2022</a:t>
            </a:r>
            <a:r>
              <a:rPr lang="en-US" sz="2400" dirty="0"/>
              <a:t>:  7 out of 10 pills contained a potentially lethal dose of fentanyl</a:t>
            </a:r>
          </a:p>
          <a:p>
            <a:pPr marL="466725" indent="-466725"/>
            <a:r>
              <a:rPr lang="en-US" sz="2400" u="sng" dirty="0"/>
              <a:t>2023</a:t>
            </a:r>
            <a:r>
              <a:rPr lang="en-US" sz="2400" dirty="0"/>
              <a:t>:  6 out of 10 pills contained a potentially lethal dose of fentanyl</a:t>
            </a:r>
          </a:p>
          <a:p>
            <a:pPr marL="466725" indent="-466725"/>
            <a:r>
              <a:rPr lang="en-US" sz="2400" u="sng" dirty="0"/>
              <a:t>2024</a:t>
            </a:r>
            <a:r>
              <a:rPr lang="en-US" sz="2400" dirty="0"/>
              <a:t>:  5 out of 10 pills contained a potentially lethal dose of fentanyl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60D1A6-F460-AF39-6F0C-84AA529FB857}"/>
              </a:ext>
            </a:extLst>
          </p:cNvPr>
          <p:cNvSpPr txBox="1"/>
          <p:nvPr/>
        </p:nvSpPr>
        <p:spPr>
          <a:xfrm>
            <a:off x="615436" y="6519446"/>
            <a:ext cx="829996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www.dea.gov</a:t>
            </a:r>
            <a:r>
              <a:rPr lang="en-US" sz="1600" dirty="0"/>
              <a:t>/press-releases/2024/12/16/overdose-deaths-decline-fentanyl-threat-looms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F537306-AB23-1AE8-31FC-8AAA8A8F0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2999" y="2885822"/>
            <a:ext cx="6079001" cy="35911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A4BD2B6-A753-4CBB-BF32-7AF66FB908E6}"/>
              </a:ext>
            </a:extLst>
          </p:cNvPr>
          <p:cNvSpPr txBox="1"/>
          <p:nvPr/>
        </p:nvSpPr>
        <p:spPr>
          <a:xfrm>
            <a:off x="152400" y="1066800"/>
            <a:ext cx="12039600" cy="221599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2024, DEA seized more than 60 million fentanyl-laced fake pills and nearly 8,000 pounds of fentanyl powder. The 2024 seizures are equivalent to more than 380 million lethal doses of fentanyl.</a:t>
            </a:r>
            <a:br>
              <a:rPr lang="en-US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2025 fentanyl seizures represent over 139 million deadly doses. *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B11BDF-CC9A-0C76-E54C-7FD85E077FAA}"/>
              </a:ext>
            </a:extLst>
          </p:cNvPr>
          <p:cNvSpPr txBox="1"/>
          <p:nvPr/>
        </p:nvSpPr>
        <p:spPr>
          <a:xfrm>
            <a:off x="533400" y="3288268"/>
            <a:ext cx="96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DEA.gov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931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D293C2-D2D3-0E0F-5432-463E0B7C0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4038600" cy="29415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5CB391-EEBC-98CC-8A77-D0F4ACCB1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762000"/>
            <a:ext cx="7772400" cy="41904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6C13D2-18EC-7A33-DCE1-A239EF1B6EB7}"/>
              </a:ext>
            </a:extLst>
          </p:cNvPr>
          <p:cNvSpPr txBox="1"/>
          <p:nvPr/>
        </p:nvSpPr>
        <p:spPr>
          <a:xfrm>
            <a:off x="5572578" y="228600"/>
            <a:ext cx="5324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Fentanyl Seizures in Kg, 2019-2024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E95F58-EB61-1366-CAFD-4AA3191EA5B0}"/>
              </a:ext>
            </a:extLst>
          </p:cNvPr>
          <p:cNvSpPr txBox="1"/>
          <p:nvPr/>
        </p:nvSpPr>
        <p:spPr>
          <a:xfrm>
            <a:off x="304800" y="5001161"/>
            <a:ext cx="11734801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Fentanyl purity ↓ throughout 2024 and some key precursor chemicals many Mexico-based fentanyl cooks need were unavailable.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US fentanyl supply continue to be adulterated with various animal tranquilizers (such as xylazine), anesthetics (such as ketamine), and other synthetic opioids (such as </a:t>
            </a:r>
            <a:r>
              <a:rPr lang="en-US" sz="2000" dirty="0" err="1">
                <a:effectLst/>
              </a:rPr>
              <a:t>nitazenes</a:t>
            </a:r>
            <a:r>
              <a:rPr lang="en-US" sz="2000" dirty="0">
                <a:effectLst/>
              </a:rPr>
              <a:t>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632B52-EB59-D8EB-F749-0E463E29417D}"/>
              </a:ext>
            </a:extLst>
          </p:cNvPr>
          <p:cNvSpPr txBox="1"/>
          <p:nvPr/>
        </p:nvSpPr>
        <p:spPr>
          <a:xfrm>
            <a:off x="304800" y="6519446"/>
            <a:ext cx="115824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www.dea.gov</a:t>
            </a:r>
            <a:r>
              <a:rPr lang="en-US" sz="1600" dirty="0"/>
              <a:t>/sites/default/files/2025-05/2025%20National%20Drug%20Threat%20Assessment_Web%205-12-2025.pdf</a:t>
            </a:r>
          </a:p>
        </p:txBody>
      </p:sp>
    </p:spTree>
    <p:extLst>
      <p:ext uri="{BB962C8B-B14F-4D97-AF65-F5344CB8AC3E}">
        <p14:creationId xmlns:p14="http://schemas.microsoft.com/office/powerpoint/2010/main" val="1953865531"/>
      </p:ext>
    </p:extLst>
  </p:cSld>
  <p:clrMapOvr>
    <a:masterClrMapping/>
  </p:clrMapOvr>
</p:sld>
</file>

<file path=ppt/theme/theme1.xml><?xml version="1.0" encoding="utf-8"?>
<a:theme xmlns:a="http://schemas.openxmlformats.org/drawingml/2006/main" name="UAM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AMS – Gra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UAMS – R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59211</TotalTime>
  <Words>1354</Words>
  <Application>Microsoft Macintosh PowerPoint</Application>
  <PresentationFormat>Widescreen</PresentationFormat>
  <Paragraphs>116</Paragraphs>
  <Slides>23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Ayuthaya</vt:lpstr>
      <vt:lpstr>Calibri</vt:lpstr>
      <vt:lpstr>Droid Sans</vt:lpstr>
      <vt:lpstr>FranklinGothic</vt:lpstr>
      <vt:lpstr>UAMS</vt:lpstr>
      <vt:lpstr>UAMS – Gray</vt:lpstr>
      <vt:lpstr>UAMS – Red</vt:lpstr>
      <vt:lpstr>Custom Design</vt:lpstr>
      <vt:lpstr>1_Custom Design</vt:lpstr>
      <vt:lpstr>2_Custom Design</vt:lpstr>
      <vt:lpstr>3_Custom Design</vt:lpstr>
      <vt:lpstr>Arkansas Statewide Epidemiological Outcomes Workgroup   Thrice-Annual Meeting 05/22/2025</vt:lpstr>
      <vt:lpstr>Today’s Agenda</vt:lpstr>
      <vt:lpstr>PowerPoint Presentation</vt:lpstr>
      <vt:lpstr>National and Local Updates  Alison Oliveto, PhD SEOW Leader UAMS</vt:lpstr>
      <vt:lpstr>2024 Provisional U.S. Drug-Involved Overdose Deaths ↓ 26.9% from 2023</vt:lpstr>
      <vt:lpstr>2024 Provisional U.S Drug-Involved Overdose Deaths ↓ 29.9% from 2023</vt:lpstr>
      <vt:lpstr>2024 Provisional AR Drug-Involved Overdose Deaths ↓ 26.5% from 2023</vt:lpstr>
      <vt:lpstr>Decline in Fentanyl-Contaminated Pills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Arkansas Prevention Needs Assessment Survey</vt:lpstr>
      <vt:lpstr>Lifetime Use AR vs US: 2024 vs 2018</vt:lpstr>
      <vt:lpstr>Past 30-Day Use AR vs US: 2024 vs 2018</vt:lpstr>
      <vt:lpstr>2024 versus 2018 Lifetime Use Data</vt:lpstr>
      <vt:lpstr>PowerPoint Presentation</vt:lpstr>
      <vt:lpstr>PowerPoint Presentation</vt:lpstr>
      <vt:lpstr>Discussion</vt:lpstr>
      <vt:lpstr>Arkansas Collegiate Survey: 2021-2024  Derek Slagle, PhD Associate Professor of Public Administration Director of School of Public Affairs UA Little Rock</vt:lpstr>
      <vt:lpstr>Action Plan/Wrap-Up/Next Meeting</vt:lpstr>
      <vt:lpstr>PowerPoint Presentation</vt:lpstr>
    </vt:vector>
  </TitlesOfParts>
  <Company>UAMS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Photography</dc:title>
  <dc:creator>sam</dc:creator>
  <cp:lastModifiedBy>Oliveto, Alison</cp:lastModifiedBy>
  <cp:revision>373</cp:revision>
  <cp:lastPrinted>2025-01-21T20:13:20Z</cp:lastPrinted>
  <dcterms:created xsi:type="dcterms:W3CDTF">2012-06-27T20:39:58Z</dcterms:created>
  <dcterms:modified xsi:type="dcterms:W3CDTF">2025-05-22T05:19:21Z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ca390d5-a4f3-448c-8368-24080179bc53_Enabled">
    <vt:lpwstr>true</vt:lpwstr>
  </property>
  <property fmtid="{D5CDD505-2E9C-101B-9397-08002B2CF9AE}" pid="3" name="MSIP_Label_8ca390d5-a4f3-448c-8368-24080179bc53_SetDate">
    <vt:lpwstr>2024-03-22T23:41:58Z</vt:lpwstr>
  </property>
  <property fmtid="{D5CDD505-2E9C-101B-9397-08002B2CF9AE}" pid="4" name="MSIP_Label_8ca390d5-a4f3-448c-8368-24080179bc53_Method">
    <vt:lpwstr>Standard</vt:lpwstr>
  </property>
  <property fmtid="{D5CDD505-2E9C-101B-9397-08002B2CF9AE}" pid="5" name="MSIP_Label_8ca390d5-a4f3-448c-8368-24080179bc53_Name">
    <vt:lpwstr>Low Risk</vt:lpwstr>
  </property>
  <property fmtid="{D5CDD505-2E9C-101B-9397-08002B2CF9AE}" pid="6" name="MSIP_Label_8ca390d5-a4f3-448c-8368-24080179bc53_SiteId">
    <vt:lpwstr>5b703aa0-061f-4ed9-beca-765a39ee1304</vt:lpwstr>
  </property>
  <property fmtid="{D5CDD505-2E9C-101B-9397-08002B2CF9AE}" pid="7" name="MSIP_Label_8ca390d5-a4f3-448c-8368-24080179bc53_ActionId">
    <vt:lpwstr>b00e7a17-73fa-42d0-9dce-8a96df830da4</vt:lpwstr>
  </property>
  <property fmtid="{D5CDD505-2E9C-101B-9397-08002B2CF9AE}" pid="8" name="MSIP_Label_8ca390d5-a4f3-448c-8368-24080179bc53_ContentBits">
    <vt:lpwstr>0</vt:lpwstr>
  </property>
</Properties>
</file>