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42" r:id="rId3"/>
    <p:sldId id="319" r:id="rId4"/>
    <p:sldId id="260" r:id="rId5"/>
    <p:sldId id="278" r:id="rId6"/>
    <p:sldId id="345" r:id="rId7"/>
    <p:sldId id="346" r:id="rId8"/>
    <p:sldId id="265" r:id="rId9"/>
    <p:sldId id="266" r:id="rId10"/>
    <p:sldId id="268" r:id="rId11"/>
    <p:sldId id="499" r:id="rId12"/>
    <p:sldId id="269" r:id="rId13"/>
    <p:sldId id="504" r:id="rId14"/>
    <p:sldId id="322" r:id="rId15"/>
    <p:sldId id="282" r:id="rId16"/>
    <p:sldId id="290" r:id="rId17"/>
    <p:sldId id="292" r:id="rId18"/>
    <p:sldId id="295" r:id="rId19"/>
    <p:sldId id="517" r:id="rId20"/>
    <p:sldId id="299" r:id="rId21"/>
    <p:sldId id="494" r:id="rId22"/>
    <p:sldId id="518" r:id="rId23"/>
    <p:sldId id="514" r:id="rId24"/>
    <p:sldId id="505" r:id="rId25"/>
    <p:sldId id="348" r:id="rId26"/>
    <p:sldId id="502" r:id="rId27"/>
    <p:sldId id="508" r:id="rId28"/>
    <p:sldId id="509" r:id="rId29"/>
    <p:sldId id="510" r:id="rId30"/>
    <p:sldId id="511" r:id="rId31"/>
    <p:sldId id="501" r:id="rId32"/>
    <p:sldId id="512" r:id="rId33"/>
    <p:sldId id="513" r:id="rId3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98253-0B19-6C0A-0909-8E58BB228188}" name="Laura Cima" initials="LC" userId="S::laura.cima@arkansas.gov::c3f547f4-8ae2-4921-986c-f0ff41b4c531" providerId="AD"/>
  <p188:author id="{FC9FACE4-6A8A-3C63-9B11-A3ED0A66C287}" name="Laura Cima" initials="LC" userId="S::Laura.Cima@arkansas.gov::c3f547f4-8ae2-4921-986c-f0ff41b4c5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83C"/>
    <a:srgbClr val="767676"/>
    <a:srgbClr val="DB0000"/>
    <a:srgbClr val="F2553D"/>
    <a:srgbClr val="E7E7EB"/>
    <a:srgbClr val="FF907D"/>
    <a:srgbClr val="FFCCCC"/>
    <a:srgbClr val="006AC6"/>
    <a:srgbClr val="FF9933"/>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1429" autoAdjust="0"/>
  </p:normalViewPr>
  <p:slideViewPr>
    <p:cSldViewPr snapToGrid="0">
      <p:cViewPr varScale="1">
        <p:scale>
          <a:sx n="94" d="100"/>
          <a:sy n="94" d="100"/>
        </p:scale>
        <p:origin x="8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ecima\Downloads\State%20Opioid%20Dispensing%20R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cima\Downloads\State%20Opioid%20Dispensing%20Rat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t>Syphilis Cases Among Women of Childbearing Age and Associated Drug Use Risk Factors, Arkansas, 2018-2023</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4914262935251835E-2"/>
          <c:y val="0.19427138875622343"/>
          <c:w val="0.90626118060596361"/>
          <c:h val="0.5701803740946948"/>
        </c:manualLayout>
      </c:layout>
      <c:barChart>
        <c:barDir val="col"/>
        <c:grouping val="clustered"/>
        <c:varyColors val="0"/>
        <c:ser>
          <c:idx val="0"/>
          <c:order val="0"/>
          <c:tx>
            <c:strRef>
              <c:f>Sheet1!$I$16</c:f>
              <c:strCache>
                <c:ptCount val="1"/>
                <c:pt idx="0">
                  <c:v>Syphilis Cases of Childbearing Age</c:v>
                </c:pt>
              </c:strCache>
            </c:strRef>
          </c:tx>
          <c:spPr>
            <a:solidFill>
              <a:schemeClr val="accent1"/>
            </a:solidFill>
            <a:ln>
              <a:noFill/>
            </a:ln>
            <a:effectLst/>
          </c:spPr>
          <c:invertIfNegative val="0"/>
          <c:cat>
            <c:numRef>
              <c:f>Sheet1!$H$17:$H$22</c:f>
              <c:numCache>
                <c:formatCode>General</c:formatCode>
                <c:ptCount val="6"/>
                <c:pt idx="0">
                  <c:v>2018</c:v>
                </c:pt>
                <c:pt idx="1">
                  <c:v>2019</c:v>
                </c:pt>
                <c:pt idx="2">
                  <c:v>2020</c:v>
                </c:pt>
                <c:pt idx="3">
                  <c:v>2021</c:v>
                </c:pt>
                <c:pt idx="4">
                  <c:v>2022</c:v>
                </c:pt>
                <c:pt idx="5">
                  <c:v>2023</c:v>
                </c:pt>
              </c:numCache>
            </c:numRef>
          </c:cat>
          <c:val>
            <c:numRef>
              <c:f>Sheet1!$I$17:$I$22</c:f>
              <c:numCache>
                <c:formatCode>General</c:formatCode>
                <c:ptCount val="6"/>
                <c:pt idx="0">
                  <c:v>249</c:v>
                </c:pt>
                <c:pt idx="1">
                  <c:v>314</c:v>
                </c:pt>
                <c:pt idx="2">
                  <c:v>462</c:v>
                </c:pt>
                <c:pt idx="3">
                  <c:v>938</c:v>
                </c:pt>
                <c:pt idx="4">
                  <c:v>1114</c:v>
                </c:pt>
                <c:pt idx="5">
                  <c:v>1102</c:v>
                </c:pt>
              </c:numCache>
            </c:numRef>
          </c:val>
          <c:extLst>
            <c:ext xmlns:c16="http://schemas.microsoft.com/office/drawing/2014/chart" uri="{C3380CC4-5D6E-409C-BE32-E72D297353CC}">
              <c16:uniqueId val="{00000000-18D9-44CD-B532-0E85EC499DF8}"/>
            </c:ext>
          </c:extLst>
        </c:ser>
        <c:dLbls>
          <c:showLegendKey val="0"/>
          <c:showVal val="0"/>
          <c:showCatName val="0"/>
          <c:showSerName val="0"/>
          <c:showPercent val="0"/>
          <c:showBubbleSize val="0"/>
        </c:dLbls>
        <c:gapWidth val="219"/>
        <c:axId val="1772621551"/>
        <c:axId val="1486238591"/>
      </c:barChart>
      <c:lineChart>
        <c:grouping val="standard"/>
        <c:varyColors val="0"/>
        <c:ser>
          <c:idx val="1"/>
          <c:order val="1"/>
          <c:tx>
            <c:strRef>
              <c:f>Sheet1!$J$16</c:f>
              <c:strCache>
                <c:ptCount val="1"/>
                <c:pt idx="0">
                  <c:v>Drug Use Risk Factor</c:v>
                </c:pt>
              </c:strCache>
            </c:strRef>
          </c:tx>
          <c:spPr>
            <a:ln w="28575" cap="rnd">
              <a:solidFill>
                <a:schemeClr val="accent2"/>
              </a:solidFill>
              <a:round/>
            </a:ln>
            <a:effectLst/>
          </c:spPr>
          <c:marker>
            <c:symbol val="none"/>
          </c:marker>
          <c:cat>
            <c:numRef>
              <c:f>Sheet1!$H$17:$H$22</c:f>
              <c:numCache>
                <c:formatCode>General</c:formatCode>
                <c:ptCount val="6"/>
                <c:pt idx="0">
                  <c:v>2018</c:v>
                </c:pt>
                <c:pt idx="1">
                  <c:v>2019</c:v>
                </c:pt>
                <c:pt idx="2">
                  <c:v>2020</c:v>
                </c:pt>
                <c:pt idx="3">
                  <c:v>2021</c:v>
                </c:pt>
                <c:pt idx="4">
                  <c:v>2022</c:v>
                </c:pt>
                <c:pt idx="5">
                  <c:v>2023</c:v>
                </c:pt>
              </c:numCache>
            </c:numRef>
          </c:cat>
          <c:val>
            <c:numRef>
              <c:f>Sheet1!$J$17:$J$22</c:f>
              <c:numCache>
                <c:formatCode>General</c:formatCode>
                <c:ptCount val="6"/>
                <c:pt idx="0">
                  <c:v>87</c:v>
                </c:pt>
                <c:pt idx="1">
                  <c:v>140</c:v>
                </c:pt>
                <c:pt idx="2">
                  <c:v>161</c:v>
                </c:pt>
                <c:pt idx="3">
                  <c:v>312</c:v>
                </c:pt>
                <c:pt idx="4">
                  <c:v>336</c:v>
                </c:pt>
                <c:pt idx="5">
                  <c:v>252</c:v>
                </c:pt>
              </c:numCache>
            </c:numRef>
          </c:val>
          <c:smooth val="0"/>
          <c:extLst>
            <c:ext xmlns:c16="http://schemas.microsoft.com/office/drawing/2014/chart" uri="{C3380CC4-5D6E-409C-BE32-E72D297353CC}">
              <c16:uniqueId val="{00000001-18D9-44CD-B532-0E85EC499DF8}"/>
            </c:ext>
          </c:extLst>
        </c:ser>
        <c:dLbls>
          <c:showLegendKey val="0"/>
          <c:showVal val="0"/>
          <c:showCatName val="0"/>
          <c:showSerName val="0"/>
          <c:showPercent val="0"/>
          <c:showBubbleSize val="0"/>
        </c:dLbls>
        <c:marker val="1"/>
        <c:smooth val="0"/>
        <c:axId val="1772621551"/>
        <c:axId val="1486238591"/>
      </c:lineChart>
      <c:catAx>
        <c:axId val="17726215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86238591"/>
        <c:crosses val="autoZero"/>
        <c:auto val="1"/>
        <c:lblAlgn val="ctr"/>
        <c:lblOffset val="100"/>
        <c:noMultiLvlLbl val="0"/>
      </c:catAx>
      <c:valAx>
        <c:axId val="1486238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Case Count</a:t>
                </a:r>
              </a:p>
            </c:rich>
          </c:tx>
          <c:layout>
            <c:manualLayout>
              <c:xMode val="edge"/>
              <c:yMode val="edge"/>
              <c:x val="0"/>
              <c:y val="0.3759324128961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72621551"/>
        <c:crosses val="autoZero"/>
        <c:crossBetween val="between"/>
      </c:valAx>
      <c:spPr>
        <a:noFill/>
        <a:ln>
          <a:noFill/>
        </a:ln>
        <a:effectLst/>
      </c:spPr>
    </c:plotArea>
    <c:legend>
      <c:legendPos val="b"/>
      <c:layout>
        <c:manualLayout>
          <c:xMode val="edge"/>
          <c:yMode val="edge"/>
          <c:x val="0.21796623410827357"/>
          <c:y val="0.89842104886795981"/>
          <c:w val="0.58711750505314708"/>
          <c:h val="7.2900173389933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dirty="0">
                <a:solidFill>
                  <a:prstClr val="black">
                    <a:lumMod val="65000"/>
                    <a:lumOff val="35000"/>
                  </a:prstClr>
                </a:solidFill>
                <a:effectLst/>
              </a:rPr>
              <a:t>Trends in Retail Pharmacy Dispensed Opioid Prescriptions per 100 persons per year </a:t>
            </a:r>
            <a:r>
              <a:rPr lang="en-US" sz="2000" b="0" i="0" u="none" strike="noStrike" kern="1200" spc="0" baseline="0" dirty="0">
                <a:solidFill>
                  <a:prstClr val="black">
                    <a:lumMod val="65000"/>
                    <a:lumOff val="35000"/>
                  </a:prstClr>
                </a:solidFill>
              </a:rPr>
              <a:t>(2019-2023)</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'2023'!$H$7</c:f>
              <c:strCache>
                <c:ptCount val="1"/>
                <c:pt idx="0">
                  <c:v>National Opioid Dispensing Rate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'2023'!$I$6:$M$6</c:f>
              <c:numCache>
                <c:formatCode>General</c:formatCode>
                <c:ptCount val="5"/>
                <c:pt idx="0">
                  <c:v>2019</c:v>
                </c:pt>
                <c:pt idx="1">
                  <c:v>2020</c:v>
                </c:pt>
                <c:pt idx="2">
                  <c:v>2021</c:v>
                </c:pt>
                <c:pt idx="3">
                  <c:v>2022</c:v>
                </c:pt>
                <c:pt idx="4">
                  <c:v>2023</c:v>
                </c:pt>
              </c:numCache>
            </c:numRef>
          </c:cat>
          <c:val>
            <c:numRef>
              <c:f>'2023'!$I$7:$M$7</c:f>
              <c:numCache>
                <c:formatCode>General</c:formatCode>
                <c:ptCount val="5"/>
                <c:pt idx="0">
                  <c:v>46.8</c:v>
                </c:pt>
                <c:pt idx="1">
                  <c:v>43.2</c:v>
                </c:pt>
                <c:pt idx="2">
                  <c:v>42</c:v>
                </c:pt>
                <c:pt idx="3">
                  <c:v>39.5</c:v>
                </c:pt>
                <c:pt idx="4">
                  <c:v>37.5</c:v>
                </c:pt>
              </c:numCache>
            </c:numRef>
          </c:val>
          <c:smooth val="0"/>
          <c:extLst>
            <c:ext xmlns:c16="http://schemas.microsoft.com/office/drawing/2014/chart" uri="{C3380CC4-5D6E-409C-BE32-E72D297353CC}">
              <c16:uniqueId val="{00000000-5892-4A83-AA97-6A5C5E92D162}"/>
            </c:ext>
          </c:extLst>
        </c:ser>
        <c:ser>
          <c:idx val="1"/>
          <c:order val="1"/>
          <c:tx>
            <c:strRef>
              <c:f>'2023'!$H$8</c:f>
              <c:strCache>
                <c:ptCount val="1"/>
                <c:pt idx="0">
                  <c:v>Arkansas Opioid Dispensing Rate</c:v>
                </c:pt>
              </c:strCache>
            </c:strRef>
          </c:tx>
          <c:spPr>
            <a:ln w="28575" cap="rnd">
              <a:solidFill>
                <a:srgbClr val="FF993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2-4A83-AA97-6A5C5E92D16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2-4A83-AA97-6A5C5E92D16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92-4A83-AA97-6A5C5E92D16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92-4A83-AA97-6A5C5E92D16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92-4A83-AA97-6A5C5E92D1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'2023'!$I$6:$M$6</c:f>
              <c:numCache>
                <c:formatCode>General</c:formatCode>
                <c:ptCount val="5"/>
                <c:pt idx="0">
                  <c:v>2019</c:v>
                </c:pt>
                <c:pt idx="1">
                  <c:v>2020</c:v>
                </c:pt>
                <c:pt idx="2">
                  <c:v>2021</c:v>
                </c:pt>
                <c:pt idx="3">
                  <c:v>2022</c:v>
                </c:pt>
                <c:pt idx="4">
                  <c:v>2023</c:v>
                </c:pt>
              </c:numCache>
            </c:numRef>
          </c:cat>
          <c:val>
            <c:numRef>
              <c:f>'2023'!$I$8:$M$8</c:f>
              <c:numCache>
                <c:formatCode>General</c:formatCode>
                <c:ptCount val="5"/>
                <c:pt idx="0">
                  <c:v>81.099999999999994</c:v>
                </c:pt>
                <c:pt idx="1">
                  <c:v>76.400000000000006</c:v>
                </c:pt>
                <c:pt idx="2">
                  <c:v>75.3</c:v>
                </c:pt>
                <c:pt idx="3">
                  <c:v>72.099999999999994</c:v>
                </c:pt>
                <c:pt idx="4">
                  <c:v>71.5</c:v>
                </c:pt>
              </c:numCache>
            </c:numRef>
          </c:val>
          <c:smooth val="0"/>
          <c:extLst>
            <c:ext xmlns:c16="http://schemas.microsoft.com/office/drawing/2014/chart" uri="{C3380CC4-5D6E-409C-BE32-E72D297353CC}">
              <c16:uniqueId val="{00000006-5892-4A83-AA97-6A5C5E92D162}"/>
            </c:ext>
          </c:extLst>
        </c:ser>
        <c:dLbls>
          <c:showLegendKey val="0"/>
          <c:showVal val="0"/>
          <c:showCatName val="0"/>
          <c:showSerName val="0"/>
          <c:showPercent val="0"/>
          <c:showBubbleSize val="0"/>
        </c:dLbls>
        <c:smooth val="0"/>
        <c:axId val="1391883424"/>
        <c:axId val="1391883904"/>
      </c:lineChart>
      <c:catAx>
        <c:axId val="139188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91883904"/>
        <c:crosses val="autoZero"/>
        <c:auto val="1"/>
        <c:lblAlgn val="ctr"/>
        <c:lblOffset val="100"/>
        <c:noMultiLvlLbl val="0"/>
      </c:catAx>
      <c:valAx>
        <c:axId val="1391883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1883424"/>
        <c:crosses val="autoZero"/>
        <c:crossBetween val="between"/>
      </c:valAx>
      <c:spPr>
        <a:noFill/>
        <a:ln>
          <a:noFill/>
        </a:ln>
        <a:effectLst/>
      </c:spPr>
    </c:plotArea>
    <c:legend>
      <c:legendPos val="b"/>
      <c:layout>
        <c:manualLayout>
          <c:xMode val="edge"/>
          <c:yMode val="edge"/>
          <c:x val="5.0000025364050203E-2"/>
          <c:y val="0.93446598828091809"/>
          <c:w val="0.89999994927189952"/>
          <c:h val="6.55340117190818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Trends in Buprenorphine Dispensing Rate per 100 Persons</a:t>
            </a:r>
            <a:r>
              <a:rPr lang="en-US" sz="2000" baseline="0"/>
              <a:t> per Year (2019-2023)</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'Bup Rates'!$H$5</c:f>
              <c:strCache>
                <c:ptCount val="1"/>
                <c:pt idx="0">
                  <c:v>National Buprenorphine Dispensing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2.8416666666666767E-2"/>
                  <c:y val="4.4016112569262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1-46B6-81B5-466BAC73EEA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'Bup Rates'!$I$4:$M$4</c:f>
              <c:numCache>
                <c:formatCode>General</c:formatCode>
                <c:ptCount val="5"/>
                <c:pt idx="0">
                  <c:v>2019</c:v>
                </c:pt>
                <c:pt idx="1">
                  <c:v>2020</c:v>
                </c:pt>
                <c:pt idx="2">
                  <c:v>2021</c:v>
                </c:pt>
                <c:pt idx="3">
                  <c:v>2022</c:v>
                </c:pt>
                <c:pt idx="4">
                  <c:v>2023</c:v>
                </c:pt>
              </c:numCache>
            </c:numRef>
          </c:cat>
          <c:val>
            <c:numRef>
              <c:f>'Bup Rates'!$I$5:$M$5</c:f>
              <c:numCache>
                <c:formatCode>General</c:formatCode>
                <c:ptCount val="5"/>
                <c:pt idx="0">
                  <c:v>4.7</c:v>
                </c:pt>
                <c:pt idx="1">
                  <c:v>4.8</c:v>
                </c:pt>
                <c:pt idx="2">
                  <c:v>4.9000000000000004</c:v>
                </c:pt>
                <c:pt idx="3">
                  <c:v>4.8</c:v>
                </c:pt>
                <c:pt idx="4">
                  <c:v>4.7</c:v>
                </c:pt>
              </c:numCache>
            </c:numRef>
          </c:val>
          <c:smooth val="0"/>
          <c:extLst>
            <c:ext xmlns:c16="http://schemas.microsoft.com/office/drawing/2014/chart" uri="{C3380CC4-5D6E-409C-BE32-E72D297353CC}">
              <c16:uniqueId val="{00000001-0CD1-46B6-81B5-466BAC73EEA7}"/>
            </c:ext>
          </c:extLst>
        </c:ser>
        <c:ser>
          <c:idx val="1"/>
          <c:order val="1"/>
          <c:tx>
            <c:strRef>
              <c:f>'Bup Rates'!$H$6</c:f>
              <c:strCache>
                <c:ptCount val="1"/>
                <c:pt idx="0">
                  <c:v>Arkansas Buprenorphine Dispensing Rate</c:v>
                </c:pt>
              </c:strCache>
            </c:strRef>
          </c:tx>
          <c:spPr>
            <a:ln w="28575" cap="rnd">
              <a:solidFill>
                <a:srgbClr val="FF9933"/>
              </a:solidFill>
              <a:round/>
            </a:ln>
            <a:effectLst/>
          </c:spPr>
          <c:marker>
            <c:symbol val="circle"/>
            <c:size val="5"/>
            <c:spPr>
              <a:solidFill>
                <a:srgbClr val="FF9933"/>
              </a:solidFill>
              <a:ln w="9525">
                <a:solidFill>
                  <a:srgbClr val="FF9933"/>
                </a:solidFill>
              </a:ln>
              <a:effectLst/>
            </c:spPr>
          </c:marker>
          <c:dLbls>
            <c:dLbl>
              <c:idx val="4"/>
              <c:layout>
                <c:manualLayout>
                  <c:x val="-1.1750000000000203E-2"/>
                  <c:y val="-8.105314960629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D1-46B6-81B5-466BAC73EEA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'Bup Rates'!$I$4:$M$4</c:f>
              <c:numCache>
                <c:formatCode>General</c:formatCode>
                <c:ptCount val="5"/>
                <c:pt idx="0">
                  <c:v>2019</c:v>
                </c:pt>
                <c:pt idx="1">
                  <c:v>2020</c:v>
                </c:pt>
                <c:pt idx="2">
                  <c:v>2021</c:v>
                </c:pt>
                <c:pt idx="3">
                  <c:v>2022</c:v>
                </c:pt>
                <c:pt idx="4">
                  <c:v>2023</c:v>
                </c:pt>
              </c:numCache>
            </c:numRef>
          </c:cat>
          <c:val>
            <c:numRef>
              <c:f>'Bup Rates'!$I$6:$M$6</c:f>
              <c:numCache>
                <c:formatCode>General</c:formatCode>
                <c:ptCount val="5"/>
                <c:pt idx="0">
                  <c:v>3.4</c:v>
                </c:pt>
                <c:pt idx="1">
                  <c:v>3.5</c:v>
                </c:pt>
                <c:pt idx="2">
                  <c:v>4</c:v>
                </c:pt>
                <c:pt idx="3">
                  <c:v>4.7</c:v>
                </c:pt>
                <c:pt idx="4">
                  <c:v>5.4</c:v>
                </c:pt>
              </c:numCache>
            </c:numRef>
          </c:val>
          <c:smooth val="0"/>
          <c:extLst>
            <c:ext xmlns:c16="http://schemas.microsoft.com/office/drawing/2014/chart" uri="{C3380CC4-5D6E-409C-BE32-E72D297353CC}">
              <c16:uniqueId val="{00000003-0CD1-46B6-81B5-466BAC73EEA7}"/>
            </c:ext>
          </c:extLst>
        </c:ser>
        <c:dLbls>
          <c:showLegendKey val="0"/>
          <c:showVal val="0"/>
          <c:showCatName val="0"/>
          <c:showSerName val="0"/>
          <c:showPercent val="0"/>
          <c:showBubbleSize val="0"/>
        </c:dLbls>
        <c:marker val="1"/>
        <c:smooth val="0"/>
        <c:axId val="450419424"/>
        <c:axId val="450421344"/>
      </c:lineChart>
      <c:catAx>
        <c:axId val="45041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0421344"/>
        <c:crosses val="autoZero"/>
        <c:auto val="1"/>
        <c:lblAlgn val="ctr"/>
        <c:lblOffset val="100"/>
        <c:noMultiLvlLbl val="0"/>
      </c:catAx>
      <c:valAx>
        <c:axId val="45042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041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3784E11-7731-4B44-AD4C-B4A92188AE11}" type="datetimeFigureOut">
              <a:rPr lang="en-US" smtClean="0"/>
              <a:t>5/30/25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72FF9B6-CD09-4B1D-B764-64A279945FB3}" type="slidenum">
              <a:rPr lang="en-US" smtClean="0"/>
              <a:t>‹#›</a:t>
            </a:fld>
            <a:endParaRPr lang="en-US"/>
          </a:p>
        </p:txBody>
      </p:sp>
    </p:spTree>
    <p:extLst>
      <p:ext uri="{BB962C8B-B14F-4D97-AF65-F5344CB8AC3E}">
        <p14:creationId xmlns:p14="http://schemas.microsoft.com/office/powerpoint/2010/main" val="70479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2FF9B6-CD09-4B1D-B764-64A279945FB3}" type="slidenum">
              <a:rPr lang="en-US" smtClean="0"/>
              <a:t>1</a:t>
            </a:fld>
            <a:endParaRPr lang="en-US"/>
          </a:p>
        </p:txBody>
      </p:sp>
    </p:spTree>
    <p:extLst>
      <p:ext uri="{BB962C8B-B14F-4D97-AF65-F5344CB8AC3E}">
        <p14:creationId xmlns:p14="http://schemas.microsoft.com/office/powerpoint/2010/main" val="216680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2FF9B6-CD09-4B1D-B764-64A279945FB3}" type="slidenum">
              <a:rPr lang="en-US" smtClean="0"/>
              <a:t>14</a:t>
            </a:fld>
            <a:endParaRPr lang="en-US"/>
          </a:p>
        </p:txBody>
      </p:sp>
    </p:spTree>
    <p:extLst>
      <p:ext uri="{BB962C8B-B14F-4D97-AF65-F5344CB8AC3E}">
        <p14:creationId xmlns:p14="http://schemas.microsoft.com/office/powerpoint/2010/main" val="1937398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15</a:t>
            </a:fld>
            <a:endParaRPr lang="en-US"/>
          </a:p>
        </p:txBody>
      </p:sp>
    </p:spTree>
    <p:extLst>
      <p:ext uri="{BB962C8B-B14F-4D97-AF65-F5344CB8AC3E}">
        <p14:creationId xmlns:p14="http://schemas.microsoft.com/office/powerpoint/2010/main" val="223206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16</a:t>
            </a:fld>
            <a:endParaRPr lang="en-US"/>
          </a:p>
        </p:txBody>
      </p:sp>
    </p:spTree>
    <p:extLst>
      <p:ext uri="{BB962C8B-B14F-4D97-AF65-F5344CB8AC3E}">
        <p14:creationId xmlns:p14="http://schemas.microsoft.com/office/powerpoint/2010/main" val="82639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17</a:t>
            </a:fld>
            <a:endParaRPr lang="en-US"/>
          </a:p>
        </p:txBody>
      </p:sp>
    </p:spTree>
    <p:extLst>
      <p:ext uri="{BB962C8B-B14F-4D97-AF65-F5344CB8AC3E}">
        <p14:creationId xmlns:p14="http://schemas.microsoft.com/office/powerpoint/2010/main" val="119437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CAF4-E708-B7D4-884C-DE25E84C5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DC763-9B1C-C85A-0540-EF3839D20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2FB1A-1BBC-A5DD-2ECD-8D47A738CA96}"/>
              </a:ext>
            </a:extLst>
          </p:cNvPr>
          <p:cNvSpPr>
            <a:spLocks noGrp="1"/>
          </p:cNvSpPr>
          <p:nvPr>
            <p:ph type="body" idx="1"/>
          </p:nvPr>
        </p:nvSpPr>
        <p:spPr/>
        <p:txBody>
          <a:bodyPr/>
          <a:lstStyle/>
          <a:p>
            <a:pPr algn="l" fontAlgn="base"/>
            <a:endParaRPr lang="en-US" sz="1100" dirty="0">
              <a:solidFill>
                <a:srgbClr val="00000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FB60964-FD12-8BAC-9438-78CD3BC15D6B}"/>
              </a:ext>
            </a:extLst>
          </p:cNvPr>
          <p:cNvSpPr>
            <a:spLocks noGrp="1"/>
          </p:cNvSpPr>
          <p:nvPr>
            <p:ph type="sldNum" sz="quarter" idx="5"/>
          </p:nvPr>
        </p:nvSpPr>
        <p:spPr/>
        <p:txBody>
          <a:bodyPr/>
          <a:lstStyle/>
          <a:p>
            <a:pPr defTabSz="935553">
              <a:defRPr/>
            </a:pPr>
            <a:fld id="{90FF683B-42B2-4315-939C-3058567F16F6}" type="slidenum">
              <a:rPr lang="en-US">
                <a:solidFill>
                  <a:prstClr val="black"/>
                </a:solidFill>
                <a:latin typeface="Calibri" panose="020F0502020204030204"/>
              </a:rPr>
              <a:pPr defTabSz="935553">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660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20</a:t>
            </a:fld>
            <a:endParaRPr lang="en-US"/>
          </a:p>
        </p:txBody>
      </p:sp>
    </p:spTree>
    <p:extLst>
      <p:ext uri="{BB962C8B-B14F-4D97-AF65-F5344CB8AC3E}">
        <p14:creationId xmlns:p14="http://schemas.microsoft.com/office/powerpoint/2010/main" val="17535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BA0C4-B45E-4747-A86B-DCFEA52CC082}" type="slidenum">
              <a:rPr lang="en-US" smtClean="0"/>
              <a:t>21</a:t>
            </a:fld>
            <a:endParaRPr lang="en-US"/>
          </a:p>
        </p:txBody>
      </p:sp>
    </p:spTree>
    <p:extLst>
      <p:ext uri="{BB962C8B-B14F-4D97-AF65-F5344CB8AC3E}">
        <p14:creationId xmlns:p14="http://schemas.microsoft.com/office/powerpoint/2010/main" val="383744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0B9F-4C1F-59A3-699F-69D33D546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BC7BD-1008-FC94-2493-0A3569607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1A8E6-DE2A-AB30-6F0E-F2E616D1A8FC}"/>
              </a:ext>
            </a:extLst>
          </p:cNvPr>
          <p:cNvSpPr>
            <a:spLocks noGrp="1"/>
          </p:cNvSpPr>
          <p:nvPr>
            <p:ph type="body" idx="1"/>
          </p:nvPr>
        </p:nvSpPr>
        <p:spPr/>
        <p:txBody>
          <a:bodyPr/>
          <a:lstStyle/>
          <a:p>
            <a:pPr algn="l" fontAlgn="base"/>
            <a:endParaRPr lang="en-US" sz="1100" dirty="0">
              <a:solidFill>
                <a:srgbClr val="00000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0EE9799-27D2-6E6F-8592-2EE344D9B5E6}"/>
              </a:ext>
            </a:extLst>
          </p:cNvPr>
          <p:cNvSpPr>
            <a:spLocks noGrp="1"/>
          </p:cNvSpPr>
          <p:nvPr>
            <p:ph type="sldNum" sz="quarter" idx="5"/>
          </p:nvPr>
        </p:nvSpPr>
        <p:spPr/>
        <p:txBody>
          <a:bodyPr/>
          <a:lstStyle/>
          <a:p>
            <a:pPr defTabSz="935553">
              <a:defRPr/>
            </a:pPr>
            <a:fld id="{90FF683B-42B2-4315-939C-3058567F16F6}" type="slidenum">
              <a:rPr lang="en-US">
                <a:solidFill>
                  <a:prstClr val="black"/>
                </a:solidFill>
                <a:latin typeface="Calibri" panose="020F0502020204030204"/>
              </a:rPr>
              <a:pPr defTabSz="935553">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776330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27943-D708-BBAE-62D4-2348052E0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C556B-B387-49F5-126A-5BD97A3DE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D52CA-7720-BAEB-481D-98F2343C5A46}"/>
              </a:ext>
            </a:extLst>
          </p:cNvPr>
          <p:cNvSpPr>
            <a:spLocks noGrp="1"/>
          </p:cNvSpPr>
          <p:nvPr>
            <p:ph type="body" idx="1"/>
          </p:nvPr>
        </p:nvSpPr>
        <p:spPr/>
        <p:txBody>
          <a:bodyPr/>
          <a:lstStyle/>
          <a:p>
            <a:pPr defTabSz="924916">
              <a:defRPr/>
            </a:pPr>
            <a:endParaRPr lang="en-US" dirty="0">
              <a:solidFill>
                <a:prstClr val="white"/>
              </a:solidFill>
            </a:endParaRPr>
          </a:p>
        </p:txBody>
      </p:sp>
      <p:sp>
        <p:nvSpPr>
          <p:cNvPr id="4" name="Slide Number Placeholder 3">
            <a:extLst>
              <a:ext uri="{FF2B5EF4-FFF2-40B4-BE49-F238E27FC236}">
                <a16:creationId xmlns:a16="http://schemas.microsoft.com/office/drawing/2014/main" id="{36732BA0-0DD5-7E43-DE85-48EA01DDD311}"/>
              </a:ext>
            </a:extLst>
          </p:cNvPr>
          <p:cNvSpPr>
            <a:spLocks noGrp="1"/>
          </p:cNvSpPr>
          <p:nvPr>
            <p:ph type="sldNum" sz="quarter" idx="5"/>
          </p:nvPr>
        </p:nvSpPr>
        <p:spPr/>
        <p:txBody>
          <a:bodyPr/>
          <a:lstStyle/>
          <a:p>
            <a:fld id="{4CCBA0C4-B45E-4747-A86B-DCFEA52CC082}" type="slidenum">
              <a:rPr lang="en-US" smtClean="0"/>
              <a:t>23</a:t>
            </a:fld>
            <a:endParaRPr lang="en-US"/>
          </a:p>
        </p:txBody>
      </p:sp>
    </p:spTree>
    <p:extLst>
      <p:ext uri="{BB962C8B-B14F-4D97-AF65-F5344CB8AC3E}">
        <p14:creationId xmlns:p14="http://schemas.microsoft.com/office/powerpoint/2010/main" val="262947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BA0C4-B45E-4747-A86B-DCFEA52CC082}" type="slidenum">
              <a:rPr lang="en-US" smtClean="0"/>
              <a:t>25</a:t>
            </a:fld>
            <a:endParaRPr lang="en-US"/>
          </a:p>
        </p:txBody>
      </p:sp>
    </p:spTree>
    <p:extLst>
      <p:ext uri="{BB962C8B-B14F-4D97-AF65-F5344CB8AC3E}">
        <p14:creationId xmlns:p14="http://schemas.microsoft.com/office/powerpoint/2010/main" val="14250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2FF9B6-CD09-4B1D-B764-64A279945FB3}" type="slidenum">
              <a:rPr lang="en-US" smtClean="0"/>
              <a:t>2</a:t>
            </a:fld>
            <a:endParaRPr lang="en-US"/>
          </a:p>
        </p:txBody>
      </p:sp>
    </p:spTree>
    <p:extLst>
      <p:ext uri="{BB962C8B-B14F-4D97-AF65-F5344CB8AC3E}">
        <p14:creationId xmlns:p14="http://schemas.microsoft.com/office/powerpoint/2010/main" val="360493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26</a:t>
            </a:fld>
            <a:endParaRPr lang="en-US"/>
          </a:p>
        </p:txBody>
      </p:sp>
    </p:spTree>
    <p:extLst>
      <p:ext uri="{BB962C8B-B14F-4D97-AF65-F5344CB8AC3E}">
        <p14:creationId xmlns:p14="http://schemas.microsoft.com/office/powerpoint/2010/main" val="63094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28</a:t>
            </a:fld>
            <a:endParaRPr lang="en-US"/>
          </a:p>
        </p:txBody>
      </p:sp>
    </p:spTree>
    <p:extLst>
      <p:ext uri="{BB962C8B-B14F-4D97-AF65-F5344CB8AC3E}">
        <p14:creationId xmlns:p14="http://schemas.microsoft.com/office/powerpoint/2010/main" val="371138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4</a:t>
            </a:fld>
            <a:endParaRPr lang="en-US"/>
          </a:p>
        </p:txBody>
      </p:sp>
    </p:spTree>
    <p:extLst>
      <p:ext uri="{BB962C8B-B14F-4D97-AF65-F5344CB8AC3E}">
        <p14:creationId xmlns:p14="http://schemas.microsoft.com/office/powerpoint/2010/main" val="424717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5</a:t>
            </a:fld>
            <a:endParaRPr lang="en-US"/>
          </a:p>
        </p:txBody>
      </p:sp>
    </p:spTree>
    <p:extLst>
      <p:ext uri="{BB962C8B-B14F-4D97-AF65-F5344CB8AC3E}">
        <p14:creationId xmlns:p14="http://schemas.microsoft.com/office/powerpoint/2010/main" val="165231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6</a:t>
            </a:fld>
            <a:endParaRPr lang="en-US"/>
          </a:p>
        </p:txBody>
      </p:sp>
    </p:spTree>
    <p:extLst>
      <p:ext uri="{BB962C8B-B14F-4D97-AF65-F5344CB8AC3E}">
        <p14:creationId xmlns:p14="http://schemas.microsoft.com/office/powerpoint/2010/main" val="242292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7</a:t>
            </a:fld>
            <a:endParaRPr lang="en-US"/>
          </a:p>
        </p:txBody>
      </p:sp>
    </p:spTree>
    <p:extLst>
      <p:ext uri="{BB962C8B-B14F-4D97-AF65-F5344CB8AC3E}">
        <p14:creationId xmlns:p14="http://schemas.microsoft.com/office/powerpoint/2010/main" val="388056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8</a:t>
            </a:fld>
            <a:endParaRPr lang="en-US"/>
          </a:p>
        </p:txBody>
      </p:sp>
    </p:spTree>
    <p:extLst>
      <p:ext uri="{BB962C8B-B14F-4D97-AF65-F5344CB8AC3E}">
        <p14:creationId xmlns:p14="http://schemas.microsoft.com/office/powerpoint/2010/main" val="62001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9</a:t>
            </a:fld>
            <a:endParaRPr lang="en-US"/>
          </a:p>
        </p:txBody>
      </p:sp>
    </p:spTree>
    <p:extLst>
      <p:ext uri="{BB962C8B-B14F-4D97-AF65-F5344CB8AC3E}">
        <p14:creationId xmlns:p14="http://schemas.microsoft.com/office/powerpoint/2010/main" val="99991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2FF9B6-CD09-4B1D-B764-64A279945FB3}" type="slidenum">
              <a:rPr lang="en-US" smtClean="0"/>
              <a:t>13</a:t>
            </a:fld>
            <a:endParaRPr lang="en-US"/>
          </a:p>
        </p:txBody>
      </p:sp>
    </p:spTree>
    <p:extLst>
      <p:ext uri="{BB962C8B-B14F-4D97-AF65-F5344CB8AC3E}">
        <p14:creationId xmlns:p14="http://schemas.microsoft.com/office/powerpoint/2010/main" val="323936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206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6370" r="55937" b="9786"/>
          <a:stretch/>
        </p:blipFill>
        <p:spPr>
          <a:xfrm>
            <a:off x="5883243" y="0"/>
            <a:ext cx="6302131" cy="6864824"/>
          </a:xfrm>
          <a:prstGeom prst="rect">
            <a:avLst/>
          </a:prstGeom>
        </p:spPr>
      </p:pic>
      <p:sp>
        <p:nvSpPr>
          <p:cNvPr id="2" name="Title 1"/>
          <p:cNvSpPr>
            <a:spLocks noGrp="1"/>
          </p:cNvSpPr>
          <p:nvPr>
            <p:ph type="ctrTitle"/>
          </p:nvPr>
        </p:nvSpPr>
        <p:spPr>
          <a:xfrm>
            <a:off x="395170" y="896815"/>
            <a:ext cx="6012977" cy="3052763"/>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95169" y="4041653"/>
            <a:ext cx="6012977"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390" y="1865129"/>
            <a:ext cx="3136984" cy="3134566"/>
          </a:xfrm>
          <a:prstGeom prst="rect">
            <a:avLst/>
          </a:prstGeom>
        </p:spPr>
      </p:pic>
      <p:sp>
        <p:nvSpPr>
          <p:cNvPr id="4" name="Slide Number Placeholder 3">
            <a:extLst>
              <a:ext uri="{FF2B5EF4-FFF2-40B4-BE49-F238E27FC236}">
                <a16:creationId xmlns:a16="http://schemas.microsoft.com/office/drawing/2014/main" id="{F364837E-EED0-7152-4B9D-F4BF5CBF1356}"/>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2941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2" name="Slide Number Placeholder 1">
            <a:extLst>
              <a:ext uri="{FF2B5EF4-FFF2-40B4-BE49-F238E27FC236}">
                <a16:creationId xmlns:a16="http://schemas.microsoft.com/office/drawing/2014/main" id="{A358531D-CE57-64C7-CC34-9192F4BEB391}"/>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400294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0" name="Rectangle 9"/>
          <p:cNvSpPr/>
          <p:nvPr/>
        </p:nvSpPr>
        <p:spPr>
          <a:xfrm>
            <a:off x="1" y="0"/>
            <a:ext cx="12192000" cy="58956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2" name="Slide Number Placeholder 1">
            <a:extLst>
              <a:ext uri="{FF2B5EF4-FFF2-40B4-BE49-F238E27FC236}">
                <a16:creationId xmlns:a16="http://schemas.microsoft.com/office/drawing/2014/main" id="{3FB9023B-5864-7653-9411-8E05473091DC}"/>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17857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9183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09183C"/>
                </a:solidFill>
                <a:latin typeface="Arial" panose="020B0604020202020204" pitchFamily="34" charset="0"/>
                <a:cs typeface="Arial" panose="020B0604020202020204" pitchFamily="34" charset="0"/>
              </a:defRPr>
            </a:lvl1pPr>
            <a:lvl2pPr>
              <a:defRPr sz="2800">
                <a:solidFill>
                  <a:srgbClr val="09183C"/>
                </a:solidFill>
                <a:latin typeface="Arial" panose="020B0604020202020204" pitchFamily="34" charset="0"/>
                <a:cs typeface="Arial" panose="020B0604020202020204" pitchFamily="34" charset="0"/>
              </a:defRPr>
            </a:lvl2pPr>
            <a:lvl3pPr>
              <a:defRPr sz="2400">
                <a:solidFill>
                  <a:srgbClr val="09183C"/>
                </a:solidFill>
                <a:latin typeface="Arial" panose="020B0604020202020204" pitchFamily="34" charset="0"/>
                <a:cs typeface="Arial" panose="020B0604020202020204" pitchFamily="34" charset="0"/>
              </a:defRPr>
            </a:lvl3pPr>
            <a:lvl4pPr>
              <a:defRPr sz="2000">
                <a:solidFill>
                  <a:srgbClr val="09183C"/>
                </a:solidFill>
                <a:latin typeface="Arial" panose="020B0604020202020204" pitchFamily="34" charset="0"/>
                <a:cs typeface="Arial" panose="020B0604020202020204" pitchFamily="34" charset="0"/>
              </a:defRPr>
            </a:lvl4pPr>
            <a:lvl5pPr>
              <a:defRPr sz="2000">
                <a:solidFill>
                  <a:srgbClr val="09183C"/>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9183C"/>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5" name="Slide Number Placeholder 4">
            <a:extLst>
              <a:ext uri="{FF2B5EF4-FFF2-40B4-BE49-F238E27FC236}">
                <a16:creationId xmlns:a16="http://schemas.microsoft.com/office/drawing/2014/main" id="{9884BC62-8329-6BBC-D136-953C81F01371}"/>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296486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13" name="Rectangle 12"/>
          <p:cNvSpPr/>
          <p:nvPr/>
        </p:nvSpPr>
        <p:spPr>
          <a:xfrm>
            <a:off x="1" y="0"/>
            <a:ext cx="12192000" cy="58956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Rectangle 13"/>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5" name="Slide Number Placeholder 4">
            <a:extLst>
              <a:ext uri="{FF2B5EF4-FFF2-40B4-BE49-F238E27FC236}">
                <a16:creationId xmlns:a16="http://schemas.microsoft.com/office/drawing/2014/main" id="{F944571C-C416-B14C-593C-6089D3BC4A62}"/>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19956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9183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9183C"/>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5" name="Slide Number Placeholder 4">
            <a:extLst>
              <a:ext uri="{FF2B5EF4-FFF2-40B4-BE49-F238E27FC236}">
                <a16:creationId xmlns:a16="http://schemas.microsoft.com/office/drawing/2014/main" id="{27EF3D6C-D2E6-0E57-FA8F-C8BFD5311910}"/>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01364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13" name="Rectangle 12"/>
          <p:cNvSpPr/>
          <p:nvPr/>
        </p:nvSpPr>
        <p:spPr>
          <a:xfrm>
            <a:off x="1" y="0"/>
            <a:ext cx="12191999" cy="58956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Rectangle 13"/>
          <p:cNvSpPr/>
          <p:nvPr/>
        </p:nvSpPr>
        <p:spPr>
          <a:xfrm>
            <a:off x="1" y="5960125"/>
            <a:ext cx="12192000" cy="897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srcRect t="6697" r="45791" b="43379"/>
          <a:stretch/>
        </p:blipFill>
        <p:spPr>
          <a:xfrm>
            <a:off x="8797907" y="5960125"/>
            <a:ext cx="3394093" cy="8978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749" y="5842194"/>
            <a:ext cx="1123585" cy="1122719"/>
          </a:xfrm>
          <a:prstGeom prst="rect">
            <a:avLst/>
          </a:prstGeom>
        </p:spPr>
      </p:pic>
      <p:sp>
        <p:nvSpPr>
          <p:cNvPr id="5" name="Slide Number Placeholder 4">
            <a:extLst>
              <a:ext uri="{FF2B5EF4-FFF2-40B4-BE49-F238E27FC236}">
                <a16:creationId xmlns:a16="http://schemas.microsoft.com/office/drawing/2014/main" id="{9AA1A42D-F1C9-21D9-8A7D-8E80374347F6}"/>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26905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a:srcRect t="2239" r="41982" b="2906"/>
          <a:stretch/>
        </p:blipFill>
        <p:spPr>
          <a:xfrm>
            <a:off x="9069185" y="0"/>
            <a:ext cx="3122815" cy="1138846"/>
          </a:xfrm>
          <a:prstGeom prst="rect">
            <a:avLst/>
          </a:prstGeom>
        </p:spPr>
      </p:pic>
      <p:sp>
        <p:nvSpPr>
          <p:cNvPr id="2" name="Title 1"/>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259014"/>
            <a:ext cx="10515600" cy="5249362"/>
          </a:xfrm>
        </p:spPr>
        <p:txBody>
          <a:bodyPr/>
          <a:lstStyle>
            <a:lvl1pPr>
              <a:defRPr>
                <a:solidFill>
                  <a:srgbClr val="09183C"/>
                </a:solidFill>
                <a:latin typeface="Arial" panose="020B0604020202020204" pitchFamily="34" charset="0"/>
                <a:cs typeface="Arial" panose="020B0604020202020204" pitchFamily="34" charset="0"/>
              </a:defRPr>
            </a:lvl1pPr>
            <a:lvl2pPr>
              <a:defRPr>
                <a:solidFill>
                  <a:srgbClr val="09183C"/>
                </a:solidFill>
                <a:latin typeface="Arial" panose="020B0604020202020204" pitchFamily="34" charset="0"/>
                <a:cs typeface="Arial" panose="020B0604020202020204" pitchFamily="34" charset="0"/>
              </a:defRPr>
            </a:lvl2pPr>
            <a:lvl3pPr>
              <a:defRPr>
                <a:solidFill>
                  <a:srgbClr val="09183C"/>
                </a:solidFill>
                <a:latin typeface="Arial" panose="020B0604020202020204" pitchFamily="34" charset="0"/>
                <a:cs typeface="Arial" panose="020B0604020202020204" pitchFamily="34" charset="0"/>
              </a:defRPr>
            </a:lvl3pPr>
            <a:lvl4pPr>
              <a:defRPr>
                <a:solidFill>
                  <a:srgbClr val="09183C"/>
                </a:solidFill>
                <a:latin typeface="Arial" panose="020B0604020202020204" pitchFamily="34" charset="0"/>
                <a:cs typeface="Arial" panose="020B0604020202020204" pitchFamily="34" charset="0"/>
              </a:defRPr>
            </a:lvl4pPr>
            <a:lvl5pPr>
              <a:defRPr>
                <a:solidFill>
                  <a:srgbClr val="0918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4" name="Slide Number Placeholder 3">
            <a:extLst>
              <a:ext uri="{FF2B5EF4-FFF2-40B4-BE49-F238E27FC236}">
                <a16:creationId xmlns:a16="http://schemas.microsoft.com/office/drawing/2014/main" id="{A12D9E71-F112-6CA1-B67E-7620A1217782}"/>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107326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30932"/>
            <a:ext cx="10515600" cy="2852737"/>
          </a:xfrm>
        </p:spPr>
        <p:txBody>
          <a:bodyPr anchor="b"/>
          <a:lstStyle>
            <a:lvl1pPr>
              <a:defRPr sz="6000">
                <a:solidFill>
                  <a:srgbClr val="09183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3410657"/>
            <a:ext cx="10515600" cy="1500187"/>
          </a:xfrm>
        </p:spPr>
        <p:txBody>
          <a:bodyPr/>
          <a:lstStyle>
            <a:lvl1pPr marL="0" indent="0">
              <a:buNone/>
              <a:defRPr sz="2400">
                <a:solidFill>
                  <a:srgbClr val="09183C"/>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DA06673-4788-416E-87A0-AB4A1DFE6451}"/>
              </a:ext>
            </a:extLst>
          </p:cNvPr>
          <p:cNvSpPr/>
          <p:nvPr/>
        </p:nvSpPr>
        <p:spPr>
          <a:xfrm>
            <a:off x="0" y="5757646"/>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1ED359-06D1-4AD1-AFAF-97E843799A3F}"/>
              </a:ext>
            </a:extLst>
          </p:cNvPr>
          <p:cNvPicPr>
            <a:picLocks noChangeAspect="1"/>
          </p:cNvPicPr>
          <p:nvPr/>
        </p:nvPicPr>
        <p:blipFill rotWithShape="1">
          <a:blip r:embed="rId2"/>
          <a:srcRect t="2239" r="41982" b="2906"/>
          <a:stretch/>
        </p:blipFill>
        <p:spPr>
          <a:xfrm>
            <a:off x="9069184" y="5757645"/>
            <a:ext cx="3122815" cy="1138846"/>
          </a:xfrm>
          <a:prstGeom prst="rect">
            <a:avLst/>
          </a:prstGeom>
        </p:spPr>
      </p:pic>
      <p:pic>
        <p:nvPicPr>
          <p:cNvPr id="10" name="Picture 9">
            <a:extLst>
              <a:ext uri="{FF2B5EF4-FFF2-40B4-BE49-F238E27FC236}">
                <a16:creationId xmlns:a16="http://schemas.microsoft.com/office/drawing/2014/main" id="{51D51102-1330-4E0B-A808-A1652487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7" y="5697559"/>
            <a:ext cx="1259985" cy="1259013"/>
          </a:xfrm>
          <a:prstGeom prst="rect">
            <a:avLst/>
          </a:prstGeom>
        </p:spPr>
      </p:pic>
      <p:sp>
        <p:nvSpPr>
          <p:cNvPr id="4" name="Slide Number Placeholder 3">
            <a:extLst>
              <a:ext uri="{FF2B5EF4-FFF2-40B4-BE49-F238E27FC236}">
                <a16:creationId xmlns:a16="http://schemas.microsoft.com/office/drawing/2014/main" id="{8BC7C630-3686-B2AF-6267-161D4D58FC6C}"/>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80128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63535"/>
            <a:ext cx="5181600" cy="4913428"/>
          </a:xfrm>
        </p:spPr>
        <p:txBody>
          <a:bodyPr/>
          <a:lstStyle>
            <a:lvl1pPr>
              <a:defRPr>
                <a:solidFill>
                  <a:srgbClr val="09183C"/>
                </a:solidFill>
                <a:latin typeface="Arial" panose="020B0604020202020204" pitchFamily="34" charset="0"/>
                <a:cs typeface="Arial" panose="020B0604020202020204" pitchFamily="34" charset="0"/>
              </a:defRPr>
            </a:lvl1pPr>
            <a:lvl2pPr>
              <a:defRPr>
                <a:solidFill>
                  <a:srgbClr val="09183C"/>
                </a:solidFill>
                <a:latin typeface="Arial" panose="020B0604020202020204" pitchFamily="34" charset="0"/>
                <a:cs typeface="Arial" panose="020B0604020202020204" pitchFamily="34" charset="0"/>
              </a:defRPr>
            </a:lvl2pPr>
            <a:lvl3pPr>
              <a:defRPr>
                <a:solidFill>
                  <a:srgbClr val="09183C"/>
                </a:solidFill>
                <a:latin typeface="Arial" panose="020B0604020202020204" pitchFamily="34" charset="0"/>
                <a:cs typeface="Arial" panose="020B0604020202020204" pitchFamily="34" charset="0"/>
              </a:defRPr>
            </a:lvl3pPr>
            <a:lvl4pPr>
              <a:defRPr>
                <a:solidFill>
                  <a:srgbClr val="09183C"/>
                </a:solidFill>
                <a:latin typeface="Arial" panose="020B0604020202020204" pitchFamily="34" charset="0"/>
                <a:cs typeface="Arial" panose="020B0604020202020204" pitchFamily="34" charset="0"/>
              </a:defRPr>
            </a:lvl4pPr>
            <a:lvl5pPr>
              <a:defRPr>
                <a:solidFill>
                  <a:srgbClr val="0918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3535"/>
            <a:ext cx="5181600" cy="4913428"/>
          </a:xfrm>
        </p:spPr>
        <p:txBody>
          <a:bodyPr/>
          <a:lstStyle>
            <a:lvl1pPr>
              <a:defRPr>
                <a:solidFill>
                  <a:srgbClr val="09183C"/>
                </a:solidFill>
                <a:latin typeface="Arial" panose="020B0604020202020204" pitchFamily="34" charset="0"/>
                <a:cs typeface="Arial" panose="020B0604020202020204" pitchFamily="34" charset="0"/>
              </a:defRPr>
            </a:lvl1pPr>
            <a:lvl2pPr>
              <a:defRPr>
                <a:solidFill>
                  <a:srgbClr val="09183C"/>
                </a:solidFill>
                <a:latin typeface="Arial" panose="020B0604020202020204" pitchFamily="34" charset="0"/>
                <a:cs typeface="Arial" panose="020B0604020202020204" pitchFamily="34" charset="0"/>
              </a:defRPr>
            </a:lvl2pPr>
            <a:lvl3pPr>
              <a:defRPr>
                <a:solidFill>
                  <a:srgbClr val="09183C"/>
                </a:solidFill>
                <a:latin typeface="Arial" panose="020B0604020202020204" pitchFamily="34" charset="0"/>
                <a:cs typeface="Arial" panose="020B0604020202020204" pitchFamily="34" charset="0"/>
              </a:defRPr>
            </a:lvl3pPr>
            <a:lvl4pPr>
              <a:defRPr>
                <a:solidFill>
                  <a:srgbClr val="09183C"/>
                </a:solidFill>
                <a:latin typeface="Arial" panose="020B0604020202020204" pitchFamily="34" charset="0"/>
                <a:cs typeface="Arial" panose="020B0604020202020204" pitchFamily="34" charset="0"/>
              </a:defRPr>
            </a:lvl4pPr>
            <a:lvl5pPr>
              <a:defRPr>
                <a:solidFill>
                  <a:srgbClr val="0918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3CA60F6-8EC8-4300-8A25-A2560D3AAF94}"/>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D84FE3D-376E-4F70-AF9F-BA2ECE223358}"/>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4" name="Title 1">
            <a:extLst>
              <a:ext uri="{FF2B5EF4-FFF2-40B4-BE49-F238E27FC236}">
                <a16:creationId xmlns:a16="http://schemas.microsoft.com/office/drawing/2014/main" id="{210CDC0A-C379-4C50-9FA4-7BB8A3743A36}"/>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84E88BF5-0006-4A69-950E-631DED0EA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B1E18939-CE78-7D6F-FCF4-34E22B556249}"/>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01232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4" name="Rectangle 13"/>
          <p:cNvSpPr/>
          <p:nvPr/>
        </p:nvSpPr>
        <p:spPr>
          <a:xfrm>
            <a:off x="1" y="1198927"/>
            <a:ext cx="12191999" cy="56590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338349"/>
            <a:ext cx="5181600" cy="4838614"/>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38349"/>
            <a:ext cx="5181600" cy="4838614"/>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97FE610A-080F-4504-AADC-EAD26B2B0EE9}"/>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3FF8FF9-CC94-477D-970B-948A8E91D3DD}"/>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6" name="Title 1">
            <a:extLst>
              <a:ext uri="{FF2B5EF4-FFF2-40B4-BE49-F238E27FC236}">
                <a16:creationId xmlns:a16="http://schemas.microsoft.com/office/drawing/2014/main" id="{DD58E7A4-329E-4594-8433-38DFAAD71F80}"/>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7" name="Picture 16">
            <a:extLst>
              <a:ext uri="{FF2B5EF4-FFF2-40B4-BE49-F238E27FC236}">
                <a16:creationId xmlns:a16="http://schemas.microsoft.com/office/drawing/2014/main" id="{6086BD8C-865F-4FCD-BC32-DC8A1B3A4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594A8C3C-EFC0-F9A0-D88B-096B720F5880}"/>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161106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246063"/>
            <a:ext cx="5157787" cy="898622"/>
          </a:xfrm>
        </p:spPr>
        <p:txBody>
          <a:bodyPr anchor="b"/>
          <a:lstStyle>
            <a:lvl1pPr marL="0" indent="0">
              <a:buNone/>
              <a:defRPr sz="2400" b="1">
                <a:solidFill>
                  <a:srgbClr val="09183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51902"/>
            <a:ext cx="5157787" cy="3937761"/>
          </a:xfrm>
        </p:spPr>
        <p:txBody>
          <a:bodyPr/>
          <a:lstStyle>
            <a:lvl1pPr>
              <a:defRPr>
                <a:solidFill>
                  <a:srgbClr val="09183C"/>
                </a:solidFill>
                <a:latin typeface="Arial" panose="020B0604020202020204" pitchFamily="34" charset="0"/>
                <a:cs typeface="Arial" panose="020B0604020202020204" pitchFamily="34" charset="0"/>
              </a:defRPr>
            </a:lvl1pPr>
            <a:lvl2pPr>
              <a:defRPr>
                <a:solidFill>
                  <a:srgbClr val="09183C"/>
                </a:solidFill>
                <a:latin typeface="Arial" panose="020B0604020202020204" pitchFamily="34" charset="0"/>
                <a:cs typeface="Arial" panose="020B0604020202020204" pitchFamily="34" charset="0"/>
              </a:defRPr>
            </a:lvl2pPr>
            <a:lvl3pPr>
              <a:defRPr>
                <a:solidFill>
                  <a:srgbClr val="09183C"/>
                </a:solidFill>
                <a:latin typeface="Arial" panose="020B0604020202020204" pitchFamily="34" charset="0"/>
                <a:cs typeface="Arial" panose="020B0604020202020204" pitchFamily="34" charset="0"/>
              </a:defRPr>
            </a:lvl3pPr>
            <a:lvl4pPr>
              <a:defRPr>
                <a:solidFill>
                  <a:srgbClr val="09183C"/>
                </a:solidFill>
                <a:latin typeface="Arial" panose="020B0604020202020204" pitchFamily="34" charset="0"/>
                <a:cs typeface="Arial" panose="020B0604020202020204" pitchFamily="34" charset="0"/>
              </a:defRPr>
            </a:lvl4pPr>
            <a:lvl5pPr>
              <a:defRPr>
                <a:solidFill>
                  <a:srgbClr val="0918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46063"/>
            <a:ext cx="5183188" cy="898622"/>
          </a:xfrm>
        </p:spPr>
        <p:txBody>
          <a:bodyPr anchor="b"/>
          <a:lstStyle>
            <a:lvl1pPr marL="0" indent="0">
              <a:buNone/>
              <a:defRPr sz="2400" b="1">
                <a:solidFill>
                  <a:srgbClr val="09183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1902"/>
            <a:ext cx="5183188" cy="3937761"/>
          </a:xfrm>
        </p:spPr>
        <p:txBody>
          <a:bodyPr/>
          <a:lstStyle>
            <a:lvl1pPr>
              <a:defRPr>
                <a:solidFill>
                  <a:srgbClr val="09183C"/>
                </a:solidFill>
                <a:latin typeface="Arial" panose="020B0604020202020204" pitchFamily="34" charset="0"/>
                <a:cs typeface="Arial" panose="020B0604020202020204" pitchFamily="34" charset="0"/>
              </a:defRPr>
            </a:lvl1pPr>
            <a:lvl2pPr>
              <a:defRPr>
                <a:solidFill>
                  <a:srgbClr val="09183C"/>
                </a:solidFill>
                <a:latin typeface="Arial" panose="020B0604020202020204" pitchFamily="34" charset="0"/>
                <a:cs typeface="Arial" panose="020B0604020202020204" pitchFamily="34" charset="0"/>
              </a:defRPr>
            </a:lvl2pPr>
            <a:lvl3pPr>
              <a:defRPr>
                <a:solidFill>
                  <a:srgbClr val="09183C"/>
                </a:solidFill>
                <a:latin typeface="Arial" panose="020B0604020202020204" pitchFamily="34" charset="0"/>
                <a:cs typeface="Arial" panose="020B0604020202020204" pitchFamily="34" charset="0"/>
              </a:defRPr>
            </a:lvl3pPr>
            <a:lvl4pPr>
              <a:defRPr>
                <a:solidFill>
                  <a:srgbClr val="09183C"/>
                </a:solidFill>
                <a:latin typeface="Arial" panose="020B0604020202020204" pitchFamily="34" charset="0"/>
                <a:cs typeface="Arial" panose="020B0604020202020204" pitchFamily="34" charset="0"/>
              </a:defRPr>
            </a:lvl4pPr>
            <a:lvl5pPr>
              <a:defRPr>
                <a:solidFill>
                  <a:srgbClr val="0918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3991B9F-3EC1-49DA-9519-0443053CEDAD}"/>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7CDC0C6-1B32-47B3-8CA6-BBBB302A15A4}"/>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6" name="Title 1">
            <a:extLst>
              <a:ext uri="{FF2B5EF4-FFF2-40B4-BE49-F238E27FC236}">
                <a16:creationId xmlns:a16="http://schemas.microsoft.com/office/drawing/2014/main" id="{D0236C83-A61C-48D5-8CE2-81F21DFEB9E1}"/>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7" name="Picture 16">
            <a:extLst>
              <a:ext uri="{FF2B5EF4-FFF2-40B4-BE49-F238E27FC236}">
                <a16:creationId xmlns:a16="http://schemas.microsoft.com/office/drawing/2014/main" id="{1DB9CF10-9227-495D-BB28-AD1D41834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8D0757D9-865C-6478-1CC8-352D5252BB1B}"/>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95625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B394BA-601B-46F2-B79A-A253383CC328}"/>
              </a:ext>
            </a:extLst>
          </p:cNvPr>
          <p:cNvSpPr/>
          <p:nvPr/>
        </p:nvSpPr>
        <p:spPr>
          <a:xfrm>
            <a:off x="1" y="1198927"/>
            <a:ext cx="12191999" cy="56590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8200" y="1372254"/>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256247"/>
            <a:ext cx="5157787" cy="4066504"/>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372254"/>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256247"/>
            <a:ext cx="5183188" cy="4066504"/>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F664D3E5-6C56-48C9-89DA-4DB348CC8459}"/>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704DB011-9C45-4FB1-8F09-9B69C99F1182}"/>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8" name="Title 1">
            <a:extLst>
              <a:ext uri="{FF2B5EF4-FFF2-40B4-BE49-F238E27FC236}">
                <a16:creationId xmlns:a16="http://schemas.microsoft.com/office/drawing/2014/main" id="{5AC619E7-00E3-49B8-895E-62D730E123E4}"/>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9" name="Picture 18">
            <a:extLst>
              <a:ext uri="{FF2B5EF4-FFF2-40B4-BE49-F238E27FC236}">
                <a16:creationId xmlns:a16="http://schemas.microsoft.com/office/drawing/2014/main" id="{FA1A7C74-553E-4451-89F6-137737865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6F8D3D4D-02AA-3FBD-917E-A32E584833C5}"/>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35778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C36A70-D2FC-4A24-BB08-5B200FD7E08E}"/>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3B6A2CC-934A-4D3D-B8F2-B5D10A2F9D7D}"/>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2" name="Title 1">
            <a:extLst>
              <a:ext uri="{FF2B5EF4-FFF2-40B4-BE49-F238E27FC236}">
                <a16:creationId xmlns:a16="http://schemas.microsoft.com/office/drawing/2014/main" id="{61A35A92-1E3C-4E53-BE7B-F1B3BB64364B}"/>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FEFAB205-303E-4BD3-B4B3-30E394170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366F4B41-11E0-CE05-2829-2E9BD0A87BA4}"/>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159415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02EE00-8511-4A30-B867-4579519862D6}"/>
              </a:ext>
            </a:extLst>
          </p:cNvPr>
          <p:cNvSpPr/>
          <p:nvPr/>
        </p:nvSpPr>
        <p:spPr>
          <a:xfrm>
            <a:off x="1" y="1198927"/>
            <a:ext cx="12191999" cy="56590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A7A2021-9BBC-4E52-8429-82F14927C355}"/>
              </a:ext>
            </a:extLst>
          </p:cNvPr>
          <p:cNvSpPr/>
          <p:nvPr/>
        </p:nvSpPr>
        <p:spPr>
          <a:xfrm>
            <a:off x="1" y="1"/>
            <a:ext cx="12192000" cy="1138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C351D2E-B4F1-46B9-B1BD-2D7DEF27DB58}"/>
              </a:ext>
            </a:extLst>
          </p:cNvPr>
          <p:cNvPicPr>
            <a:picLocks noChangeAspect="1"/>
          </p:cNvPicPr>
          <p:nvPr/>
        </p:nvPicPr>
        <p:blipFill rotWithShape="1">
          <a:blip r:embed="rId2"/>
          <a:srcRect t="2239" r="41982" b="2906"/>
          <a:stretch/>
        </p:blipFill>
        <p:spPr>
          <a:xfrm>
            <a:off x="9069185" y="0"/>
            <a:ext cx="3122815" cy="1138846"/>
          </a:xfrm>
          <a:prstGeom prst="rect">
            <a:avLst/>
          </a:prstGeom>
        </p:spPr>
      </p:pic>
      <p:sp>
        <p:nvSpPr>
          <p:cNvPr id="14" name="Title 1">
            <a:extLst>
              <a:ext uri="{FF2B5EF4-FFF2-40B4-BE49-F238E27FC236}">
                <a16:creationId xmlns:a16="http://schemas.microsoft.com/office/drawing/2014/main" id="{01480104-C399-4FA6-BA89-55A019B5614C}"/>
              </a:ext>
            </a:extLst>
          </p:cNvPr>
          <p:cNvSpPr>
            <a:spLocks noGrp="1"/>
          </p:cNvSpPr>
          <p:nvPr>
            <p:ph type="title"/>
          </p:nvPr>
        </p:nvSpPr>
        <p:spPr>
          <a:xfrm>
            <a:off x="838200" y="-1"/>
            <a:ext cx="7716658" cy="113884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FA4516FA-75B7-41D2-8ACB-9AC810F7E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498" y="-60086"/>
            <a:ext cx="1259985" cy="1259013"/>
          </a:xfrm>
          <a:prstGeom prst="rect">
            <a:avLst/>
          </a:prstGeom>
        </p:spPr>
      </p:pic>
      <p:sp>
        <p:nvSpPr>
          <p:cNvPr id="2" name="Slide Number Placeholder 1">
            <a:extLst>
              <a:ext uri="{FF2B5EF4-FFF2-40B4-BE49-F238E27FC236}">
                <a16:creationId xmlns:a16="http://schemas.microsoft.com/office/drawing/2014/main" id="{8B6FA68E-A9C8-182B-B806-DF3F2C4AE93C}"/>
              </a:ext>
            </a:extLst>
          </p:cNvPr>
          <p:cNvSpPr>
            <a:spLocks noGrp="1"/>
          </p:cNvSpPr>
          <p:nvPr>
            <p:ph type="sldNum" sz="quarter" idx="10"/>
          </p:nvPr>
        </p:nvSpPr>
        <p:spPr/>
        <p:txBody>
          <a:body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11192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AF78C00-93D9-9FA3-392F-19B042662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209A15C4-DF60-4E6D-8F40-76847F2143DA}" type="slidenum">
              <a:rPr lang="en-US" smtClean="0"/>
              <a:pPr/>
              <a:t>‹#›</a:t>
            </a:fld>
            <a:endParaRPr lang="en-US" dirty="0"/>
          </a:p>
        </p:txBody>
      </p:sp>
    </p:spTree>
    <p:extLst>
      <p:ext uri="{BB962C8B-B14F-4D97-AF65-F5344CB8AC3E}">
        <p14:creationId xmlns:p14="http://schemas.microsoft.com/office/powerpoint/2010/main" val="3144854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F46-41FD-B6AC-1DA3-EF2F7BABDFFD}"/>
              </a:ext>
            </a:extLst>
          </p:cNvPr>
          <p:cNvSpPr>
            <a:spLocks noGrp="1"/>
          </p:cNvSpPr>
          <p:nvPr>
            <p:ph type="ctrTitle"/>
          </p:nvPr>
        </p:nvSpPr>
        <p:spPr>
          <a:xfrm>
            <a:off x="420570" y="1902618"/>
            <a:ext cx="6012977" cy="3052763"/>
          </a:xfrm>
        </p:spPr>
        <p:txBody>
          <a:bodyPr anchor="ctr"/>
          <a:lstStyle/>
          <a:p>
            <a:r>
              <a:rPr lang="en-US" dirty="0"/>
              <a:t>Injection drug use in Arkansas</a:t>
            </a:r>
          </a:p>
        </p:txBody>
      </p:sp>
      <p:sp>
        <p:nvSpPr>
          <p:cNvPr id="3" name="Slide Number Placeholder 2">
            <a:extLst>
              <a:ext uri="{FF2B5EF4-FFF2-40B4-BE49-F238E27FC236}">
                <a16:creationId xmlns:a16="http://schemas.microsoft.com/office/drawing/2014/main" id="{1DB630E4-06A3-00E1-653A-638B9FE9E4F8}"/>
              </a:ext>
            </a:extLst>
          </p:cNvPr>
          <p:cNvSpPr>
            <a:spLocks noGrp="1"/>
          </p:cNvSpPr>
          <p:nvPr>
            <p:ph type="sldNum" sz="quarter" idx="10"/>
          </p:nvPr>
        </p:nvSpPr>
        <p:spPr/>
        <p:txBody>
          <a:bodyPr/>
          <a:lstStyle/>
          <a:p>
            <a:fld id="{209A15C4-DF60-4E6D-8F40-76847F2143DA}"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363612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CC25-1273-4AC4-8986-3EA4DB1F0A91}"/>
              </a:ext>
            </a:extLst>
          </p:cNvPr>
          <p:cNvSpPr>
            <a:spLocks noGrp="1"/>
          </p:cNvSpPr>
          <p:nvPr>
            <p:ph type="title"/>
          </p:nvPr>
        </p:nvSpPr>
        <p:spPr/>
        <p:txBody>
          <a:bodyPr/>
          <a:lstStyle/>
          <a:p>
            <a:r>
              <a:rPr lang="en-US"/>
              <a:t>Why does injection matter?</a:t>
            </a:r>
          </a:p>
        </p:txBody>
      </p:sp>
      <p:sp>
        <p:nvSpPr>
          <p:cNvPr id="3" name="Content Placeholder 2">
            <a:extLst>
              <a:ext uri="{FF2B5EF4-FFF2-40B4-BE49-F238E27FC236}">
                <a16:creationId xmlns:a16="http://schemas.microsoft.com/office/drawing/2014/main" id="{5666C502-36B7-5EA9-4832-437AE59514E7}"/>
              </a:ext>
            </a:extLst>
          </p:cNvPr>
          <p:cNvSpPr>
            <a:spLocks noGrp="1"/>
          </p:cNvSpPr>
          <p:nvPr>
            <p:ph idx="1"/>
          </p:nvPr>
        </p:nvSpPr>
        <p:spPr/>
        <p:txBody>
          <a:bodyPr>
            <a:normAutofit/>
          </a:bodyPr>
          <a:lstStyle/>
          <a:p>
            <a:r>
              <a:rPr lang="en-US" dirty="0"/>
              <a:t>Infections</a:t>
            </a:r>
          </a:p>
          <a:p>
            <a:pPr lvl="1"/>
            <a:r>
              <a:rPr lang="en-US" b="1" dirty="0"/>
              <a:t>Bloodborne pathogens</a:t>
            </a:r>
            <a:r>
              <a:rPr lang="en-US" dirty="0"/>
              <a:t>: HIV, hepatitis B, hepatitis C</a:t>
            </a:r>
            <a:r>
              <a:rPr lang="en-US" baseline="30000" dirty="0"/>
              <a:t>11</a:t>
            </a:r>
            <a:endParaRPr lang="en-US" dirty="0"/>
          </a:p>
          <a:p>
            <a:pPr lvl="1"/>
            <a:r>
              <a:rPr lang="en-US" b="1" dirty="0"/>
              <a:t>Infectious complications</a:t>
            </a:r>
            <a:r>
              <a:rPr lang="en-US" dirty="0"/>
              <a:t>: infective endocarditis, abscesses, skin and soft tissue infections, osteomyelitis, etc. (</a:t>
            </a:r>
            <a:r>
              <a:rPr lang="en-US" i="1" dirty="0"/>
              <a:t>S. aureus</a:t>
            </a:r>
            <a:r>
              <a:rPr lang="en-US" dirty="0"/>
              <a:t>, group A </a:t>
            </a:r>
            <a:r>
              <a:rPr lang="en-US" i="1" dirty="0"/>
              <a:t>Streptococcus</a:t>
            </a:r>
            <a:r>
              <a:rPr lang="en-US" dirty="0"/>
              <a:t>, </a:t>
            </a:r>
            <a:r>
              <a:rPr lang="en-US" i="1" dirty="0"/>
              <a:t>Candida</a:t>
            </a:r>
            <a:r>
              <a:rPr lang="en-US" dirty="0"/>
              <a:t> spp.)</a:t>
            </a:r>
            <a:r>
              <a:rPr lang="en-US" baseline="30000" dirty="0"/>
              <a:t>11</a:t>
            </a:r>
            <a:endParaRPr lang="en-US" dirty="0"/>
          </a:p>
          <a:p>
            <a:pPr lvl="1"/>
            <a:r>
              <a:rPr lang="en-US" dirty="0"/>
              <a:t>Possible associations with </a:t>
            </a:r>
            <a:r>
              <a:rPr lang="en-US" b="1" dirty="0"/>
              <a:t>sexually transmitted infections</a:t>
            </a:r>
            <a:r>
              <a:rPr lang="en-US" baseline="30000" dirty="0"/>
              <a:t>12</a:t>
            </a:r>
            <a:r>
              <a:rPr lang="en-US" dirty="0"/>
              <a:t> and </a:t>
            </a:r>
            <a:r>
              <a:rPr lang="en-US" b="1" dirty="0"/>
              <a:t>hepatitis A</a:t>
            </a:r>
            <a:r>
              <a:rPr lang="en-US" baseline="30000" dirty="0"/>
              <a:t>13</a:t>
            </a:r>
          </a:p>
          <a:p>
            <a:pPr lvl="1"/>
            <a:endParaRPr lang="en-US" sz="2000" dirty="0"/>
          </a:p>
          <a:p>
            <a:r>
              <a:rPr lang="en-US" dirty="0"/>
              <a:t>Overdoses</a:t>
            </a:r>
          </a:p>
          <a:p>
            <a:pPr lvl="1"/>
            <a:r>
              <a:rPr lang="en-US" dirty="0"/>
              <a:t>Injection associated with 40% higher </a:t>
            </a:r>
            <a:r>
              <a:rPr lang="en-US" b="1" dirty="0"/>
              <a:t>recent overdose</a:t>
            </a:r>
            <a:r>
              <a:rPr lang="en-US" dirty="0"/>
              <a:t> rate among California fentanyl users</a:t>
            </a:r>
            <a:r>
              <a:rPr lang="en-US" baseline="30000" dirty="0"/>
              <a:t>14</a:t>
            </a:r>
            <a:endParaRPr lang="en-US" dirty="0"/>
          </a:p>
          <a:p>
            <a:pPr lvl="1"/>
            <a:r>
              <a:rPr lang="en-US" dirty="0"/>
              <a:t>34% of sample who injected drugs in New York City reported </a:t>
            </a:r>
            <a:r>
              <a:rPr lang="en-US" b="1" dirty="0"/>
              <a:t>overdosing during COVID-19 pandemic</a:t>
            </a:r>
            <a:r>
              <a:rPr lang="en-US" baseline="30000" dirty="0"/>
              <a:t>15</a:t>
            </a:r>
            <a:endParaRPr lang="en-US" dirty="0"/>
          </a:p>
        </p:txBody>
      </p:sp>
      <p:sp>
        <p:nvSpPr>
          <p:cNvPr id="4" name="Slide Number Placeholder 3">
            <a:extLst>
              <a:ext uri="{FF2B5EF4-FFF2-40B4-BE49-F238E27FC236}">
                <a16:creationId xmlns:a16="http://schemas.microsoft.com/office/drawing/2014/main" id="{182AF052-515A-B907-4452-FC67936E8E9A}"/>
              </a:ext>
            </a:extLst>
          </p:cNvPr>
          <p:cNvSpPr>
            <a:spLocks noGrp="1"/>
          </p:cNvSpPr>
          <p:nvPr>
            <p:ph type="sldNum" sz="quarter" idx="10"/>
          </p:nvPr>
        </p:nvSpPr>
        <p:spPr/>
        <p:txBody>
          <a:bodyPr/>
          <a:lstStyle/>
          <a:p>
            <a:fld id="{209A15C4-DF60-4E6D-8F40-76847F2143DA}" type="slidenum">
              <a:rPr lang="en-US" smtClean="0"/>
              <a:pPr/>
              <a:t>10</a:t>
            </a:fld>
            <a:endParaRPr lang="en-US" dirty="0"/>
          </a:p>
        </p:txBody>
      </p:sp>
    </p:spTree>
    <p:extLst>
      <p:ext uri="{BB962C8B-B14F-4D97-AF65-F5344CB8AC3E}">
        <p14:creationId xmlns:p14="http://schemas.microsoft.com/office/powerpoint/2010/main" val="224151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1866-D0EE-906B-509E-1DB78076526E}"/>
              </a:ext>
            </a:extLst>
          </p:cNvPr>
          <p:cNvSpPr>
            <a:spLocks noGrp="1"/>
          </p:cNvSpPr>
          <p:nvPr>
            <p:ph type="title"/>
          </p:nvPr>
        </p:nvSpPr>
        <p:spPr/>
        <p:txBody>
          <a:bodyPr>
            <a:normAutofit fontScale="90000"/>
          </a:bodyPr>
          <a:lstStyle/>
          <a:p>
            <a:r>
              <a:rPr lang="en-US"/>
              <a:t>Sharing of needles and other injection equipment</a:t>
            </a:r>
            <a:r>
              <a:rPr lang="en-US" dirty="0"/>
              <a:t> nationwide</a:t>
            </a:r>
            <a:endParaRPr lang="en-US"/>
          </a:p>
        </p:txBody>
      </p:sp>
      <p:sp>
        <p:nvSpPr>
          <p:cNvPr id="3" name="Content Placeholder 2">
            <a:extLst>
              <a:ext uri="{FF2B5EF4-FFF2-40B4-BE49-F238E27FC236}">
                <a16:creationId xmlns:a16="http://schemas.microsoft.com/office/drawing/2014/main" id="{4AF5D338-EEA6-F32B-59A9-A28D6949EC45}"/>
              </a:ext>
            </a:extLst>
          </p:cNvPr>
          <p:cNvSpPr>
            <a:spLocks noGrp="1"/>
          </p:cNvSpPr>
          <p:nvPr>
            <p:ph idx="1"/>
          </p:nvPr>
        </p:nvSpPr>
        <p:spPr>
          <a:xfrm>
            <a:off x="301658" y="1562985"/>
            <a:ext cx="4826523" cy="5033811"/>
          </a:xfrm>
        </p:spPr>
        <p:txBody>
          <a:bodyPr>
            <a:normAutofit/>
          </a:bodyPr>
          <a:lstStyle/>
          <a:p>
            <a:r>
              <a:rPr lang="en-US" dirty="0"/>
              <a:t>National HIV Behavioral Surveillance (NHBS) interviews HIV-negative people who inject drugs</a:t>
            </a:r>
          </a:p>
          <a:p>
            <a:pPr lvl="1"/>
            <a:r>
              <a:rPr lang="en-US" dirty="0"/>
              <a:t>26% of 2018 respondents shared syringes; 55% received syringes from a syringe services program (SSP)</a:t>
            </a:r>
            <a:r>
              <a:rPr lang="en-US" baseline="30000" dirty="0"/>
              <a:t>16</a:t>
            </a:r>
            <a:endParaRPr lang="en-US" dirty="0"/>
          </a:p>
          <a:p>
            <a:pPr lvl="1"/>
            <a:r>
              <a:rPr lang="en-US" dirty="0"/>
              <a:t>Living farther from a harm reduction program in 2015 increased rate of syringe sharing</a:t>
            </a:r>
            <a:r>
              <a:rPr lang="en-US" baseline="30000" dirty="0"/>
              <a:t>17</a:t>
            </a:r>
            <a:endParaRPr lang="en-US" dirty="0"/>
          </a:p>
        </p:txBody>
      </p:sp>
      <p:graphicFrame>
        <p:nvGraphicFramePr>
          <p:cNvPr id="4" name="Table 3">
            <a:extLst>
              <a:ext uri="{FF2B5EF4-FFF2-40B4-BE49-F238E27FC236}">
                <a16:creationId xmlns:a16="http://schemas.microsoft.com/office/drawing/2014/main" id="{00AEE8A4-6E67-6E32-0D3A-07FB53BBD257}"/>
              </a:ext>
            </a:extLst>
          </p:cNvPr>
          <p:cNvGraphicFramePr>
            <a:graphicFrameLocks noGrp="1"/>
          </p:cNvGraphicFramePr>
          <p:nvPr>
            <p:extLst>
              <p:ext uri="{D42A27DB-BD31-4B8C-83A1-F6EECF244321}">
                <p14:modId xmlns:p14="http://schemas.microsoft.com/office/powerpoint/2010/main" val="1154518978"/>
              </p:ext>
            </p:extLst>
          </p:nvPr>
        </p:nvGraphicFramePr>
        <p:xfrm>
          <a:off x="5600212" y="2334677"/>
          <a:ext cx="5909291" cy="3672840"/>
        </p:xfrm>
        <a:graphic>
          <a:graphicData uri="http://schemas.openxmlformats.org/drawingml/2006/table">
            <a:tbl>
              <a:tblPr firstRow="1" bandRow="1">
                <a:tableStyleId>{5C22544A-7EE6-4342-B048-85BDC9FD1C3A}</a:tableStyleId>
              </a:tblPr>
              <a:tblGrid>
                <a:gridCol w="1495282">
                  <a:extLst>
                    <a:ext uri="{9D8B030D-6E8A-4147-A177-3AD203B41FA5}">
                      <a16:colId xmlns:a16="http://schemas.microsoft.com/office/drawing/2014/main" val="156398304"/>
                    </a:ext>
                  </a:extLst>
                </a:gridCol>
                <a:gridCol w="852413">
                  <a:extLst>
                    <a:ext uri="{9D8B030D-6E8A-4147-A177-3AD203B41FA5}">
                      <a16:colId xmlns:a16="http://schemas.microsoft.com/office/drawing/2014/main" val="1077001996"/>
                    </a:ext>
                  </a:extLst>
                </a:gridCol>
                <a:gridCol w="2442045">
                  <a:extLst>
                    <a:ext uri="{9D8B030D-6E8A-4147-A177-3AD203B41FA5}">
                      <a16:colId xmlns:a16="http://schemas.microsoft.com/office/drawing/2014/main" val="2523049383"/>
                    </a:ext>
                  </a:extLst>
                </a:gridCol>
                <a:gridCol w="1119551">
                  <a:extLst>
                    <a:ext uri="{9D8B030D-6E8A-4147-A177-3AD203B41FA5}">
                      <a16:colId xmlns:a16="http://schemas.microsoft.com/office/drawing/2014/main" val="2884000189"/>
                    </a:ext>
                  </a:extLst>
                </a:gridCol>
              </a:tblGrid>
              <a:tr h="370840">
                <a:tc>
                  <a:txBody>
                    <a:bodyPr/>
                    <a:lstStyle/>
                    <a:p>
                      <a:r>
                        <a:rPr lang="en-US">
                          <a:latin typeface="Arial" panose="020B0604020202020204" pitchFamily="34" charset="0"/>
                          <a:cs typeface="Arial" panose="020B0604020202020204" pitchFamily="34" charset="0"/>
                        </a:rPr>
                        <a:t>Location</a:t>
                      </a:r>
                    </a:p>
                  </a:txBody>
                  <a:tcPr/>
                </a:tc>
                <a:tc>
                  <a:txBody>
                    <a:bodyPr/>
                    <a:lstStyle/>
                    <a:p>
                      <a:r>
                        <a:rPr lang="en-US">
                          <a:latin typeface="Arial" panose="020B0604020202020204" pitchFamily="34" charset="0"/>
                          <a:cs typeface="Arial" panose="020B0604020202020204" pitchFamily="34" charset="0"/>
                        </a:rPr>
                        <a:t>Year</a:t>
                      </a:r>
                    </a:p>
                  </a:txBody>
                  <a:tcPr/>
                </a:tc>
                <a:tc>
                  <a:txBody>
                    <a:bodyPr/>
                    <a:lstStyle/>
                    <a:p>
                      <a:r>
                        <a:rPr lang="en-US">
                          <a:latin typeface="Arial" panose="020B0604020202020204" pitchFamily="34" charset="0"/>
                          <a:cs typeface="Arial" panose="020B0604020202020204" pitchFamily="34" charset="0"/>
                        </a:rPr>
                        <a:t>Measure</a:t>
                      </a:r>
                    </a:p>
                  </a:txBody>
                  <a:tcPr/>
                </a:tc>
                <a:tc>
                  <a:txBody>
                    <a:bodyPr/>
                    <a:lstStyle/>
                    <a:p>
                      <a:r>
                        <a:rPr lang="en-US">
                          <a:latin typeface="Arial" panose="020B0604020202020204" pitchFamily="34" charset="0"/>
                          <a:cs typeface="Arial" panose="020B0604020202020204" pitchFamily="34" charset="0"/>
                        </a:rPr>
                        <a:t>Result</a:t>
                      </a:r>
                    </a:p>
                  </a:txBody>
                  <a:tcPr/>
                </a:tc>
                <a:extLst>
                  <a:ext uri="{0D108BD9-81ED-4DB2-BD59-A6C34878D82A}">
                    <a16:rowId xmlns:a16="http://schemas.microsoft.com/office/drawing/2014/main" val="2192776314"/>
                  </a:ext>
                </a:extLst>
              </a:tr>
              <a:tr h="370840">
                <a:tc>
                  <a:txBody>
                    <a:bodyPr/>
                    <a:lstStyle/>
                    <a:p>
                      <a:r>
                        <a:rPr lang="en-US">
                          <a:latin typeface="Arial" panose="020B0604020202020204" pitchFamily="34" charset="0"/>
                          <a:cs typeface="Arial" panose="020B0604020202020204" pitchFamily="34" charset="0"/>
                        </a:rPr>
                        <a:t>Atlanta, Ga.</a:t>
                      </a:r>
                      <a:r>
                        <a:rPr lang="en-US" baseline="30000">
                          <a:latin typeface="Arial" panose="020B0604020202020204" pitchFamily="34" charset="0"/>
                          <a:cs typeface="Arial" panose="020B0604020202020204" pitchFamily="34" charset="0"/>
                        </a:rPr>
                        <a:t>18</a:t>
                      </a:r>
                      <a:endParaRPr lang="en-US"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2018</a:t>
                      </a:r>
                    </a:p>
                  </a:txBody>
                  <a:tcPr/>
                </a:tc>
                <a:tc>
                  <a:txBody>
                    <a:bodyPr/>
                    <a:lstStyle/>
                    <a:p>
                      <a:r>
                        <a:rPr lang="en-US">
                          <a:latin typeface="Arial" panose="020B0604020202020204" pitchFamily="34" charset="0"/>
                          <a:cs typeface="Arial" panose="020B0604020202020204" pitchFamily="34" charset="0"/>
                        </a:rPr>
                        <a:t>Did not always use sterile syringe</a:t>
                      </a:r>
                    </a:p>
                  </a:txBody>
                  <a:tcPr/>
                </a:tc>
                <a:tc>
                  <a:txBody>
                    <a:bodyPr/>
                    <a:lstStyle/>
                    <a:p>
                      <a:r>
                        <a:rPr lang="en-US">
                          <a:latin typeface="Arial" panose="020B0604020202020204" pitchFamily="34" charset="0"/>
                          <a:cs typeface="Arial" panose="020B0604020202020204" pitchFamily="34" charset="0"/>
                        </a:rPr>
                        <a:t>65%</a:t>
                      </a:r>
                    </a:p>
                  </a:txBody>
                  <a:tcPr/>
                </a:tc>
                <a:extLst>
                  <a:ext uri="{0D108BD9-81ED-4DB2-BD59-A6C34878D82A}">
                    <a16:rowId xmlns:a16="http://schemas.microsoft.com/office/drawing/2014/main" val="2338166285"/>
                  </a:ext>
                </a:extLst>
              </a:tr>
              <a:tr h="370840">
                <a:tc rowSpan="2">
                  <a:txBody>
                    <a:bodyPr/>
                    <a:lstStyle/>
                    <a:p>
                      <a:r>
                        <a:rPr lang="en-US">
                          <a:latin typeface="Arial" panose="020B0604020202020204" pitchFamily="34" charset="0"/>
                          <a:cs typeface="Arial" panose="020B0604020202020204" pitchFamily="34" charset="0"/>
                        </a:rPr>
                        <a:t>Baltimore, Md.</a:t>
                      </a:r>
                      <a:r>
                        <a:rPr lang="en-US" baseline="30000">
                          <a:latin typeface="Arial" panose="020B0604020202020204" pitchFamily="34" charset="0"/>
                          <a:cs typeface="Arial" panose="020B0604020202020204" pitchFamily="34" charset="0"/>
                        </a:rPr>
                        <a:t>19</a:t>
                      </a:r>
                      <a:endParaRPr lang="en-US" dirty="0">
                        <a:latin typeface="Arial" panose="020B0604020202020204" pitchFamily="34" charset="0"/>
                        <a:cs typeface="Arial" panose="020B0604020202020204" pitchFamily="34" charset="0"/>
                      </a:endParaRPr>
                    </a:p>
                  </a:txBody>
                  <a:tcPr/>
                </a:tc>
                <a:tc rowSpan="2">
                  <a:txBody>
                    <a:bodyPr/>
                    <a:lstStyle/>
                    <a:p>
                      <a:r>
                        <a:rPr lang="en-US">
                          <a:latin typeface="Arial" panose="020B0604020202020204" pitchFamily="34" charset="0"/>
                          <a:cs typeface="Arial" panose="020B0604020202020204" pitchFamily="34" charset="0"/>
                        </a:rPr>
                        <a:t>2018</a:t>
                      </a:r>
                    </a:p>
                  </a:txBody>
                  <a:tcPr/>
                </a:tc>
                <a:tc>
                  <a:txBody>
                    <a:bodyPr/>
                    <a:lstStyle/>
                    <a:p>
                      <a:r>
                        <a:rPr lang="en-US">
                          <a:latin typeface="Arial" panose="020B0604020202020204" pitchFamily="34" charset="0"/>
                          <a:cs typeface="Arial" panose="020B0604020202020204" pitchFamily="34" charset="0"/>
                        </a:rPr>
                        <a:t>Used shared syringe</a:t>
                      </a:r>
                    </a:p>
                  </a:txBody>
                  <a:tcPr/>
                </a:tc>
                <a:tc>
                  <a:txBody>
                    <a:bodyPr/>
                    <a:lstStyle/>
                    <a:p>
                      <a:r>
                        <a:rPr lang="en-US">
                          <a:latin typeface="Arial" panose="020B0604020202020204" pitchFamily="34" charset="0"/>
                          <a:cs typeface="Arial" panose="020B0604020202020204" pitchFamily="34" charset="0"/>
                        </a:rPr>
                        <a:t>34%</a:t>
                      </a:r>
                    </a:p>
                  </a:txBody>
                  <a:tcPr/>
                </a:tc>
                <a:extLst>
                  <a:ext uri="{0D108BD9-81ED-4DB2-BD59-A6C34878D82A}">
                    <a16:rowId xmlns:a16="http://schemas.microsoft.com/office/drawing/2014/main" val="403230195"/>
                  </a:ext>
                </a:extLst>
              </a:tr>
              <a:tr h="370840">
                <a:tc vMerge="1">
                  <a:txBody>
                    <a:bodyPr/>
                    <a:lstStyle/>
                    <a:p>
                      <a:endParaRPr lang="en-US">
                        <a:latin typeface="Arial" panose="020B0604020202020204" pitchFamily="34" charset="0"/>
                        <a:cs typeface="Arial" panose="020B0604020202020204" pitchFamily="34" charset="0"/>
                      </a:endParaRPr>
                    </a:p>
                  </a:txBody>
                  <a:tcPr/>
                </a:tc>
                <a:tc vMerge="1">
                  <a:txBody>
                    <a:bodyPr/>
                    <a:lstStyle/>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Used other shared injection equipment</a:t>
                      </a:r>
                    </a:p>
                  </a:txBody>
                  <a:tcPr/>
                </a:tc>
                <a:tc>
                  <a:txBody>
                    <a:bodyPr/>
                    <a:lstStyle/>
                    <a:p>
                      <a:r>
                        <a:rPr lang="en-US">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3138321098"/>
                  </a:ext>
                </a:extLst>
              </a:tr>
              <a:tr h="370840">
                <a:tc rowSpan="2">
                  <a:txBody>
                    <a:bodyPr/>
                    <a:lstStyle/>
                    <a:p>
                      <a:r>
                        <a:rPr lang="en-US">
                          <a:latin typeface="Arial" panose="020B0604020202020204" pitchFamily="34" charset="0"/>
                          <a:cs typeface="Arial" panose="020B0604020202020204" pitchFamily="34" charset="0"/>
                        </a:rPr>
                        <a:t>Dallas, Tex.</a:t>
                      </a:r>
                      <a:r>
                        <a:rPr lang="en-US" baseline="3000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a:txBody>
                  <a:tcPr/>
                </a:tc>
                <a:tc rowSpan="2">
                  <a:txBody>
                    <a:bodyPr/>
                    <a:lstStyle/>
                    <a:p>
                      <a:r>
                        <a:rPr lang="en-US">
                          <a:latin typeface="Arial" panose="020B0604020202020204" pitchFamily="34" charset="0"/>
                          <a:cs typeface="Arial" panose="020B0604020202020204" pitchFamily="34" charset="0"/>
                        </a:rPr>
                        <a:t>2015</a:t>
                      </a:r>
                    </a:p>
                  </a:txBody>
                  <a:tcPr/>
                </a:tc>
                <a:tc>
                  <a:txBody>
                    <a:bodyPr/>
                    <a:lstStyle/>
                    <a:p>
                      <a:r>
                        <a:rPr lang="en-US">
                          <a:latin typeface="Arial" panose="020B0604020202020204" pitchFamily="34" charset="0"/>
                          <a:cs typeface="Arial" panose="020B0604020202020204" pitchFamily="34" charset="0"/>
                        </a:rPr>
                        <a:t>Shared syringe</a:t>
                      </a:r>
                    </a:p>
                  </a:txBody>
                  <a:tcPr/>
                </a:tc>
                <a:tc>
                  <a:txBody>
                    <a:bodyPr/>
                    <a:lstStyle/>
                    <a:p>
                      <a:r>
                        <a:rPr lang="en-US">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1526425879"/>
                  </a:ext>
                </a:extLst>
              </a:tr>
              <a:tr h="370840">
                <a:tc vMerge="1">
                  <a:txBody>
                    <a:bodyPr/>
                    <a:lstStyle/>
                    <a:p>
                      <a:endParaRPr lang="en-US">
                        <a:latin typeface="Arial" panose="020B0604020202020204" pitchFamily="34" charset="0"/>
                        <a:cs typeface="Arial" panose="020B0604020202020204" pitchFamily="34" charset="0"/>
                      </a:endParaRPr>
                    </a:p>
                  </a:txBody>
                  <a:tcPr/>
                </a:tc>
                <a:tc vMerge="1">
                  <a:txBody>
                    <a:bodyPr/>
                    <a:lstStyle/>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Shared other injection equipment</a:t>
                      </a:r>
                    </a:p>
                  </a:txBody>
                  <a:tcPr/>
                </a:tc>
                <a:tc>
                  <a:txBody>
                    <a:bodyPr/>
                    <a:lstStyle/>
                    <a:p>
                      <a:r>
                        <a:rPr lang="en-US">
                          <a:latin typeface="Arial" panose="020B0604020202020204" pitchFamily="34" charset="0"/>
                          <a:cs typeface="Arial" panose="020B0604020202020204" pitchFamily="34" charset="0"/>
                        </a:rPr>
                        <a:t>54%</a:t>
                      </a:r>
                    </a:p>
                  </a:txBody>
                  <a:tcPr/>
                </a:tc>
                <a:extLst>
                  <a:ext uri="{0D108BD9-81ED-4DB2-BD59-A6C34878D82A}">
                    <a16:rowId xmlns:a16="http://schemas.microsoft.com/office/drawing/2014/main" val="812411832"/>
                  </a:ext>
                </a:extLst>
              </a:tr>
              <a:tr h="370840">
                <a:tc>
                  <a:txBody>
                    <a:bodyPr/>
                    <a:lstStyle/>
                    <a:p>
                      <a:r>
                        <a:rPr lang="en-US">
                          <a:latin typeface="Arial" panose="020B0604020202020204" pitchFamily="34" charset="0"/>
                          <a:cs typeface="Arial" panose="020B0604020202020204" pitchFamily="34" charset="0"/>
                        </a:rPr>
                        <a:t>Norfolk, Va.</a:t>
                      </a:r>
                      <a:r>
                        <a:rPr lang="en-US" baseline="30000">
                          <a:latin typeface="Arial" panose="020B0604020202020204" pitchFamily="34" charset="0"/>
                          <a:cs typeface="Arial" panose="020B0604020202020204" pitchFamily="34" charset="0"/>
                        </a:rPr>
                        <a:t>21</a:t>
                      </a:r>
                      <a:endParaRPr lang="en-US"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2018</a:t>
                      </a:r>
                    </a:p>
                  </a:txBody>
                  <a:tcPr/>
                </a:tc>
                <a:tc>
                  <a:txBody>
                    <a:bodyPr/>
                    <a:lstStyle/>
                    <a:p>
                      <a:r>
                        <a:rPr lang="en-US">
                          <a:latin typeface="Arial" panose="020B0604020202020204" pitchFamily="34" charset="0"/>
                          <a:cs typeface="Arial" panose="020B0604020202020204" pitchFamily="34" charset="0"/>
                        </a:rPr>
                        <a:t>Did not always use sterile syringe</a:t>
                      </a:r>
                    </a:p>
                  </a:txBody>
                  <a:tcPr/>
                </a:tc>
                <a:tc>
                  <a:txBody>
                    <a:bodyPr/>
                    <a:lstStyle/>
                    <a:p>
                      <a:r>
                        <a:rPr lang="en-US">
                          <a:latin typeface="Arial" panose="020B0604020202020204" pitchFamily="34" charset="0"/>
                          <a:cs typeface="Arial" panose="020B0604020202020204" pitchFamily="34" charset="0"/>
                        </a:rPr>
                        <a:t>81%</a:t>
                      </a:r>
                    </a:p>
                  </a:txBody>
                  <a:tcPr/>
                </a:tc>
                <a:extLst>
                  <a:ext uri="{0D108BD9-81ED-4DB2-BD59-A6C34878D82A}">
                    <a16:rowId xmlns:a16="http://schemas.microsoft.com/office/drawing/2014/main" val="1725696774"/>
                  </a:ext>
                </a:extLst>
              </a:tr>
            </a:tbl>
          </a:graphicData>
        </a:graphic>
      </p:graphicFrame>
      <p:sp>
        <p:nvSpPr>
          <p:cNvPr id="5" name="Content Placeholder 2">
            <a:extLst>
              <a:ext uri="{FF2B5EF4-FFF2-40B4-BE49-F238E27FC236}">
                <a16:creationId xmlns:a16="http://schemas.microsoft.com/office/drawing/2014/main" id="{14E33F7A-2A0B-980E-92DD-D286DF609C09}"/>
              </a:ext>
            </a:extLst>
          </p:cNvPr>
          <p:cNvSpPr txBox="1">
            <a:spLocks/>
          </p:cNvSpPr>
          <p:nvPr/>
        </p:nvSpPr>
        <p:spPr>
          <a:xfrm>
            <a:off x="6141595" y="1277849"/>
            <a:ext cx="4826523" cy="917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183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18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18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Selected metropolitan area NHBS findings, 2015-2018</a:t>
            </a:r>
          </a:p>
        </p:txBody>
      </p:sp>
      <p:sp>
        <p:nvSpPr>
          <p:cNvPr id="6" name="Slide Number Placeholder 5">
            <a:extLst>
              <a:ext uri="{FF2B5EF4-FFF2-40B4-BE49-F238E27FC236}">
                <a16:creationId xmlns:a16="http://schemas.microsoft.com/office/drawing/2014/main" id="{4166B52B-369B-D97C-1239-FC2F2FBE019F}"/>
              </a:ext>
            </a:extLst>
          </p:cNvPr>
          <p:cNvSpPr>
            <a:spLocks noGrp="1"/>
          </p:cNvSpPr>
          <p:nvPr>
            <p:ph type="sldNum" sz="quarter" idx="10"/>
          </p:nvPr>
        </p:nvSpPr>
        <p:spPr/>
        <p:txBody>
          <a:bodyPr/>
          <a:lstStyle/>
          <a:p>
            <a:fld id="{209A15C4-DF60-4E6D-8F40-76847F2143DA}" type="slidenum">
              <a:rPr lang="en-US" smtClean="0"/>
              <a:pPr/>
              <a:t>11</a:t>
            </a:fld>
            <a:endParaRPr lang="en-US" dirty="0"/>
          </a:p>
        </p:txBody>
      </p:sp>
    </p:spTree>
    <p:extLst>
      <p:ext uri="{BB962C8B-B14F-4D97-AF65-F5344CB8AC3E}">
        <p14:creationId xmlns:p14="http://schemas.microsoft.com/office/powerpoint/2010/main" val="236416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B85C-D8B3-44A9-D7B1-9F64402C8135}"/>
              </a:ext>
            </a:extLst>
          </p:cNvPr>
          <p:cNvSpPr>
            <a:spLocks noGrp="1"/>
          </p:cNvSpPr>
          <p:nvPr>
            <p:ph type="title"/>
          </p:nvPr>
        </p:nvSpPr>
        <p:spPr>
          <a:xfrm>
            <a:off x="838200" y="-1"/>
            <a:ext cx="8188842" cy="1138845"/>
          </a:xfrm>
        </p:spPr>
        <p:txBody>
          <a:bodyPr>
            <a:normAutofit/>
          </a:bodyPr>
          <a:lstStyle/>
          <a:p>
            <a:r>
              <a:rPr lang="en-US" dirty="0"/>
              <a:t>HIV outbreaks and clusters</a:t>
            </a:r>
            <a:r>
              <a:rPr lang="en-US" sz="4000" baseline="45000" dirty="0"/>
              <a:t>22-31</a:t>
            </a:r>
            <a:endParaRPr lang="en-US" baseline="45000" dirty="0"/>
          </a:p>
        </p:txBody>
      </p:sp>
      <p:pic>
        <p:nvPicPr>
          <p:cNvPr id="19" name="Picture 18">
            <a:extLst>
              <a:ext uri="{FF2B5EF4-FFF2-40B4-BE49-F238E27FC236}">
                <a16:creationId xmlns:a16="http://schemas.microsoft.com/office/drawing/2014/main" id="{1FA08B08-6D46-5F7B-600E-FBE508ADAF62}"/>
              </a:ext>
            </a:extLst>
          </p:cNvPr>
          <p:cNvPicPr>
            <a:picLocks noChangeAspect="1"/>
          </p:cNvPicPr>
          <p:nvPr/>
        </p:nvPicPr>
        <p:blipFill>
          <a:blip r:embed="rId2"/>
          <a:stretch>
            <a:fillRect/>
          </a:stretch>
        </p:blipFill>
        <p:spPr>
          <a:xfrm>
            <a:off x="4401164" y="1262685"/>
            <a:ext cx="3143689" cy="1028844"/>
          </a:xfrm>
          <a:prstGeom prst="rect">
            <a:avLst/>
          </a:prstGeom>
        </p:spPr>
      </p:pic>
      <p:pic>
        <p:nvPicPr>
          <p:cNvPr id="21" name="Picture 20">
            <a:extLst>
              <a:ext uri="{FF2B5EF4-FFF2-40B4-BE49-F238E27FC236}">
                <a16:creationId xmlns:a16="http://schemas.microsoft.com/office/drawing/2014/main" id="{98D4EC3C-49BC-2620-F14C-756CC6A04693}"/>
              </a:ext>
            </a:extLst>
          </p:cNvPr>
          <p:cNvPicPr>
            <a:picLocks noChangeAspect="1"/>
          </p:cNvPicPr>
          <p:nvPr/>
        </p:nvPicPr>
        <p:blipFill>
          <a:blip r:embed="rId3"/>
          <a:stretch>
            <a:fillRect/>
          </a:stretch>
        </p:blipFill>
        <p:spPr>
          <a:xfrm>
            <a:off x="626255" y="2437914"/>
            <a:ext cx="3172268" cy="1057423"/>
          </a:xfrm>
          <a:prstGeom prst="rect">
            <a:avLst/>
          </a:prstGeom>
        </p:spPr>
      </p:pic>
      <p:pic>
        <p:nvPicPr>
          <p:cNvPr id="23" name="Picture 22">
            <a:extLst>
              <a:ext uri="{FF2B5EF4-FFF2-40B4-BE49-F238E27FC236}">
                <a16:creationId xmlns:a16="http://schemas.microsoft.com/office/drawing/2014/main" id="{0AB657E5-62CD-0FE7-E6CB-BD56284CA151}"/>
              </a:ext>
            </a:extLst>
          </p:cNvPr>
          <p:cNvPicPr>
            <a:picLocks noChangeAspect="1"/>
          </p:cNvPicPr>
          <p:nvPr/>
        </p:nvPicPr>
        <p:blipFill>
          <a:blip r:embed="rId4"/>
          <a:stretch>
            <a:fillRect/>
          </a:stretch>
        </p:blipFill>
        <p:spPr>
          <a:xfrm>
            <a:off x="7544853" y="1262212"/>
            <a:ext cx="4647147" cy="995817"/>
          </a:xfrm>
          <a:prstGeom prst="rect">
            <a:avLst/>
          </a:prstGeom>
        </p:spPr>
      </p:pic>
      <p:pic>
        <p:nvPicPr>
          <p:cNvPr id="25" name="Picture 24">
            <a:extLst>
              <a:ext uri="{FF2B5EF4-FFF2-40B4-BE49-F238E27FC236}">
                <a16:creationId xmlns:a16="http://schemas.microsoft.com/office/drawing/2014/main" id="{C6E63EB6-46E3-C49A-FC7F-4EE2A4691A44}"/>
              </a:ext>
            </a:extLst>
          </p:cNvPr>
          <p:cNvPicPr>
            <a:picLocks noChangeAspect="1"/>
          </p:cNvPicPr>
          <p:nvPr/>
        </p:nvPicPr>
        <p:blipFill>
          <a:blip r:embed="rId5"/>
          <a:stretch>
            <a:fillRect/>
          </a:stretch>
        </p:blipFill>
        <p:spPr>
          <a:xfrm>
            <a:off x="8086344" y="3666011"/>
            <a:ext cx="3877056" cy="1385531"/>
          </a:xfrm>
          <a:prstGeom prst="rect">
            <a:avLst/>
          </a:prstGeom>
        </p:spPr>
      </p:pic>
      <p:pic>
        <p:nvPicPr>
          <p:cNvPr id="27" name="Picture 26">
            <a:extLst>
              <a:ext uri="{FF2B5EF4-FFF2-40B4-BE49-F238E27FC236}">
                <a16:creationId xmlns:a16="http://schemas.microsoft.com/office/drawing/2014/main" id="{3030A1C9-26C8-816A-BFFE-685D927E5978}"/>
              </a:ext>
            </a:extLst>
          </p:cNvPr>
          <p:cNvPicPr>
            <a:picLocks noChangeAspect="1"/>
          </p:cNvPicPr>
          <p:nvPr/>
        </p:nvPicPr>
        <p:blipFill>
          <a:blip r:embed="rId6"/>
          <a:stretch>
            <a:fillRect/>
          </a:stretch>
        </p:blipFill>
        <p:spPr>
          <a:xfrm>
            <a:off x="0" y="1138843"/>
            <a:ext cx="4401164" cy="1276528"/>
          </a:xfrm>
          <a:prstGeom prst="rect">
            <a:avLst/>
          </a:prstGeom>
        </p:spPr>
      </p:pic>
      <p:pic>
        <p:nvPicPr>
          <p:cNvPr id="29" name="Picture 28">
            <a:extLst>
              <a:ext uri="{FF2B5EF4-FFF2-40B4-BE49-F238E27FC236}">
                <a16:creationId xmlns:a16="http://schemas.microsoft.com/office/drawing/2014/main" id="{3F106F45-32DD-A327-D6C8-766BBCA5A863}"/>
              </a:ext>
            </a:extLst>
          </p:cNvPr>
          <p:cNvPicPr>
            <a:picLocks noChangeAspect="1"/>
          </p:cNvPicPr>
          <p:nvPr/>
        </p:nvPicPr>
        <p:blipFill>
          <a:blip r:embed="rId7"/>
          <a:stretch>
            <a:fillRect/>
          </a:stretch>
        </p:blipFill>
        <p:spPr>
          <a:xfrm>
            <a:off x="1643340" y="3616863"/>
            <a:ext cx="6106377" cy="752580"/>
          </a:xfrm>
          <a:prstGeom prst="rect">
            <a:avLst/>
          </a:prstGeom>
        </p:spPr>
      </p:pic>
      <p:pic>
        <p:nvPicPr>
          <p:cNvPr id="31" name="Picture 30">
            <a:extLst>
              <a:ext uri="{FF2B5EF4-FFF2-40B4-BE49-F238E27FC236}">
                <a16:creationId xmlns:a16="http://schemas.microsoft.com/office/drawing/2014/main" id="{CD350ED6-6A80-6584-ADB0-B869510B2155}"/>
              </a:ext>
            </a:extLst>
          </p:cNvPr>
          <p:cNvPicPr>
            <a:picLocks noChangeAspect="1"/>
          </p:cNvPicPr>
          <p:nvPr/>
        </p:nvPicPr>
        <p:blipFill>
          <a:blip r:embed="rId8"/>
          <a:stretch>
            <a:fillRect/>
          </a:stretch>
        </p:blipFill>
        <p:spPr>
          <a:xfrm>
            <a:off x="6863545" y="5313954"/>
            <a:ext cx="4360703" cy="1356199"/>
          </a:xfrm>
          <a:prstGeom prst="rect">
            <a:avLst/>
          </a:prstGeom>
        </p:spPr>
      </p:pic>
      <p:pic>
        <p:nvPicPr>
          <p:cNvPr id="33" name="Picture 32">
            <a:extLst>
              <a:ext uri="{FF2B5EF4-FFF2-40B4-BE49-F238E27FC236}">
                <a16:creationId xmlns:a16="http://schemas.microsoft.com/office/drawing/2014/main" id="{E39A7F63-7085-1F01-0346-17A7AE9B00E2}"/>
              </a:ext>
            </a:extLst>
          </p:cNvPr>
          <p:cNvPicPr>
            <a:picLocks noChangeAspect="1"/>
          </p:cNvPicPr>
          <p:nvPr/>
        </p:nvPicPr>
        <p:blipFill>
          <a:blip r:embed="rId9"/>
          <a:stretch>
            <a:fillRect/>
          </a:stretch>
        </p:blipFill>
        <p:spPr>
          <a:xfrm>
            <a:off x="838200" y="5569342"/>
            <a:ext cx="6025345" cy="1288658"/>
          </a:xfrm>
          <a:prstGeom prst="rect">
            <a:avLst/>
          </a:prstGeom>
        </p:spPr>
      </p:pic>
      <p:pic>
        <p:nvPicPr>
          <p:cNvPr id="35" name="Picture 34">
            <a:extLst>
              <a:ext uri="{FF2B5EF4-FFF2-40B4-BE49-F238E27FC236}">
                <a16:creationId xmlns:a16="http://schemas.microsoft.com/office/drawing/2014/main" id="{21D464D0-4DC3-2950-18A1-F6BE6EC5DB05}"/>
              </a:ext>
            </a:extLst>
          </p:cNvPr>
          <p:cNvPicPr>
            <a:picLocks noChangeAspect="1"/>
          </p:cNvPicPr>
          <p:nvPr/>
        </p:nvPicPr>
        <p:blipFill>
          <a:blip r:embed="rId10"/>
          <a:stretch>
            <a:fillRect/>
          </a:stretch>
        </p:blipFill>
        <p:spPr>
          <a:xfrm>
            <a:off x="4990212" y="2402462"/>
            <a:ext cx="6363588" cy="1124107"/>
          </a:xfrm>
          <a:prstGeom prst="rect">
            <a:avLst/>
          </a:prstGeom>
        </p:spPr>
      </p:pic>
      <p:pic>
        <p:nvPicPr>
          <p:cNvPr id="37" name="Picture 36">
            <a:extLst>
              <a:ext uri="{FF2B5EF4-FFF2-40B4-BE49-F238E27FC236}">
                <a16:creationId xmlns:a16="http://schemas.microsoft.com/office/drawing/2014/main" id="{5D15E5F0-32ED-7260-7573-0DEC6B715C43}"/>
              </a:ext>
            </a:extLst>
          </p:cNvPr>
          <p:cNvPicPr>
            <a:picLocks noChangeAspect="1"/>
          </p:cNvPicPr>
          <p:nvPr/>
        </p:nvPicPr>
        <p:blipFill>
          <a:blip r:embed="rId11"/>
          <a:stretch>
            <a:fillRect/>
          </a:stretch>
        </p:blipFill>
        <p:spPr>
          <a:xfrm>
            <a:off x="626255" y="4369443"/>
            <a:ext cx="5311066" cy="1161312"/>
          </a:xfrm>
          <a:prstGeom prst="rect">
            <a:avLst/>
          </a:prstGeom>
        </p:spPr>
      </p:pic>
      <p:sp>
        <p:nvSpPr>
          <p:cNvPr id="3" name="Slide Number Placeholder 2">
            <a:extLst>
              <a:ext uri="{FF2B5EF4-FFF2-40B4-BE49-F238E27FC236}">
                <a16:creationId xmlns:a16="http://schemas.microsoft.com/office/drawing/2014/main" id="{95FA8377-4F15-6888-7261-1CE11C0CE929}"/>
              </a:ext>
            </a:extLst>
          </p:cNvPr>
          <p:cNvSpPr>
            <a:spLocks noGrp="1"/>
          </p:cNvSpPr>
          <p:nvPr>
            <p:ph type="sldNum" sz="quarter" idx="10"/>
          </p:nvPr>
        </p:nvSpPr>
        <p:spPr/>
        <p:txBody>
          <a:bodyPr/>
          <a:lstStyle/>
          <a:p>
            <a:fld id="{209A15C4-DF60-4E6D-8F40-76847F2143DA}" type="slidenum">
              <a:rPr lang="en-US" smtClean="0"/>
              <a:pPr/>
              <a:t>12</a:t>
            </a:fld>
            <a:endParaRPr lang="en-US" dirty="0"/>
          </a:p>
        </p:txBody>
      </p:sp>
    </p:spTree>
    <p:extLst>
      <p:ext uri="{BB962C8B-B14F-4D97-AF65-F5344CB8AC3E}">
        <p14:creationId xmlns:p14="http://schemas.microsoft.com/office/powerpoint/2010/main" val="224971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2F61-F517-D3F2-280E-BB4606790B9F}"/>
              </a:ext>
            </a:extLst>
          </p:cNvPr>
          <p:cNvSpPr>
            <a:spLocks noGrp="1"/>
          </p:cNvSpPr>
          <p:nvPr>
            <p:ph type="title"/>
          </p:nvPr>
        </p:nvSpPr>
        <p:spPr/>
        <p:txBody>
          <a:bodyPr>
            <a:normAutofit fontScale="90000"/>
          </a:bodyPr>
          <a:lstStyle/>
          <a:p>
            <a:r>
              <a:rPr lang="en-US" dirty="0"/>
              <a:t>Infectious disease and injection drug use in Arkansas</a:t>
            </a:r>
          </a:p>
        </p:txBody>
      </p:sp>
      <p:sp>
        <p:nvSpPr>
          <p:cNvPr id="3" name="Content Placeholder 2">
            <a:extLst>
              <a:ext uri="{FF2B5EF4-FFF2-40B4-BE49-F238E27FC236}">
                <a16:creationId xmlns:a16="http://schemas.microsoft.com/office/drawing/2014/main" id="{71D6BE5F-97FF-534D-F7C4-02E2C0035C1C}"/>
              </a:ext>
            </a:extLst>
          </p:cNvPr>
          <p:cNvSpPr>
            <a:spLocks noGrp="1"/>
          </p:cNvSpPr>
          <p:nvPr>
            <p:ph idx="1"/>
          </p:nvPr>
        </p:nvSpPr>
        <p:spPr/>
        <p:txBody>
          <a:bodyPr/>
          <a:lstStyle/>
          <a:p>
            <a:r>
              <a:rPr lang="en-US" dirty="0"/>
              <a:t>HIV cases, 2017-2023:</a:t>
            </a:r>
            <a:r>
              <a:rPr lang="en-US" baseline="30000" dirty="0"/>
              <a:t>32</a:t>
            </a:r>
            <a:r>
              <a:rPr lang="en-US" dirty="0"/>
              <a:t> </a:t>
            </a:r>
          </a:p>
          <a:p>
            <a:pPr lvl="1"/>
            <a:r>
              <a:rPr lang="en-US" dirty="0"/>
              <a:t>79 associated with injection drug use</a:t>
            </a:r>
          </a:p>
          <a:p>
            <a:pPr lvl="1"/>
            <a:r>
              <a:rPr lang="en-US" dirty="0"/>
              <a:t>48 associated with men who have sex with men and injection drug use</a:t>
            </a:r>
          </a:p>
          <a:p>
            <a:r>
              <a:rPr lang="en-US" dirty="0"/>
              <a:t>Hepatitis C cases, 2019-2024:</a:t>
            </a:r>
            <a:r>
              <a:rPr lang="en-US" baseline="30000" dirty="0"/>
              <a:t>33</a:t>
            </a:r>
            <a:r>
              <a:rPr lang="en-US" dirty="0"/>
              <a:t> </a:t>
            </a:r>
          </a:p>
          <a:p>
            <a:pPr lvl="1"/>
            <a:r>
              <a:rPr lang="en-US" dirty="0"/>
              <a:t>8,270 associated with injection drug use</a:t>
            </a:r>
          </a:p>
          <a:p>
            <a:r>
              <a:rPr lang="en-US" dirty="0"/>
              <a:t>Hepatitis A cases, 2018-2024:</a:t>
            </a:r>
            <a:r>
              <a:rPr lang="en-US" baseline="30000" dirty="0"/>
              <a:t>33</a:t>
            </a:r>
            <a:endParaRPr lang="en-US" dirty="0"/>
          </a:p>
          <a:p>
            <a:pPr lvl="1"/>
            <a:r>
              <a:rPr lang="en-US" dirty="0"/>
              <a:t>428 associated with injection drug use</a:t>
            </a:r>
          </a:p>
          <a:p>
            <a:endParaRPr lang="en-US" dirty="0"/>
          </a:p>
          <a:p>
            <a:r>
              <a:rPr lang="en-US" dirty="0"/>
              <a:t>Hospitalizations with hepatitis C, 2016-2022:</a:t>
            </a:r>
            <a:r>
              <a:rPr lang="en-US" baseline="30000" dirty="0"/>
              <a:t>34</a:t>
            </a:r>
            <a:endParaRPr lang="en-US" dirty="0"/>
          </a:p>
          <a:p>
            <a:pPr lvl="1"/>
            <a:r>
              <a:rPr lang="en-US" dirty="0"/>
              <a:t>20% had co-occurring “other stimulant related disorder” (mostly methamphetamine)</a:t>
            </a:r>
          </a:p>
          <a:p>
            <a:pPr lvl="1"/>
            <a:r>
              <a:rPr lang="en-US" dirty="0"/>
              <a:t>9% had co-occurring opioid use disorder</a:t>
            </a:r>
          </a:p>
        </p:txBody>
      </p:sp>
      <p:sp>
        <p:nvSpPr>
          <p:cNvPr id="4" name="Slide Number Placeholder 3">
            <a:extLst>
              <a:ext uri="{FF2B5EF4-FFF2-40B4-BE49-F238E27FC236}">
                <a16:creationId xmlns:a16="http://schemas.microsoft.com/office/drawing/2014/main" id="{6280329E-869E-FFDC-A527-2A4FAAE3C9A2}"/>
              </a:ext>
            </a:extLst>
          </p:cNvPr>
          <p:cNvSpPr>
            <a:spLocks noGrp="1"/>
          </p:cNvSpPr>
          <p:nvPr>
            <p:ph type="sldNum" sz="quarter" idx="10"/>
          </p:nvPr>
        </p:nvSpPr>
        <p:spPr/>
        <p:txBody>
          <a:bodyPr/>
          <a:lstStyle/>
          <a:p>
            <a:fld id="{209A15C4-DF60-4E6D-8F40-76847F2143DA}" type="slidenum">
              <a:rPr lang="en-US" smtClean="0"/>
              <a:pPr/>
              <a:t>13</a:t>
            </a:fld>
            <a:endParaRPr lang="en-US" dirty="0"/>
          </a:p>
        </p:txBody>
      </p:sp>
    </p:spTree>
    <p:extLst>
      <p:ext uri="{BB962C8B-B14F-4D97-AF65-F5344CB8AC3E}">
        <p14:creationId xmlns:p14="http://schemas.microsoft.com/office/powerpoint/2010/main" val="364444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262D23-2C6F-2276-DE1E-FC33664D13D6}"/>
              </a:ext>
            </a:extLst>
          </p:cNvPr>
          <p:cNvSpPr txBox="1"/>
          <p:nvPr/>
        </p:nvSpPr>
        <p:spPr>
          <a:xfrm>
            <a:off x="8983528" y="1304824"/>
            <a:ext cx="3208471" cy="3447098"/>
          </a:xfrm>
          <a:prstGeom prst="rect">
            <a:avLst/>
          </a:prstGeom>
          <a:noFill/>
          <a:ln>
            <a:noFill/>
          </a:ln>
        </p:spPr>
        <p:txBody>
          <a:bodyPr wrap="square" rtlCol="0">
            <a:spAutoFit/>
          </a:bodyPr>
          <a:lstStyle/>
          <a:p>
            <a:pPr lvl="0" eaLnBrk="0" fontAlgn="base" hangingPunct="0">
              <a:spcBef>
                <a:spcPct val="0"/>
              </a:spcBef>
              <a:spcAft>
                <a:spcPct val="0"/>
              </a:spcAft>
            </a:pPr>
            <a:r>
              <a:rPr lang="en-US" altLang="en-US" sz="2000" b="1" dirty="0">
                <a:solidFill>
                  <a:srgbClr val="09183C"/>
                </a:solidFill>
                <a:latin typeface="Arial" panose="020B0604020202020204" pitchFamily="34" charset="0"/>
                <a:ea typeface="Calibri" panose="020F0502020204030204" pitchFamily="34" charset="0"/>
                <a:cs typeface="Arial" panose="020B0604020202020204" pitchFamily="34" charset="0"/>
              </a:rPr>
              <a:t>Table 1:</a:t>
            </a:r>
            <a:r>
              <a:rPr lang="en-US" altLang="en-US" sz="2000" dirty="0">
                <a:solidFill>
                  <a:srgbClr val="09183C"/>
                </a:solidFill>
                <a:latin typeface="Arial" panose="020B0604020202020204" pitchFamily="34" charset="0"/>
                <a:ea typeface="Calibri" panose="020F0502020204030204" pitchFamily="34" charset="0"/>
                <a:cs typeface="Arial" panose="020B0604020202020204" pitchFamily="34" charset="0"/>
              </a:rPr>
              <a:t> Characteristics of Arkansans hospitalized with select infectious diseases and co-morbid drug abuse, dependence, or poisoning, 2010-2016</a:t>
            </a:r>
            <a:r>
              <a:rPr lang="en-US" altLang="en-US" sz="2000" baseline="30000" dirty="0">
                <a:solidFill>
                  <a:srgbClr val="09183C"/>
                </a:solidFill>
                <a:latin typeface="Arial" panose="020B0604020202020204" pitchFamily="34" charset="0"/>
                <a:ea typeface="Calibri" panose="020F0502020204030204" pitchFamily="34" charset="0"/>
                <a:cs typeface="Arial" panose="020B0604020202020204" pitchFamily="34" charset="0"/>
              </a:rPr>
              <a:t>35</a:t>
            </a:r>
            <a:endParaRPr lang="en-US" altLang="en-US" sz="3600" dirty="0">
              <a:solidFill>
                <a:srgbClr val="09183C"/>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9183C"/>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183C"/>
                </a:solidFill>
                <a:effectLst/>
                <a:uLnTx/>
                <a:uFillTx/>
                <a:latin typeface="Arial" panose="020B0604020202020204" pitchFamily="34" charset="0"/>
                <a:ea typeface="Calibri Light" panose="020F0302020204030204" pitchFamily="34" charset="0"/>
                <a:cs typeface="Arial" panose="020B0604020202020204" pitchFamily="34" charset="0"/>
              </a:rPr>
              <a:t>This table shows hospitalizations </a:t>
            </a:r>
            <a:r>
              <a:rPr lang="en-US" sz="1400" dirty="0">
                <a:solidFill>
                  <a:srgbClr val="09183C"/>
                </a:solidFill>
                <a:latin typeface="Arial" panose="020B0604020202020204" pitchFamily="34" charset="0"/>
                <a:ea typeface="Calibri Light" panose="020F0302020204030204" pitchFamily="34" charset="0"/>
                <a:cs typeface="Arial" panose="020B0604020202020204" pitchFamily="34" charset="0"/>
              </a:rPr>
              <a:t>with injection-related infectious diseases and a diagnosis of drug use </a:t>
            </a:r>
            <a:r>
              <a:rPr kumimoji="0" lang="en-US" sz="1400" b="0" i="0" u="none" strike="noStrike" kern="1200" cap="none" spc="0" normalizeH="0" baseline="0" noProof="0" dirty="0">
                <a:ln>
                  <a:noFill/>
                </a:ln>
                <a:solidFill>
                  <a:srgbClr val="09183C"/>
                </a:solidFill>
                <a:effectLst/>
                <a:uLnTx/>
                <a:uFillTx/>
                <a:latin typeface="Arial" panose="020B0604020202020204" pitchFamily="34" charset="0"/>
                <a:ea typeface="Calibri Light" panose="020F0302020204030204" pitchFamily="34" charset="0"/>
                <a:cs typeface="Arial" panose="020B0604020202020204" pitchFamily="34" charset="0"/>
              </a:rPr>
              <a:t>between 2010 and 2016 in Arkansas</a:t>
            </a:r>
            <a:r>
              <a:rPr lang="en-US" sz="1400" dirty="0">
                <a:solidFill>
                  <a:srgbClr val="09183C"/>
                </a:solidFill>
                <a:latin typeface="Arial" panose="020B0604020202020204" pitchFamily="34" charset="0"/>
                <a:ea typeface="Calibri Light" panose="020F0302020204030204" pitchFamily="34" charset="0"/>
                <a:cs typeface="Arial" panose="020B0604020202020204" pitchFamily="34" charset="0"/>
              </a:rPr>
              <a:t>. </a:t>
            </a:r>
            <a:r>
              <a:rPr kumimoji="0" lang="en-US" sz="1400" b="0" i="0" u="none" strike="noStrike" kern="1200" cap="none" spc="0" normalizeH="0" baseline="0" noProof="0" dirty="0">
                <a:ln>
                  <a:noFill/>
                </a:ln>
                <a:solidFill>
                  <a:srgbClr val="09183C"/>
                </a:solidFill>
                <a:effectLst/>
                <a:uLnTx/>
                <a:uFillTx/>
                <a:latin typeface="Arial" panose="020B0604020202020204" pitchFamily="34" charset="0"/>
                <a:ea typeface="Calibri Light" panose="020F0302020204030204" pitchFamily="34" charset="0"/>
                <a:cs typeface="Arial" panose="020B0604020202020204" pitchFamily="34" charset="0"/>
              </a:rPr>
              <a:t>Most patients were insured by </a:t>
            </a:r>
            <a:r>
              <a:rPr kumimoji="0" lang="en-US" sz="1400" b="1" i="0" u="sng" strike="noStrike" kern="1200" cap="none" spc="0" normalizeH="0" baseline="0" noProof="0" dirty="0">
                <a:ln>
                  <a:noFill/>
                </a:ln>
                <a:solidFill>
                  <a:srgbClr val="DB0000"/>
                </a:solidFill>
                <a:effectLst/>
                <a:uLnTx/>
                <a:uFillTx/>
                <a:latin typeface="Arial" panose="020B0604020202020204" pitchFamily="34" charset="0"/>
                <a:ea typeface="Calibri Light" panose="020F0302020204030204" pitchFamily="34" charset="0"/>
                <a:cs typeface="Arial" panose="020B0604020202020204" pitchFamily="34" charset="0"/>
              </a:rPr>
              <a:t>Medicare</a:t>
            </a:r>
            <a:r>
              <a:rPr kumimoji="0" lang="en-US" sz="1400" b="0" i="0" u="none" strike="noStrike" kern="1200" cap="none" spc="0" normalizeH="0" baseline="0" noProof="0" dirty="0">
                <a:ln>
                  <a:noFill/>
                </a:ln>
                <a:solidFill>
                  <a:srgbClr val="09183C"/>
                </a:solidFill>
                <a:effectLst/>
                <a:uLnTx/>
                <a:uFillTx/>
                <a:latin typeface="Arial" panose="020B0604020202020204" pitchFamily="34" charset="0"/>
                <a:ea typeface="Calibri Light" panose="020F0302020204030204" pitchFamily="34" charset="0"/>
                <a:cs typeface="Arial" panose="020B0604020202020204" pitchFamily="34" charset="0"/>
              </a:rPr>
              <a:t> or </a:t>
            </a:r>
            <a:r>
              <a:rPr kumimoji="0" lang="en-US" sz="1400" b="1" i="0" u="sng" strike="noStrike" kern="1200" cap="none" spc="0" normalizeH="0" baseline="0" noProof="0" dirty="0">
                <a:ln>
                  <a:noFill/>
                </a:ln>
                <a:solidFill>
                  <a:srgbClr val="DB0000"/>
                </a:solidFill>
                <a:effectLst/>
                <a:uLnTx/>
                <a:uFillTx/>
                <a:latin typeface="Arial" panose="020B0604020202020204" pitchFamily="34" charset="0"/>
                <a:ea typeface="Calibri Light" panose="020F0302020204030204" pitchFamily="34" charset="0"/>
                <a:cs typeface="Arial" panose="020B0604020202020204" pitchFamily="34" charset="0"/>
              </a:rPr>
              <a:t>Medicaid</a:t>
            </a:r>
            <a:r>
              <a:rPr kumimoji="0" lang="en-US" sz="1400" b="0" i="0" u="none" strike="noStrike" kern="1200" cap="none" spc="0" normalizeH="0" baseline="0" noProof="0" dirty="0">
                <a:ln>
                  <a:noFill/>
                </a:ln>
                <a:solidFill>
                  <a:srgbClr val="09183C"/>
                </a:solidFill>
                <a:effectLst/>
                <a:uLnTx/>
                <a:uFillTx/>
                <a:latin typeface="Arial" panose="020B0604020202020204" pitchFamily="34" charset="0"/>
                <a:ea typeface="Calibri Light" panose="020F0302020204030204" pitchFamily="34" charset="0"/>
                <a:cs typeface="Arial" panose="020B0604020202020204" pitchFamily="34" charset="0"/>
              </a:rPr>
              <a:t>.</a:t>
            </a:r>
          </a:p>
        </p:txBody>
      </p:sp>
      <p:sp>
        <p:nvSpPr>
          <p:cNvPr id="11" name="Title 1">
            <a:extLst>
              <a:ext uri="{FF2B5EF4-FFF2-40B4-BE49-F238E27FC236}">
                <a16:creationId xmlns:a16="http://schemas.microsoft.com/office/drawing/2014/main" id="{00FF0D01-7236-9239-D0A0-54E25BC0C673}"/>
              </a:ext>
            </a:extLst>
          </p:cNvPr>
          <p:cNvSpPr>
            <a:spLocks noGrp="1"/>
          </p:cNvSpPr>
          <p:nvPr>
            <p:ph type="title"/>
          </p:nvPr>
        </p:nvSpPr>
        <p:spPr>
          <a:xfrm>
            <a:off x="680883" y="0"/>
            <a:ext cx="8630266" cy="1138238"/>
          </a:xfrm>
        </p:spPr>
        <p:txBody>
          <a:bodyPr>
            <a:normAutofit fontScale="90000"/>
          </a:bodyPr>
          <a:lstStyle/>
          <a:p>
            <a:r>
              <a:rPr lang="en-US" dirty="0"/>
              <a:t>Arkansas infectious diseases and substance use disorders, 2010-2016</a:t>
            </a:r>
          </a:p>
        </p:txBody>
      </p:sp>
      <p:graphicFrame>
        <p:nvGraphicFramePr>
          <p:cNvPr id="13" name="Table 12">
            <a:extLst>
              <a:ext uri="{FF2B5EF4-FFF2-40B4-BE49-F238E27FC236}">
                <a16:creationId xmlns:a16="http://schemas.microsoft.com/office/drawing/2014/main" id="{D146E2DC-714E-AC7F-EFF1-870D7ECAC3F6}"/>
              </a:ext>
            </a:extLst>
          </p:cNvPr>
          <p:cNvGraphicFramePr>
            <a:graphicFrameLocks noGrp="1"/>
          </p:cNvGraphicFramePr>
          <p:nvPr>
            <p:extLst>
              <p:ext uri="{D42A27DB-BD31-4B8C-83A1-F6EECF244321}">
                <p14:modId xmlns:p14="http://schemas.microsoft.com/office/powerpoint/2010/main" val="4123015044"/>
              </p:ext>
            </p:extLst>
          </p:nvPr>
        </p:nvGraphicFramePr>
        <p:xfrm>
          <a:off x="95165" y="1575005"/>
          <a:ext cx="8888363" cy="4683846"/>
        </p:xfrm>
        <a:graphic>
          <a:graphicData uri="http://schemas.openxmlformats.org/drawingml/2006/table">
            <a:tbl>
              <a:tblPr firstRow="1" firstCol="1" bandRow="1">
                <a:tableStyleId>{5C22544A-7EE6-4342-B048-85BDC9FD1C3A}</a:tableStyleId>
              </a:tblPr>
              <a:tblGrid>
                <a:gridCol w="1402923">
                  <a:extLst>
                    <a:ext uri="{9D8B030D-6E8A-4147-A177-3AD203B41FA5}">
                      <a16:colId xmlns:a16="http://schemas.microsoft.com/office/drawing/2014/main" val="1936862032"/>
                    </a:ext>
                  </a:extLst>
                </a:gridCol>
                <a:gridCol w="1402923">
                  <a:extLst>
                    <a:ext uri="{9D8B030D-6E8A-4147-A177-3AD203B41FA5}">
                      <a16:colId xmlns:a16="http://schemas.microsoft.com/office/drawing/2014/main" val="1540418236"/>
                    </a:ext>
                  </a:extLst>
                </a:gridCol>
                <a:gridCol w="1361569">
                  <a:extLst>
                    <a:ext uri="{9D8B030D-6E8A-4147-A177-3AD203B41FA5}">
                      <a16:colId xmlns:a16="http://schemas.microsoft.com/office/drawing/2014/main" val="3217667692"/>
                    </a:ext>
                  </a:extLst>
                </a:gridCol>
                <a:gridCol w="1501542">
                  <a:extLst>
                    <a:ext uri="{9D8B030D-6E8A-4147-A177-3AD203B41FA5}">
                      <a16:colId xmlns:a16="http://schemas.microsoft.com/office/drawing/2014/main" val="3092825528"/>
                    </a:ext>
                  </a:extLst>
                </a:gridCol>
                <a:gridCol w="1543693">
                  <a:extLst>
                    <a:ext uri="{9D8B030D-6E8A-4147-A177-3AD203B41FA5}">
                      <a16:colId xmlns:a16="http://schemas.microsoft.com/office/drawing/2014/main" val="1835440317"/>
                    </a:ext>
                  </a:extLst>
                </a:gridCol>
                <a:gridCol w="1675713">
                  <a:extLst>
                    <a:ext uri="{9D8B030D-6E8A-4147-A177-3AD203B41FA5}">
                      <a16:colId xmlns:a16="http://schemas.microsoft.com/office/drawing/2014/main" val="3280907840"/>
                    </a:ext>
                  </a:extLst>
                </a:gridCol>
              </a:tblGrid>
              <a:tr h="178295">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nSpc>
                          <a:spcPct val="115000"/>
                        </a:lnSpc>
                        <a:spcBef>
                          <a:spcPts val="0"/>
                        </a:spcBef>
                        <a:spcAft>
                          <a:spcPts val="0"/>
                        </a:spcAft>
                      </a:pP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gridSpan="4">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n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7321619"/>
                  </a:ext>
                </a:extLst>
              </a:tr>
              <a:tr h="178295">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cs typeface="Arial" panose="020B0604020202020204" pitchFamily="34" charset="0"/>
                        </a:rPr>
                        <a:t>Characteristic</a:t>
                      </a:r>
                      <a:endPar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nSpc>
                          <a:spcPct val="115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Group</a:t>
                      </a:r>
                    </a:p>
                  </a:txBody>
                  <a:tcPr marL="52595" marR="52595" marT="0" marB="0">
                    <a:solidFill>
                      <a:schemeClr val="accent1"/>
                    </a:solidFill>
                  </a:tcPr>
                </a:tc>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Endocarditis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Hepatitis C</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HIV</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Osteomyelitis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1475271840"/>
                  </a:ext>
                </a:extLst>
              </a:tr>
              <a:tr h="579051">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Age at admission</a:t>
                      </a:r>
                    </a:p>
                  </a:txBody>
                  <a:tcPr marL="52595" marR="5259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&lt;18</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 – 25</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26 – 40</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41 – 60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&gt;60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 (0.3)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35 (10.4)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149 (44.3)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122 (36.3)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29 (8.6)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 (0.2)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310 (6.0)</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1,705 (32.9)</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2,848 (55.0)</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302 (5.8)</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 (0.2)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37 (4.4)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359 (42.4)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432 (51.0)</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 (2.0)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8 (2.0)</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 (4.3)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88 (22.4)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193 (49.2)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86 (21.9)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2330811501"/>
                  </a:ext>
                </a:extLst>
              </a:tr>
              <a:tr h="168858">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Sex</a:t>
                      </a:r>
                    </a:p>
                  </a:txBody>
                  <a:tcPr marL="52595" marR="5259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Male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Female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Unknown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159 (47.3)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177 (52.7)</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2,909 (56.2)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2,266 (43.8)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 (&lt;0.0)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595 (70.2)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252 (29.8)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242 (61.7)</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150 (38.3)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650981188"/>
                  </a:ext>
                </a:extLst>
              </a:tr>
              <a:tr h="393464">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Ethnicity</a:t>
                      </a:r>
                    </a:p>
                  </a:txBody>
                  <a:tcPr marL="52595" marR="5259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Non-Hispanic</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Hispanic</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Unknown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317 (94.3)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19 (5.7)</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4,789 (92.5)</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380 (7.3)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7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790 (93.3)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57 (6.7)</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364 (92.9)</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28 (7.1)</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3085069645"/>
                  </a:ext>
                </a:extLst>
              </a:tr>
              <a:tr h="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Race</a:t>
                      </a:r>
                    </a:p>
                  </a:txBody>
                  <a:tcPr marL="52595" marR="5259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African American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White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Unknown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23 (6.8)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295 (87.8)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18 (5.4)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0 (0)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487 (9.4)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4,421 (85.4)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262 (5.1)</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 (0.1)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427 (50.4)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361 (42.6)</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58 (6.8)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 (0.1)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42 (10.7)</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326 (83.2)</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23 (5.9)</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 (0.3)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3518518903"/>
                  </a:ext>
                </a:extLst>
              </a:tr>
              <a:tr h="649889">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Insurance payer</a:t>
                      </a:r>
                    </a:p>
                  </a:txBody>
                  <a:tcPr marL="52595" marR="5259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Private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Medicaid</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Other/Unknown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69 (20.5)</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109 (32.4)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62 (18.5)</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96 (28.6)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952 (18.4)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1,698 (32.8)</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1,370 (26.5)</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1,156 (22.3)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113 (13.3)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334 (39.4)</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245 (28.9)</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155 (18.3)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65 (16.6)</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92 (23.5)</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166 (42.3)</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69 (17.6)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3938817236"/>
                  </a:ext>
                </a:extLst>
              </a:tr>
              <a:tr h="178295">
                <a:tc gridSpan="2">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TOTAL</a:t>
                      </a:r>
                    </a:p>
                  </a:txBody>
                  <a:tcPr marL="52595" marR="52595" marT="0" marB="0"/>
                </a:tc>
                <a:tc hMerge="1">
                  <a:txBody>
                    <a:bodyPr/>
                    <a:lstStyle/>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336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5,176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847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392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801097188"/>
                  </a:ext>
                </a:extLst>
              </a:tr>
              <a:tr h="567942">
                <a:tc gridSpan="2">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Median Charges per Hospitalization</a:t>
                      </a:r>
                    </a:p>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Min &amp; Max</a:t>
                      </a:r>
                    </a:p>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Total Charges (2010-16)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hMerge="1">
                  <a:txBody>
                    <a:bodyPr/>
                    <a:lstStyle/>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2595" marR="52595" marT="0" marB="0">
                    <a:solidFill>
                      <a:schemeClr val="accent1"/>
                    </a:solidFill>
                  </a:tcPr>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$63,510</a:t>
                      </a:r>
                    </a:p>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$810 - $943,300</a:t>
                      </a:r>
                    </a:p>
                    <a:p>
                      <a:pPr marL="0" marR="0" algn="r">
                        <a:lnSpc>
                          <a:spcPct val="115000"/>
                        </a:lnSpc>
                        <a:spcBef>
                          <a:spcPts val="0"/>
                        </a:spcBef>
                        <a:spcAft>
                          <a:spcPts val="0"/>
                        </a:spcAft>
                      </a:pPr>
                      <a:r>
                        <a:rPr lang="en-US" sz="1100">
                          <a:effectLst/>
                          <a:highlight>
                            <a:srgbClr val="FFFF00"/>
                          </a:highlight>
                          <a:latin typeface="Arial" panose="020B0604020202020204" pitchFamily="34" charset="0"/>
                          <a:cs typeface="Arial" panose="020B0604020202020204" pitchFamily="34" charset="0"/>
                        </a:rPr>
                        <a:t>$36,776,646</a:t>
                      </a:r>
                      <a:endParaRPr lang="en-US" sz="1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$12,800</a:t>
                      </a:r>
                    </a:p>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$629 - $1,210,000</a:t>
                      </a:r>
                    </a:p>
                    <a:p>
                      <a:pPr marL="0" marR="0" algn="r">
                        <a:lnSpc>
                          <a:spcPct val="115000"/>
                        </a:lnSpc>
                        <a:spcBef>
                          <a:spcPts val="0"/>
                        </a:spcBef>
                        <a:spcAft>
                          <a:spcPts val="0"/>
                        </a:spcAft>
                      </a:pPr>
                      <a:r>
                        <a:rPr lang="en-US" sz="1100">
                          <a:effectLst/>
                          <a:highlight>
                            <a:srgbClr val="FFFF00"/>
                          </a:highlight>
                          <a:latin typeface="Arial" panose="020B0604020202020204" pitchFamily="34" charset="0"/>
                          <a:cs typeface="Arial" panose="020B0604020202020204" pitchFamily="34" charset="0"/>
                        </a:rPr>
                        <a:t>$135,343,989</a:t>
                      </a:r>
                      <a:endParaRPr lang="en-US" sz="1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$13,850</a:t>
                      </a:r>
                    </a:p>
                    <a:p>
                      <a:pPr marL="0" marR="0" algn="r">
                        <a:lnSpc>
                          <a:spcPct val="115000"/>
                        </a:lnSpc>
                        <a:spcBef>
                          <a:spcPts val="0"/>
                        </a:spcBef>
                        <a:spcAft>
                          <a:spcPts val="0"/>
                        </a:spcAft>
                      </a:pPr>
                      <a:r>
                        <a:rPr lang="en-US" sz="1100">
                          <a:effectLst/>
                          <a:latin typeface="Arial" panose="020B0604020202020204" pitchFamily="34" charset="0"/>
                          <a:cs typeface="Arial" panose="020B0604020202020204" pitchFamily="34" charset="0"/>
                        </a:rPr>
                        <a:t>$1,009 - $448,100</a:t>
                      </a:r>
                    </a:p>
                    <a:p>
                      <a:pPr marL="0" marR="0" algn="r">
                        <a:lnSpc>
                          <a:spcPct val="115000"/>
                        </a:lnSpc>
                        <a:spcBef>
                          <a:spcPts val="0"/>
                        </a:spcBef>
                        <a:spcAft>
                          <a:spcPts val="0"/>
                        </a:spcAft>
                      </a:pPr>
                      <a:r>
                        <a:rPr lang="en-US" sz="1100">
                          <a:effectLst/>
                          <a:highlight>
                            <a:srgbClr val="FFFF00"/>
                          </a:highlight>
                          <a:latin typeface="Arial" panose="020B0604020202020204" pitchFamily="34" charset="0"/>
                          <a:cs typeface="Arial" panose="020B0604020202020204" pitchFamily="34" charset="0"/>
                        </a:rPr>
                        <a:t>$20,997,406</a:t>
                      </a:r>
                      <a:endParaRPr lang="en-US" sz="1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2595" marR="52595"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$46,330</a:t>
                      </a:r>
                    </a:p>
                    <a:p>
                      <a:pPr marL="0" marR="0" algn="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$1,425 - $1,250,000</a:t>
                      </a:r>
                    </a:p>
                    <a:p>
                      <a:pPr marL="0" marR="0" algn="r">
                        <a:lnSpc>
                          <a:spcPct val="115000"/>
                        </a:lnSpc>
                        <a:spcBef>
                          <a:spcPts val="0"/>
                        </a:spcBef>
                        <a:spcAft>
                          <a:spcPts val="0"/>
                        </a:spcAft>
                      </a:pPr>
                      <a:r>
                        <a:rPr lang="en-US" sz="1100" dirty="0">
                          <a:effectLst/>
                          <a:highlight>
                            <a:srgbClr val="FFFF00"/>
                          </a:highlight>
                          <a:latin typeface="Arial" panose="020B0604020202020204" pitchFamily="34" charset="0"/>
                          <a:cs typeface="Arial" panose="020B0604020202020204" pitchFamily="34" charset="0"/>
                        </a:rPr>
                        <a:t>$28,375,489</a:t>
                      </a:r>
                      <a:endParaRPr lang="en-US" sz="11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2595" marR="52595" marT="0" marB="0"/>
                </a:tc>
                <a:extLst>
                  <a:ext uri="{0D108BD9-81ED-4DB2-BD59-A6C34878D82A}">
                    <a16:rowId xmlns:a16="http://schemas.microsoft.com/office/drawing/2014/main" val="1789996171"/>
                  </a:ext>
                </a:extLst>
              </a:tr>
            </a:tbl>
          </a:graphicData>
        </a:graphic>
      </p:graphicFrame>
      <p:sp>
        <p:nvSpPr>
          <p:cNvPr id="2" name="TextBox 1">
            <a:extLst>
              <a:ext uri="{FF2B5EF4-FFF2-40B4-BE49-F238E27FC236}">
                <a16:creationId xmlns:a16="http://schemas.microsoft.com/office/drawing/2014/main" id="{B332BAFC-24BF-9190-6C65-8A8F00645AC9}"/>
              </a:ext>
            </a:extLst>
          </p:cNvPr>
          <p:cNvSpPr txBox="1"/>
          <p:nvPr/>
        </p:nvSpPr>
        <p:spPr>
          <a:xfrm>
            <a:off x="9190004" y="4918509"/>
            <a:ext cx="2906831" cy="1477328"/>
          </a:xfrm>
          <a:prstGeom prst="rect">
            <a:avLst/>
          </a:prstGeom>
          <a:solidFill>
            <a:srgbClr val="DB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rPr>
              <a:t>During this 7-year period, charges</a:t>
            </a:r>
            <a:r>
              <a:rPr kumimoji="0" lang="en-US" sz="1800" b="0" i="0" u="none" strike="noStrike" kern="1200" cap="none" spc="0" normalizeH="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rPr>
              <a:t> for </a:t>
            </a:r>
            <a:r>
              <a:rPr lang="en-US" dirty="0">
                <a:solidFill>
                  <a:schemeClr val="bg1"/>
                </a:solidFill>
                <a:latin typeface="Arial" panose="020B0604020202020204" pitchFamily="34" charset="0"/>
                <a:ea typeface="Calibri Light" panose="020F0302020204030204" pitchFamily="34" charset="0"/>
                <a:cs typeface="Arial" panose="020B0604020202020204" pitchFamily="34" charset="0"/>
              </a:rPr>
              <a:t>hospital visits with </a:t>
            </a:r>
            <a:r>
              <a:rPr kumimoji="0" lang="en-US" sz="1800" b="0" i="0" u="none" strike="noStrike" kern="1200" cap="none" spc="0" normalizeH="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rPr>
              <a:t>potentially injection-related infectious diseases surpassed </a:t>
            </a:r>
            <a:r>
              <a:rPr kumimoji="0" lang="en-US" sz="1800" b="1" i="0" u="sng" strike="noStrike" kern="1200" cap="none" spc="0" normalizeH="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rPr>
              <a:t>$135,000,000</a:t>
            </a:r>
            <a:r>
              <a:rPr kumimoji="0" lang="en-US" sz="1800" i="0" strike="noStrike" kern="1200" cap="none" spc="0" normalizeH="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rPr>
              <a:t>.</a:t>
            </a:r>
            <a:endParaRPr kumimoji="0" lang="en-US" sz="1800" b="0" i="0" u="none" strike="noStrike" kern="1200" cap="none" spc="0" normalizeH="0" noProof="0" dirty="0">
              <a:ln>
                <a:noFill/>
              </a:ln>
              <a:solidFill>
                <a:schemeClr val="bg1"/>
              </a:solidFill>
              <a:effectLst/>
              <a:uLnTx/>
              <a:uFillTx/>
              <a:latin typeface="Arial" panose="020B0604020202020204" pitchFamily="34" charset="0"/>
              <a:ea typeface="Calibri Light" panose="020F03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8A239B9-DAC7-E895-0459-3F9338947634}"/>
              </a:ext>
            </a:extLst>
          </p:cNvPr>
          <p:cNvSpPr>
            <a:spLocks noGrp="1"/>
          </p:cNvSpPr>
          <p:nvPr>
            <p:ph type="sldNum" sz="quarter" idx="10"/>
          </p:nvPr>
        </p:nvSpPr>
        <p:spPr/>
        <p:txBody>
          <a:bodyPr/>
          <a:lstStyle/>
          <a:p>
            <a:fld id="{209A15C4-DF60-4E6D-8F40-76847F2143DA}" type="slidenum">
              <a:rPr lang="en-US" smtClean="0"/>
              <a:pPr/>
              <a:t>14</a:t>
            </a:fld>
            <a:endParaRPr lang="en-US" dirty="0"/>
          </a:p>
        </p:txBody>
      </p:sp>
    </p:spTree>
    <p:extLst>
      <p:ext uri="{BB962C8B-B14F-4D97-AF65-F5344CB8AC3E}">
        <p14:creationId xmlns:p14="http://schemas.microsoft.com/office/powerpoint/2010/main" val="227050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9729-CB69-49FB-CADF-02DD02540D11}"/>
              </a:ext>
            </a:extLst>
          </p:cNvPr>
          <p:cNvSpPr>
            <a:spLocks noGrp="1"/>
          </p:cNvSpPr>
          <p:nvPr>
            <p:ph type="title"/>
          </p:nvPr>
        </p:nvSpPr>
        <p:spPr/>
        <p:txBody>
          <a:bodyPr>
            <a:normAutofit fontScale="90000"/>
          </a:bodyPr>
          <a:lstStyle/>
          <a:p>
            <a:r>
              <a:rPr lang="en-US"/>
              <a:t>Maternal health and </a:t>
            </a:r>
            <a:br>
              <a:rPr lang="en-US"/>
            </a:br>
            <a:r>
              <a:rPr lang="en-US"/>
              <a:t>substance use</a:t>
            </a:r>
          </a:p>
        </p:txBody>
      </p:sp>
      <p:sp>
        <p:nvSpPr>
          <p:cNvPr id="3" name="Content Placeholder 2">
            <a:extLst>
              <a:ext uri="{FF2B5EF4-FFF2-40B4-BE49-F238E27FC236}">
                <a16:creationId xmlns:a16="http://schemas.microsoft.com/office/drawing/2014/main" id="{F4DAABC2-BC82-2B74-0775-ECFF416BD41B}"/>
              </a:ext>
            </a:extLst>
          </p:cNvPr>
          <p:cNvSpPr>
            <a:spLocks noGrp="1"/>
          </p:cNvSpPr>
          <p:nvPr>
            <p:ph idx="1"/>
          </p:nvPr>
        </p:nvSpPr>
        <p:spPr>
          <a:xfrm>
            <a:off x="838200" y="1138845"/>
            <a:ext cx="10035209" cy="5719156"/>
          </a:xfrm>
        </p:spPr>
        <p:txBody>
          <a:bodyPr>
            <a:normAutofit fontScale="92500"/>
          </a:bodyPr>
          <a:lstStyle/>
          <a:p>
            <a:r>
              <a:rPr lang="en-US" dirty="0"/>
              <a:t>Substance use is a significant cause of </a:t>
            </a:r>
            <a:r>
              <a:rPr lang="en-US" dirty="0">
                <a:solidFill>
                  <a:srgbClr val="DB0000"/>
                </a:solidFill>
              </a:rPr>
              <a:t>pregnancy-related death</a:t>
            </a:r>
            <a:r>
              <a:rPr lang="en-US" baseline="30000" dirty="0"/>
              <a:t>36</a:t>
            </a:r>
            <a:r>
              <a:rPr lang="en-US" dirty="0"/>
              <a:t> and can also contribute to </a:t>
            </a:r>
            <a:r>
              <a:rPr lang="en-US" dirty="0">
                <a:solidFill>
                  <a:srgbClr val="DB0000"/>
                </a:solidFill>
              </a:rPr>
              <a:t>preterm labor</a:t>
            </a:r>
            <a:r>
              <a:rPr lang="en-US" dirty="0"/>
              <a:t> or other pregnancy and birth-related complications</a:t>
            </a:r>
            <a:r>
              <a:rPr lang="en-US" baseline="30000" dirty="0"/>
              <a:t>37</a:t>
            </a:r>
            <a:endParaRPr lang="en-US" dirty="0"/>
          </a:p>
          <a:p>
            <a:endParaRPr lang="en-US" sz="2200" dirty="0"/>
          </a:p>
          <a:p>
            <a:r>
              <a:rPr lang="en-US" dirty="0"/>
              <a:t>The rate of neonatal abstinence syndrome (NAS) in Arkansas increased close to </a:t>
            </a:r>
            <a:r>
              <a:rPr lang="en-US" dirty="0">
                <a:solidFill>
                  <a:srgbClr val="DB0000"/>
                </a:solidFill>
              </a:rPr>
              <a:t>seventeen-fold</a:t>
            </a:r>
            <a:r>
              <a:rPr lang="en-US" dirty="0"/>
              <a:t> between 2000 and 2021</a:t>
            </a:r>
            <a:r>
              <a:rPr lang="en-US" baseline="30000" dirty="0"/>
              <a:t>38</a:t>
            </a:r>
            <a:endParaRPr lang="en-US" dirty="0"/>
          </a:p>
          <a:p>
            <a:endParaRPr lang="en-US" sz="2200" dirty="0"/>
          </a:p>
          <a:p>
            <a:r>
              <a:rPr lang="en-US" dirty="0"/>
              <a:t>Nationally, the overdose death rate among pregnant and postpartum women was 6.9 deaths per 100,000 mothers in the first six months of 2018 and increased to 12.2 deaths per 100,000 mothers in the latter half of 2021</a:t>
            </a:r>
            <a:r>
              <a:rPr lang="en-US" baseline="30000" dirty="0"/>
              <a:t>39</a:t>
            </a:r>
            <a:endParaRPr lang="en-US" dirty="0"/>
          </a:p>
          <a:p>
            <a:endParaRPr lang="en-US" sz="2200" dirty="0"/>
          </a:p>
          <a:p>
            <a:r>
              <a:rPr lang="en-US" dirty="0"/>
              <a:t>Many treatment programs do not accept pregnant women and/or Medicaid beneficiaries</a:t>
            </a:r>
          </a:p>
        </p:txBody>
      </p:sp>
      <p:sp>
        <p:nvSpPr>
          <p:cNvPr id="4" name="Slide Number Placeholder 3">
            <a:extLst>
              <a:ext uri="{FF2B5EF4-FFF2-40B4-BE49-F238E27FC236}">
                <a16:creationId xmlns:a16="http://schemas.microsoft.com/office/drawing/2014/main" id="{908B90E4-D675-56E6-52B1-E9656B0F2E26}"/>
              </a:ext>
            </a:extLst>
          </p:cNvPr>
          <p:cNvSpPr>
            <a:spLocks noGrp="1"/>
          </p:cNvSpPr>
          <p:nvPr>
            <p:ph type="sldNum" sz="quarter" idx="10"/>
          </p:nvPr>
        </p:nvSpPr>
        <p:spPr/>
        <p:txBody>
          <a:bodyPr/>
          <a:lstStyle/>
          <a:p>
            <a:fld id="{209A15C4-DF60-4E6D-8F40-76847F2143DA}" type="slidenum">
              <a:rPr lang="en-US" smtClean="0"/>
              <a:pPr/>
              <a:t>15</a:t>
            </a:fld>
            <a:endParaRPr lang="en-US" dirty="0"/>
          </a:p>
        </p:txBody>
      </p:sp>
    </p:spTree>
    <p:extLst>
      <p:ext uri="{BB962C8B-B14F-4D97-AF65-F5344CB8AC3E}">
        <p14:creationId xmlns:p14="http://schemas.microsoft.com/office/powerpoint/2010/main" val="181213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B686-0BA3-8052-8926-8F90A7DA942C}"/>
              </a:ext>
            </a:extLst>
          </p:cNvPr>
          <p:cNvSpPr>
            <a:spLocks noGrp="1"/>
          </p:cNvSpPr>
          <p:nvPr>
            <p:ph type="title"/>
          </p:nvPr>
        </p:nvSpPr>
        <p:spPr/>
        <p:txBody>
          <a:bodyPr>
            <a:normAutofit fontScale="90000"/>
          </a:bodyPr>
          <a:lstStyle/>
          <a:p>
            <a:r>
              <a:rPr lang="en-US" dirty="0"/>
              <a:t>Arkansas Maternal Mortality Review Committee data</a:t>
            </a:r>
            <a:r>
              <a:rPr lang="en-US" sz="4000" baseline="45000" dirty="0"/>
              <a:t>40</a:t>
            </a:r>
            <a:endParaRPr lang="en-US" baseline="45000" dirty="0"/>
          </a:p>
        </p:txBody>
      </p:sp>
      <p:sp>
        <p:nvSpPr>
          <p:cNvPr id="3" name="Content Placeholder 2">
            <a:extLst>
              <a:ext uri="{FF2B5EF4-FFF2-40B4-BE49-F238E27FC236}">
                <a16:creationId xmlns:a16="http://schemas.microsoft.com/office/drawing/2014/main" id="{3618AE5A-5F87-9CB5-2BF7-AAFB42EB7D2C}"/>
              </a:ext>
            </a:extLst>
          </p:cNvPr>
          <p:cNvSpPr>
            <a:spLocks noGrp="1"/>
          </p:cNvSpPr>
          <p:nvPr>
            <p:ph idx="1"/>
          </p:nvPr>
        </p:nvSpPr>
        <p:spPr>
          <a:xfrm>
            <a:off x="167148" y="1259014"/>
            <a:ext cx="3051540" cy="5249362"/>
          </a:xfrm>
        </p:spPr>
        <p:txBody>
          <a:bodyPr>
            <a:normAutofit lnSpcReduction="10000"/>
          </a:bodyPr>
          <a:lstStyle/>
          <a:p>
            <a:pPr marL="0" indent="0">
              <a:buNone/>
            </a:pPr>
            <a:endParaRPr lang="en-US" dirty="0"/>
          </a:p>
          <a:p>
            <a:pPr marL="0" indent="0">
              <a:buNone/>
            </a:pPr>
            <a:r>
              <a:rPr lang="en-US" dirty="0"/>
              <a:t>Opioid use disorder (OUD) during pregnancy has been linked with serious negative health outcomes</a:t>
            </a:r>
            <a:r>
              <a:rPr lang="en-US" baseline="30000" dirty="0"/>
              <a:t>41</a:t>
            </a:r>
            <a:endParaRPr lang="en-US" dirty="0"/>
          </a:p>
          <a:p>
            <a:r>
              <a:rPr lang="en-US" dirty="0"/>
              <a:t>Preterm birth</a:t>
            </a:r>
          </a:p>
          <a:p>
            <a:r>
              <a:rPr lang="en-US" dirty="0"/>
              <a:t>Stillbirth</a:t>
            </a:r>
          </a:p>
          <a:p>
            <a:r>
              <a:rPr lang="en-US" dirty="0"/>
              <a:t>Maternal mortality</a:t>
            </a:r>
          </a:p>
          <a:p>
            <a:r>
              <a:rPr lang="en-US" dirty="0"/>
              <a:t>NAS</a:t>
            </a:r>
            <a:r>
              <a:rPr lang="en-US" baseline="30000" dirty="0"/>
              <a:t>42</a:t>
            </a:r>
            <a:endParaRPr lang="en-US" dirty="0"/>
          </a:p>
        </p:txBody>
      </p:sp>
      <p:sp>
        <p:nvSpPr>
          <p:cNvPr id="4" name="Rectangle 3">
            <a:extLst>
              <a:ext uri="{FF2B5EF4-FFF2-40B4-BE49-F238E27FC236}">
                <a16:creationId xmlns:a16="http://schemas.microsoft.com/office/drawing/2014/main" id="{87A4984D-4040-3EFD-F568-1303BF5EDFA3}"/>
              </a:ext>
            </a:extLst>
          </p:cNvPr>
          <p:cNvSpPr/>
          <p:nvPr/>
        </p:nvSpPr>
        <p:spPr>
          <a:xfrm>
            <a:off x="3114477" y="5203060"/>
            <a:ext cx="471340" cy="3959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689E93-0B47-5348-3869-1ED09A35E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076" y="1730829"/>
            <a:ext cx="6888568" cy="5127170"/>
          </a:xfrm>
          <a:prstGeom prst="rect">
            <a:avLst/>
          </a:prstGeom>
        </p:spPr>
      </p:pic>
      <p:pic>
        <p:nvPicPr>
          <p:cNvPr id="11" name="Picture 10" descr="Text&#10;&#10;Description automatically generated">
            <a:extLst>
              <a:ext uri="{FF2B5EF4-FFF2-40B4-BE49-F238E27FC236}">
                <a16:creationId xmlns:a16="http://schemas.microsoft.com/office/drawing/2014/main" id="{410459EE-F124-E63E-8A80-05254FE8A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577" y="1138844"/>
            <a:ext cx="3051540" cy="766455"/>
          </a:xfrm>
          <a:prstGeom prst="rect">
            <a:avLst/>
          </a:prstGeom>
        </p:spPr>
      </p:pic>
      <p:sp>
        <p:nvSpPr>
          <p:cNvPr id="5" name="Slide Number Placeholder 4">
            <a:extLst>
              <a:ext uri="{FF2B5EF4-FFF2-40B4-BE49-F238E27FC236}">
                <a16:creationId xmlns:a16="http://schemas.microsoft.com/office/drawing/2014/main" id="{44FF7AF6-82D0-3D2A-0FCB-809BD84C688D}"/>
              </a:ext>
            </a:extLst>
          </p:cNvPr>
          <p:cNvSpPr>
            <a:spLocks noGrp="1"/>
          </p:cNvSpPr>
          <p:nvPr>
            <p:ph type="sldNum" sz="quarter" idx="10"/>
          </p:nvPr>
        </p:nvSpPr>
        <p:spPr/>
        <p:txBody>
          <a:bodyPr/>
          <a:lstStyle/>
          <a:p>
            <a:fld id="{209A15C4-DF60-4E6D-8F40-76847F2143DA}" type="slidenum">
              <a:rPr lang="en-US" smtClean="0"/>
              <a:pPr/>
              <a:t>16</a:t>
            </a:fld>
            <a:endParaRPr lang="en-US" dirty="0"/>
          </a:p>
        </p:txBody>
      </p:sp>
    </p:spTree>
    <p:extLst>
      <p:ext uri="{BB962C8B-B14F-4D97-AF65-F5344CB8AC3E}">
        <p14:creationId xmlns:p14="http://schemas.microsoft.com/office/powerpoint/2010/main" val="302032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7586-0E7C-0CE4-46B3-8456B8345305}"/>
              </a:ext>
            </a:extLst>
          </p:cNvPr>
          <p:cNvSpPr>
            <a:spLocks noGrp="1"/>
          </p:cNvSpPr>
          <p:nvPr>
            <p:ph type="title"/>
          </p:nvPr>
        </p:nvSpPr>
        <p:spPr/>
        <p:txBody>
          <a:bodyPr>
            <a:normAutofit fontScale="90000"/>
          </a:bodyPr>
          <a:lstStyle/>
          <a:p>
            <a:r>
              <a:rPr lang="en-US" dirty="0"/>
              <a:t>Garrett’s Law referrals </a:t>
            </a:r>
            <a:br>
              <a:rPr lang="en-US" dirty="0"/>
            </a:br>
            <a:r>
              <a:rPr lang="en-US" dirty="0"/>
              <a:t>by drug, SFY2020-2023</a:t>
            </a:r>
            <a:r>
              <a:rPr lang="en-US" sz="4000" baseline="45000" dirty="0"/>
              <a:t>43</a:t>
            </a:r>
            <a:endParaRPr lang="en-US" baseline="45000" dirty="0"/>
          </a:p>
        </p:txBody>
      </p:sp>
      <p:pic>
        <p:nvPicPr>
          <p:cNvPr id="4" name="Picture 3" descr="Table&#10;&#10;Description automatically generated">
            <a:extLst>
              <a:ext uri="{FF2B5EF4-FFF2-40B4-BE49-F238E27FC236}">
                <a16:creationId xmlns:a16="http://schemas.microsoft.com/office/drawing/2014/main" id="{4E7AAA03-40FA-FD86-DCC0-D56959F7D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16" y="1138844"/>
            <a:ext cx="10558967" cy="5719156"/>
          </a:xfrm>
          <a:prstGeom prst="rect">
            <a:avLst/>
          </a:prstGeom>
        </p:spPr>
      </p:pic>
      <p:sp>
        <p:nvSpPr>
          <p:cNvPr id="3" name="Slide Number Placeholder 2">
            <a:extLst>
              <a:ext uri="{FF2B5EF4-FFF2-40B4-BE49-F238E27FC236}">
                <a16:creationId xmlns:a16="http://schemas.microsoft.com/office/drawing/2014/main" id="{A8F92E80-4866-9B4A-E5E3-0E57AFFDA3BB}"/>
              </a:ext>
            </a:extLst>
          </p:cNvPr>
          <p:cNvSpPr>
            <a:spLocks noGrp="1"/>
          </p:cNvSpPr>
          <p:nvPr>
            <p:ph type="sldNum" sz="quarter" idx="10"/>
          </p:nvPr>
        </p:nvSpPr>
        <p:spPr/>
        <p:txBody>
          <a:bodyPr/>
          <a:lstStyle/>
          <a:p>
            <a:fld id="{209A15C4-DF60-4E6D-8F40-76847F2143DA}" type="slidenum">
              <a:rPr lang="en-US" smtClean="0"/>
              <a:pPr/>
              <a:t>17</a:t>
            </a:fld>
            <a:endParaRPr lang="en-US" dirty="0"/>
          </a:p>
        </p:txBody>
      </p:sp>
    </p:spTree>
    <p:extLst>
      <p:ext uri="{BB962C8B-B14F-4D97-AF65-F5344CB8AC3E}">
        <p14:creationId xmlns:p14="http://schemas.microsoft.com/office/powerpoint/2010/main" val="259246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C5D5-E793-DE1E-5279-87AF56ADF766}"/>
              </a:ext>
            </a:extLst>
          </p:cNvPr>
          <p:cNvSpPr>
            <a:spLocks noGrp="1"/>
          </p:cNvSpPr>
          <p:nvPr>
            <p:ph type="title"/>
          </p:nvPr>
        </p:nvSpPr>
        <p:spPr/>
        <p:txBody>
          <a:bodyPr>
            <a:normAutofit fontScale="90000"/>
          </a:bodyPr>
          <a:lstStyle/>
          <a:p>
            <a:r>
              <a:rPr lang="en-US" dirty="0"/>
              <a:t>Arkansas syphilis case reports, </a:t>
            </a:r>
            <a:br>
              <a:rPr lang="en-US" dirty="0"/>
            </a:br>
            <a:r>
              <a:rPr lang="en-US" dirty="0"/>
              <a:t>women of childbearing age</a:t>
            </a:r>
            <a:r>
              <a:rPr lang="en-US" sz="4000" baseline="45000" dirty="0"/>
              <a:t>44</a:t>
            </a:r>
            <a:endParaRPr lang="en-US" baseline="45000" dirty="0"/>
          </a:p>
        </p:txBody>
      </p:sp>
      <p:graphicFrame>
        <p:nvGraphicFramePr>
          <p:cNvPr id="4" name="Chart 3">
            <a:extLst>
              <a:ext uri="{FF2B5EF4-FFF2-40B4-BE49-F238E27FC236}">
                <a16:creationId xmlns:a16="http://schemas.microsoft.com/office/drawing/2014/main" id="{ECFECD7F-0188-F8FC-6489-77E52B477CF7}"/>
              </a:ext>
            </a:extLst>
          </p:cNvPr>
          <p:cNvGraphicFramePr>
            <a:graphicFrameLocks/>
          </p:cNvGraphicFramePr>
          <p:nvPr>
            <p:extLst>
              <p:ext uri="{D42A27DB-BD31-4B8C-83A1-F6EECF244321}">
                <p14:modId xmlns:p14="http://schemas.microsoft.com/office/powerpoint/2010/main" val="2590635253"/>
              </p:ext>
            </p:extLst>
          </p:nvPr>
        </p:nvGraphicFramePr>
        <p:xfrm>
          <a:off x="1000568" y="1138844"/>
          <a:ext cx="10190864" cy="571915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19249A8-6A11-DEA7-3B14-1FCAE5CA2238}"/>
              </a:ext>
            </a:extLst>
          </p:cNvPr>
          <p:cNvSpPr>
            <a:spLocks noGrp="1"/>
          </p:cNvSpPr>
          <p:nvPr>
            <p:ph type="sldNum" sz="quarter" idx="10"/>
          </p:nvPr>
        </p:nvSpPr>
        <p:spPr/>
        <p:txBody>
          <a:bodyPr/>
          <a:lstStyle/>
          <a:p>
            <a:fld id="{209A15C4-DF60-4E6D-8F40-76847F2143DA}" type="slidenum">
              <a:rPr lang="en-US" smtClean="0"/>
              <a:pPr/>
              <a:t>18</a:t>
            </a:fld>
            <a:endParaRPr lang="en-US" dirty="0"/>
          </a:p>
        </p:txBody>
      </p:sp>
    </p:spTree>
    <p:extLst>
      <p:ext uri="{BB962C8B-B14F-4D97-AF65-F5344CB8AC3E}">
        <p14:creationId xmlns:p14="http://schemas.microsoft.com/office/powerpoint/2010/main" val="165329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95010-2B12-0834-785F-F09F8D069930}"/>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5B1CDAA-EF6A-E929-4DD6-E106FDB85CCE}"/>
              </a:ext>
            </a:extLst>
          </p:cNvPr>
          <p:cNvGraphicFramePr>
            <a:graphicFrameLocks/>
          </p:cNvGraphicFramePr>
          <p:nvPr>
            <p:extLst>
              <p:ext uri="{D42A27DB-BD31-4B8C-83A1-F6EECF244321}">
                <p14:modId xmlns:p14="http://schemas.microsoft.com/office/powerpoint/2010/main" val="1370721555"/>
              </p:ext>
            </p:extLst>
          </p:nvPr>
        </p:nvGraphicFramePr>
        <p:xfrm>
          <a:off x="2153412" y="241762"/>
          <a:ext cx="7885176" cy="5378749"/>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3E1DE23A-3DBE-4F9A-9DFA-2A69361283E6}"/>
              </a:ext>
            </a:extLst>
          </p:cNvPr>
          <p:cNvSpPr txBox="1">
            <a:spLocks/>
          </p:cNvSpPr>
          <p:nvPr/>
        </p:nvSpPr>
        <p:spPr>
          <a:xfrm>
            <a:off x="10668000" y="4626429"/>
            <a:ext cx="1524000" cy="13498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9183C"/>
                </a:solidFill>
                <a:latin typeface="Arial" panose="020B0604020202020204" pitchFamily="34" charset="0"/>
                <a:cs typeface="Arial" panose="020B0604020202020204" pitchFamily="34" charset="0"/>
              </a:rPr>
              <a:t>Centers for </a:t>
            </a:r>
            <a:br>
              <a:rPr lang="en-US" sz="2000" dirty="0">
                <a:solidFill>
                  <a:srgbClr val="09183C"/>
                </a:solidFill>
                <a:latin typeface="Arial" panose="020B0604020202020204" pitchFamily="34" charset="0"/>
                <a:cs typeface="Arial" panose="020B0604020202020204" pitchFamily="34" charset="0"/>
              </a:rPr>
            </a:br>
            <a:r>
              <a:rPr lang="en-US" sz="2000" dirty="0">
                <a:solidFill>
                  <a:srgbClr val="09183C"/>
                </a:solidFill>
                <a:latin typeface="Arial" panose="020B0604020202020204" pitchFamily="34" charset="0"/>
                <a:cs typeface="Arial" panose="020B0604020202020204" pitchFamily="34" charset="0"/>
              </a:rPr>
              <a:t>Disease </a:t>
            </a:r>
            <a:br>
              <a:rPr lang="en-US" sz="2000" dirty="0">
                <a:solidFill>
                  <a:srgbClr val="09183C"/>
                </a:solidFill>
                <a:latin typeface="Arial" panose="020B0604020202020204" pitchFamily="34" charset="0"/>
                <a:cs typeface="Arial" panose="020B0604020202020204" pitchFamily="34" charset="0"/>
              </a:rPr>
            </a:br>
            <a:r>
              <a:rPr lang="en-US" sz="2000" dirty="0">
                <a:solidFill>
                  <a:srgbClr val="09183C"/>
                </a:solidFill>
                <a:latin typeface="Arial" panose="020B0604020202020204" pitchFamily="34" charset="0"/>
                <a:cs typeface="Arial" panose="020B0604020202020204" pitchFamily="34" charset="0"/>
              </a:rPr>
              <a:t>Contro</a:t>
            </a:r>
            <a:r>
              <a:rPr lang="en-US" sz="2000" dirty="0">
                <a:solidFill>
                  <a:srgbClr val="09183C"/>
                </a:solidFill>
              </a:rPr>
              <a:t>l and Prevention, </a:t>
            </a:r>
            <a:br>
              <a:rPr lang="en-US" sz="2000" dirty="0">
                <a:solidFill>
                  <a:srgbClr val="09183C"/>
                </a:solidFill>
              </a:rPr>
            </a:br>
            <a:r>
              <a:rPr lang="en-US" sz="2000" dirty="0">
                <a:solidFill>
                  <a:srgbClr val="09183C"/>
                </a:solidFill>
              </a:rPr>
              <a:t>2024</a:t>
            </a:r>
            <a:r>
              <a:rPr lang="en-US" sz="2000" baseline="30000" dirty="0">
                <a:solidFill>
                  <a:srgbClr val="09183C"/>
                </a:solidFill>
              </a:rPr>
              <a:t>45,46</a:t>
            </a:r>
            <a:endParaRPr lang="en-US" sz="2000" dirty="0">
              <a:solidFill>
                <a:srgbClr val="09183C"/>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3F816C3-05D8-E405-DA33-9B4A86DBC895}"/>
              </a:ext>
            </a:extLst>
          </p:cNvPr>
          <p:cNvSpPr>
            <a:spLocks noGrp="1"/>
          </p:cNvSpPr>
          <p:nvPr>
            <p:ph type="sldNum" sz="quarter" idx="10"/>
          </p:nvPr>
        </p:nvSpPr>
        <p:spPr>
          <a:xfrm>
            <a:off x="7699248" y="6356350"/>
            <a:ext cx="2743200" cy="365125"/>
          </a:xfrm>
        </p:spPr>
        <p:txBody>
          <a:bodyPr/>
          <a:lstStyle/>
          <a:p>
            <a:fld id="{209A15C4-DF60-4E6D-8F40-76847F2143D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40460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9D00D0-5A18-1FA0-CC5B-2EC840F729E9}"/>
              </a:ext>
            </a:extLst>
          </p:cNvPr>
          <p:cNvSpPr txBox="1"/>
          <p:nvPr/>
        </p:nvSpPr>
        <p:spPr>
          <a:xfrm>
            <a:off x="389460" y="1138845"/>
            <a:ext cx="11413080" cy="5719156"/>
          </a:xfrm>
          <a:prstGeom prst="rect">
            <a:avLst/>
          </a:prstGeom>
          <a:noFill/>
        </p:spPr>
        <p:txBody>
          <a:bodyPr wrap="square" rtlCol="0">
            <a:normAutofit/>
          </a:bodyPr>
          <a:lstStyle/>
          <a:p>
            <a:pPr marL="285750" indent="-285750">
              <a:buFont typeface="Arial" panose="020B0604020202020204" pitchFamily="34" charset="0"/>
              <a:buChar char="•"/>
            </a:pPr>
            <a:endParaRPr lang="en-US" sz="4400" dirty="0">
              <a:solidFill>
                <a:srgbClr val="09183C"/>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4400" dirty="0">
                <a:solidFill>
                  <a:srgbClr val="09183C"/>
                </a:solidFill>
                <a:latin typeface="Arial" panose="020B0604020202020204" pitchFamily="34" charset="0"/>
                <a:ea typeface="Calibri" panose="020F0502020204030204" pitchFamily="34" charset="0"/>
                <a:cs typeface="Arial" panose="020B0604020202020204" pitchFamily="34" charset="0"/>
              </a:rPr>
              <a:t>Summary of the problem in Arkansas</a:t>
            </a:r>
          </a:p>
          <a:p>
            <a:pPr marL="285750" indent="-285750">
              <a:buFont typeface="Arial" panose="020B0604020202020204" pitchFamily="34" charset="0"/>
              <a:buChar char="•"/>
            </a:pPr>
            <a:endParaRPr lang="en-US" sz="2400" dirty="0">
              <a:solidFill>
                <a:srgbClr val="09183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4400" dirty="0">
                <a:solidFill>
                  <a:srgbClr val="09183C"/>
                </a:solidFill>
                <a:latin typeface="Arial" panose="020B0604020202020204" pitchFamily="34" charset="0"/>
                <a:cs typeface="Arial" panose="020B0604020202020204" pitchFamily="34" charset="0"/>
              </a:rPr>
              <a:t>Current state and federal actions</a:t>
            </a:r>
          </a:p>
          <a:p>
            <a:pPr marL="285750" indent="-285750">
              <a:buFont typeface="Arial" panose="020B0604020202020204" pitchFamily="34" charset="0"/>
              <a:buChar char="•"/>
            </a:pPr>
            <a:endParaRPr kumimoji="0" lang="en-US" sz="2400" i="0" u="none" strike="noStrike" kern="0" cap="none" spc="0" normalizeH="0" baseline="0" noProof="0" dirty="0">
              <a:ln>
                <a:noFill/>
              </a:ln>
              <a:solidFill>
                <a:srgbClr val="09183C"/>
              </a:solidFill>
              <a:effectLst/>
              <a:uLnTx/>
              <a:uFillTx/>
              <a:latin typeface="Arial" panose="020B0604020202020204" pitchFamily="34" charset="0"/>
              <a:ea typeface="MS Gothic" panose="020B0609070205080204" pitchFamily="49" charset="-128"/>
              <a:cs typeface="Arial" panose="020B0604020202020204" pitchFamily="34" charset="0"/>
            </a:endParaRPr>
          </a:p>
          <a:p>
            <a:pPr marL="285750" indent="-285750">
              <a:buFont typeface="Arial" panose="020B0604020202020204" pitchFamily="34" charset="0"/>
              <a:buChar char="•"/>
            </a:pPr>
            <a:r>
              <a:rPr kumimoji="0" lang="en-US" sz="4400" i="0" u="none" strike="noStrike" kern="0" cap="none" spc="0" normalizeH="0" baseline="0" noProof="0" dirty="0">
                <a:ln>
                  <a:noFill/>
                </a:ln>
                <a:solidFill>
                  <a:srgbClr val="09183C"/>
                </a:solidFill>
                <a:effectLst/>
                <a:uLnTx/>
                <a:uFillTx/>
                <a:latin typeface="Arial" panose="020B0604020202020204" pitchFamily="34" charset="0"/>
                <a:ea typeface="Calibri" panose="020F0502020204030204" pitchFamily="34" charset="0"/>
                <a:cs typeface="Arial" panose="020B0604020202020204" pitchFamily="34" charset="0"/>
              </a:rPr>
              <a:t>Benefits of harm </a:t>
            </a:r>
            <a:r>
              <a:rPr lang="en-US" sz="4400" kern="0" dirty="0">
                <a:solidFill>
                  <a:srgbClr val="09183C"/>
                </a:solidFill>
                <a:latin typeface="Arial" panose="020B0604020202020204" pitchFamily="34" charset="0"/>
                <a:ea typeface="Calibri" panose="020F0502020204030204" pitchFamily="34" charset="0"/>
                <a:cs typeface="Arial" panose="020B0604020202020204" pitchFamily="34" charset="0"/>
              </a:rPr>
              <a:t>re</a:t>
            </a:r>
            <a:r>
              <a:rPr kumimoji="0" lang="en-US" sz="4400" i="0" u="none" strike="noStrike" kern="0" cap="none" spc="0" normalizeH="0" baseline="0" noProof="0" dirty="0">
                <a:ln>
                  <a:noFill/>
                </a:ln>
                <a:solidFill>
                  <a:srgbClr val="09183C"/>
                </a:solidFill>
                <a:effectLst/>
                <a:uLnTx/>
                <a:uFillTx/>
                <a:latin typeface="Arial" panose="020B0604020202020204" pitchFamily="34" charset="0"/>
                <a:ea typeface="Calibri" panose="020F0502020204030204" pitchFamily="34" charset="0"/>
                <a:cs typeface="Arial" panose="020B0604020202020204" pitchFamily="34" charset="0"/>
              </a:rPr>
              <a:t>duction</a:t>
            </a:r>
          </a:p>
          <a:p>
            <a:pPr marL="285750" indent="-285750">
              <a:buFont typeface="Arial" panose="020B0604020202020204" pitchFamily="34" charset="0"/>
              <a:buChar char="•"/>
            </a:pPr>
            <a:endParaRPr kumimoji="0" lang="en-US" sz="2400" i="0" u="none" strike="noStrike" kern="0" cap="none" spc="0" normalizeH="0" baseline="0" noProof="0" dirty="0">
              <a:ln>
                <a:noFill/>
              </a:ln>
              <a:solidFill>
                <a:srgbClr val="09183C"/>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4400" kern="0" dirty="0">
                <a:solidFill>
                  <a:srgbClr val="09183C"/>
                </a:solidFill>
                <a:latin typeface="Arial" panose="020B0604020202020204" pitchFamily="34" charset="0"/>
                <a:ea typeface="Calibri" panose="020F0502020204030204" pitchFamily="34" charset="0"/>
                <a:cs typeface="Arial" panose="020B0604020202020204" pitchFamily="34" charset="0"/>
              </a:rPr>
              <a:t>Conclusion</a:t>
            </a:r>
            <a:endParaRPr kumimoji="0" lang="en-US" sz="4400" i="0" u="none" strike="noStrike" kern="0" cap="none" spc="0" normalizeH="0" baseline="0" noProof="0" dirty="0">
              <a:ln>
                <a:noFill/>
              </a:ln>
              <a:solidFill>
                <a:srgbClr val="09183C"/>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362EFEF0-07E1-5CC2-F432-E9268A377DB6}"/>
              </a:ext>
            </a:extLst>
          </p:cNvPr>
          <p:cNvSpPr>
            <a:spLocks noGrp="1"/>
          </p:cNvSpPr>
          <p:nvPr>
            <p:ph type="title"/>
          </p:nvPr>
        </p:nvSpPr>
        <p:spPr/>
        <p:txBody>
          <a:bodyPr/>
          <a:lstStyle/>
          <a:p>
            <a:r>
              <a:rPr lang="en-US"/>
              <a:t>Outline</a:t>
            </a:r>
          </a:p>
        </p:txBody>
      </p:sp>
      <p:sp>
        <p:nvSpPr>
          <p:cNvPr id="2" name="Slide Number Placeholder 1">
            <a:extLst>
              <a:ext uri="{FF2B5EF4-FFF2-40B4-BE49-F238E27FC236}">
                <a16:creationId xmlns:a16="http://schemas.microsoft.com/office/drawing/2014/main" id="{EA801032-3309-CCA4-1418-1A1D6516BD54}"/>
              </a:ext>
            </a:extLst>
          </p:cNvPr>
          <p:cNvSpPr>
            <a:spLocks noGrp="1"/>
          </p:cNvSpPr>
          <p:nvPr>
            <p:ph type="sldNum" sz="quarter" idx="10"/>
          </p:nvPr>
        </p:nvSpPr>
        <p:spPr/>
        <p:txBody>
          <a:bodyPr/>
          <a:lstStyle/>
          <a:p>
            <a:fld id="{209A15C4-DF60-4E6D-8F40-76847F2143DA}" type="slidenum">
              <a:rPr lang="en-US" smtClean="0"/>
              <a:pPr/>
              <a:t>2</a:t>
            </a:fld>
            <a:endParaRPr lang="en-US" dirty="0"/>
          </a:p>
        </p:txBody>
      </p:sp>
      <p:sp>
        <p:nvSpPr>
          <p:cNvPr id="3" name="TextBox 2">
            <a:extLst>
              <a:ext uri="{FF2B5EF4-FFF2-40B4-BE49-F238E27FC236}">
                <a16:creationId xmlns:a16="http://schemas.microsoft.com/office/drawing/2014/main" id="{CB64BE96-8AAB-7D2A-EDE2-1B3DC9472679}"/>
              </a:ext>
            </a:extLst>
          </p:cNvPr>
          <p:cNvSpPr txBox="1"/>
          <p:nvPr/>
        </p:nvSpPr>
        <p:spPr>
          <a:xfrm>
            <a:off x="0" y="6488668"/>
            <a:ext cx="10881052" cy="369332"/>
          </a:xfrm>
          <a:prstGeom prst="rect">
            <a:avLst/>
          </a:prstGeom>
          <a:noFill/>
        </p:spPr>
        <p:txBody>
          <a:bodyPr wrap="square" rtlCol="0">
            <a:spAutoFit/>
          </a:bodyPr>
          <a:lstStyle/>
          <a:p>
            <a:r>
              <a:rPr lang="en-US" sz="1800" i="1" dirty="0">
                <a:solidFill>
                  <a:prstClr val="black"/>
                </a:solidFill>
                <a:latin typeface="Arial" panose="020B0604020202020204" pitchFamily="34" charset="0"/>
                <a:ea typeface="Calibri" panose="020F0502020204030204" pitchFamily="34" charset="0"/>
                <a:cs typeface="Arial" panose="020B0604020202020204" pitchFamily="34" charset="0"/>
              </a:rPr>
              <a:t>The views expressed in this presentation are not necessarily those of the Arkansas Department of Health</a:t>
            </a:r>
            <a:endParaRPr lang="en-US"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66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FD4B3D6-C5CF-079C-2746-BE9DF489B93C}"/>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36DCE07D-BDEA-8A9B-F31F-ED92C113F61B}"/>
              </a:ext>
            </a:extLst>
          </p:cNvPr>
          <p:cNvSpPr>
            <a:spLocks noGrp="1"/>
          </p:cNvSpPr>
          <p:nvPr>
            <p:ph type="title"/>
          </p:nvPr>
        </p:nvSpPr>
        <p:spPr/>
        <p:txBody>
          <a:bodyPr>
            <a:normAutofit fontScale="90000"/>
          </a:bodyPr>
          <a:lstStyle/>
          <a:p>
            <a:r>
              <a:rPr lang="en-US"/>
              <a:t>Opioid prescribing as risk factor</a:t>
            </a:r>
          </a:p>
        </p:txBody>
      </p:sp>
      <p:sp>
        <p:nvSpPr>
          <p:cNvPr id="6" name="Content Placeholder 2">
            <a:extLst>
              <a:ext uri="{FF2B5EF4-FFF2-40B4-BE49-F238E27FC236}">
                <a16:creationId xmlns:a16="http://schemas.microsoft.com/office/drawing/2014/main" id="{62CC7686-84CD-C28B-3D21-8B1FE2F2AB30}"/>
              </a:ext>
            </a:extLst>
          </p:cNvPr>
          <p:cNvSpPr txBox="1">
            <a:spLocks/>
          </p:cNvSpPr>
          <p:nvPr/>
        </p:nvSpPr>
        <p:spPr>
          <a:xfrm>
            <a:off x="838200" y="5719154"/>
            <a:ext cx="10515600" cy="1138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183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18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18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Arkansas has the highest opioid dispensing rate</a:t>
            </a:r>
            <a:r>
              <a:rPr lang="en-US" baseline="30000" dirty="0"/>
              <a:t>45</a:t>
            </a:r>
            <a:endParaRPr lang="en-US" dirty="0"/>
          </a:p>
          <a:p>
            <a:pPr lvl="1"/>
            <a:r>
              <a:rPr lang="en-US" dirty="0"/>
              <a:t>71.5 prescriptions per 100 in 2023 (national: 37.5)</a:t>
            </a:r>
          </a:p>
        </p:txBody>
      </p:sp>
      <p:pic>
        <p:nvPicPr>
          <p:cNvPr id="11" name="Picture 10">
            <a:extLst>
              <a:ext uri="{FF2B5EF4-FFF2-40B4-BE49-F238E27FC236}">
                <a16:creationId xmlns:a16="http://schemas.microsoft.com/office/drawing/2014/main" id="{64A98986-97B2-8F59-F8B9-105C53F437AA}"/>
              </a:ext>
            </a:extLst>
          </p:cNvPr>
          <p:cNvPicPr>
            <a:picLocks noChangeAspect="1"/>
          </p:cNvPicPr>
          <p:nvPr/>
        </p:nvPicPr>
        <p:blipFill>
          <a:blip r:embed="rId3"/>
          <a:stretch>
            <a:fillRect/>
          </a:stretch>
        </p:blipFill>
        <p:spPr>
          <a:xfrm>
            <a:off x="789834" y="1171260"/>
            <a:ext cx="10612331" cy="4515480"/>
          </a:xfrm>
          <a:prstGeom prst="rect">
            <a:avLst/>
          </a:prstGeom>
        </p:spPr>
      </p:pic>
      <p:sp>
        <p:nvSpPr>
          <p:cNvPr id="3" name="Slide Number Placeholder 2">
            <a:extLst>
              <a:ext uri="{FF2B5EF4-FFF2-40B4-BE49-F238E27FC236}">
                <a16:creationId xmlns:a16="http://schemas.microsoft.com/office/drawing/2014/main" id="{37F77C2A-6C82-DBB7-82A5-33674C3A996F}"/>
              </a:ext>
            </a:extLst>
          </p:cNvPr>
          <p:cNvSpPr>
            <a:spLocks noGrp="1"/>
          </p:cNvSpPr>
          <p:nvPr>
            <p:ph type="sldNum" sz="quarter" idx="10"/>
          </p:nvPr>
        </p:nvSpPr>
        <p:spPr/>
        <p:txBody>
          <a:bodyPr/>
          <a:lstStyle/>
          <a:p>
            <a:fld id="{209A15C4-DF60-4E6D-8F40-76847F2143DA}" type="slidenum">
              <a:rPr lang="en-US" smtClean="0"/>
              <a:pPr/>
              <a:t>20</a:t>
            </a:fld>
            <a:endParaRPr lang="en-US" dirty="0"/>
          </a:p>
        </p:txBody>
      </p:sp>
    </p:spTree>
    <p:extLst>
      <p:ext uri="{BB962C8B-B14F-4D97-AF65-F5344CB8AC3E}">
        <p14:creationId xmlns:p14="http://schemas.microsoft.com/office/powerpoint/2010/main" val="207256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B7F090-7FA8-9BC9-4365-0733BB72E789}"/>
              </a:ext>
            </a:extLst>
          </p:cNvPr>
          <p:cNvSpPr/>
          <p:nvPr/>
        </p:nvSpPr>
        <p:spPr>
          <a:xfrm>
            <a:off x="9324994" y="3980797"/>
            <a:ext cx="2921386" cy="276999"/>
          </a:xfrm>
          <a:prstGeom prst="rect">
            <a:avLst/>
          </a:prstGeom>
          <a:noFill/>
          <a:ln>
            <a:noFill/>
          </a:ln>
        </p:spPr>
        <p:txBody>
          <a:bodyPr wrap="square" lIns="91440" tIns="45720" rIns="91440" bIns="45720">
            <a:spAutoFit/>
          </a:bodyPr>
          <a:lstStyle/>
          <a:p>
            <a:pPr marL="171450" indent="-171450">
              <a:buFont typeface="Arial" panose="020B0604020202020204" pitchFamily="34" charset="0"/>
              <a:buChar char="•"/>
            </a:pPr>
            <a:endParaRPr lang="en-US" sz="1200" b="1" cap="none" spc="0">
              <a:ln w="22225">
                <a:noFill/>
                <a:prstDash val="solid"/>
              </a:ln>
              <a:effectLst/>
            </a:endParaRPr>
          </a:p>
        </p:txBody>
      </p:sp>
      <p:pic>
        <p:nvPicPr>
          <p:cNvPr id="11" name="Picture 10" descr="Diagram&#10;&#10;Description automatically generated">
            <a:extLst>
              <a:ext uri="{FF2B5EF4-FFF2-40B4-BE49-F238E27FC236}">
                <a16:creationId xmlns:a16="http://schemas.microsoft.com/office/drawing/2014/main" id="{6B0F3D37-1B72-1A75-7A21-46D6848D51C6}"/>
              </a:ext>
            </a:extLst>
          </p:cNvPr>
          <p:cNvPicPr>
            <a:picLocks noChangeAspect="1"/>
          </p:cNvPicPr>
          <p:nvPr/>
        </p:nvPicPr>
        <p:blipFill>
          <a:blip r:embed="rId3">
            <a:extLst>
              <a:ext uri="{28A0092B-C50C-407E-A947-70E740481C1C}">
                <a14:useLocalDpi xmlns:a14="http://schemas.microsoft.com/office/drawing/2010/main" val="0"/>
              </a:ext>
            </a:extLst>
          </a:blip>
          <a:srcRect b="3776"/>
          <a:stretch/>
        </p:blipFill>
        <p:spPr>
          <a:xfrm>
            <a:off x="6248388" y="1138845"/>
            <a:ext cx="5943612" cy="5719155"/>
          </a:xfrm>
          <a:prstGeom prst="rect">
            <a:avLst/>
          </a:prstGeom>
        </p:spPr>
      </p:pic>
      <p:sp>
        <p:nvSpPr>
          <p:cNvPr id="27" name="Title 1">
            <a:extLst>
              <a:ext uri="{FF2B5EF4-FFF2-40B4-BE49-F238E27FC236}">
                <a16:creationId xmlns:a16="http://schemas.microsoft.com/office/drawing/2014/main" id="{2B3A707E-A02D-B099-CF3C-F1B1E0EEBE97}"/>
              </a:ext>
            </a:extLst>
          </p:cNvPr>
          <p:cNvSpPr>
            <a:spLocks noGrp="1"/>
          </p:cNvSpPr>
          <p:nvPr>
            <p:ph type="title"/>
          </p:nvPr>
        </p:nvSpPr>
        <p:spPr>
          <a:xfrm>
            <a:off x="838200" y="-1"/>
            <a:ext cx="7716658" cy="1138845"/>
          </a:xfrm>
        </p:spPr>
        <p:txBody>
          <a:bodyPr>
            <a:normAutofit/>
          </a:bodyPr>
          <a:lstStyle/>
          <a:p>
            <a:r>
              <a:rPr lang="en-US"/>
              <a:t>OUD treatment</a:t>
            </a:r>
          </a:p>
        </p:txBody>
      </p:sp>
      <p:sp>
        <p:nvSpPr>
          <p:cNvPr id="28" name="Content Placeholder 2">
            <a:extLst>
              <a:ext uri="{FF2B5EF4-FFF2-40B4-BE49-F238E27FC236}">
                <a16:creationId xmlns:a16="http://schemas.microsoft.com/office/drawing/2014/main" id="{9E912C99-8DE1-9D54-84CF-008DD0B8C06B}"/>
              </a:ext>
            </a:extLst>
          </p:cNvPr>
          <p:cNvSpPr txBox="1">
            <a:spLocks/>
          </p:cNvSpPr>
          <p:nvPr/>
        </p:nvSpPr>
        <p:spPr>
          <a:xfrm>
            <a:off x="304776" y="1259014"/>
            <a:ext cx="5943612" cy="52493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9183C"/>
                </a:solidFill>
              </a:rPr>
              <a:t>Standard: medication for opioid use disorder (MOUD)</a:t>
            </a:r>
            <a:r>
              <a:rPr lang="en-US" baseline="30000" dirty="0">
                <a:solidFill>
                  <a:srgbClr val="09183C"/>
                </a:solidFill>
              </a:rPr>
              <a:t>47</a:t>
            </a:r>
            <a:endParaRPr lang="en-US" dirty="0">
              <a:solidFill>
                <a:srgbClr val="09183C"/>
              </a:solidFill>
            </a:endParaRPr>
          </a:p>
          <a:p>
            <a:pPr lvl="1"/>
            <a:r>
              <a:rPr lang="en-US" dirty="0">
                <a:solidFill>
                  <a:srgbClr val="09183C"/>
                </a:solidFill>
              </a:rPr>
              <a:t>Methadone, buprenorphine, and naltrexone reduce opioid use</a:t>
            </a:r>
            <a:r>
              <a:rPr lang="en-US" baseline="30000" dirty="0">
                <a:solidFill>
                  <a:srgbClr val="09183C"/>
                </a:solidFill>
              </a:rPr>
              <a:t>48-50</a:t>
            </a:r>
            <a:endParaRPr lang="en-US" dirty="0">
              <a:solidFill>
                <a:srgbClr val="09183C"/>
              </a:solidFill>
            </a:endParaRPr>
          </a:p>
          <a:p>
            <a:pPr lvl="1"/>
            <a:r>
              <a:rPr lang="en-US" dirty="0">
                <a:solidFill>
                  <a:srgbClr val="09183C"/>
                </a:solidFill>
              </a:rPr>
              <a:t>Methadone and buprenorphine also reduce mortality</a:t>
            </a:r>
            <a:r>
              <a:rPr lang="en-US" baseline="30000" dirty="0">
                <a:solidFill>
                  <a:srgbClr val="09183C"/>
                </a:solidFill>
              </a:rPr>
              <a:t>51-53</a:t>
            </a:r>
            <a:endParaRPr lang="en-US" dirty="0">
              <a:solidFill>
                <a:srgbClr val="09183C"/>
              </a:solidFill>
            </a:endParaRPr>
          </a:p>
          <a:p>
            <a:endParaRPr lang="en-US" dirty="0">
              <a:solidFill>
                <a:srgbClr val="09183C"/>
              </a:solidFill>
            </a:endParaRPr>
          </a:p>
          <a:p>
            <a:r>
              <a:rPr lang="en-US" dirty="0">
                <a:solidFill>
                  <a:srgbClr val="09183C"/>
                </a:solidFill>
              </a:rPr>
              <a:t>Access challenges</a:t>
            </a:r>
          </a:p>
          <a:p>
            <a:pPr lvl="1"/>
            <a:r>
              <a:rPr lang="en-US" dirty="0">
                <a:solidFill>
                  <a:srgbClr val="09183C"/>
                </a:solidFill>
              </a:rPr>
              <a:t>Methadone is highly regulated</a:t>
            </a:r>
            <a:r>
              <a:rPr lang="en-US" baseline="30000" dirty="0">
                <a:solidFill>
                  <a:srgbClr val="09183C"/>
                </a:solidFill>
              </a:rPr>
              <a:t>54</a:t>
            </a:r>
            <a:r>
              <a:rPr lang="en-US" dirty="0">
                <a:solidFill>
                  <a:srgbClr val="09183C"/>
                </a:solidFill>
              </a:rPr>
              <a:t> – directly observed therapy often required, only available in Opioid Treatment Programs (OTPs) in six counties</a:t>
            </a:r>
            <a:r>
              <a:rPr lang="en-US" baseline="30000" dirty="0">
                <a:solidFill>
                  <a:srgbClr val="09183C"/>
                </a:solidFill>
              </a:rPr>
              <a:t>55</a:t>
            </a:r>
            <a:endParaRPr lang="en-US" dirty="0">
              <a:solidFill>
                <a:srgbClr val="09183C"/>
              </a:solidFill>
            </a:endParaRPr>
          </a:p>
          <a:p>
            <a:pPr lvl="1"/>
            <a:r>
              <a:rPr lang="en-US" dirty="0">
                <a:solidFill>
                  <a:srgbClr val="09183C"/>
                </a:solidFill>
              </a:rPr>
              <a:t>Buprenorphine prescribing is probably limited in many areas of Arkansas</a:t>
            </a:r>
            <a:r>
              <a:rPr lang="en-US" baseline="30000" dirty="0">
                <a:solidFill>
                  <a:srgbClr val="09183C"/>
                </a:solidFill>
              </a:rPr>
              <a:t>56,57</a:t>
            </a:r>
            <a:endParaRPr lang="en-US" dirty="0">
              <a:solidFill>
                <a:srgbClr val="09183C"/>
              </a:solidFill>
            </a:endParaRPr>
          </a:p>
        </p:txBody>
      </p:sp>
      <p:sp>
        <p:nvSpPr>
          <p:cNvPr id="2" name="Slide Number Placeholder 1">
            <a:extLst>
              <a:ext uri="{FF2B5EF4-FFF2-40B4-BE49-F238E27FC236}">
                <a16:creationId xmlns:a16="http://schemas.microsoft.com/office/drawing/2014/main" id="{3D62E616-8610-5CC1-027F-61658B238077}"/>
              </a:ext>
            </a:extLst>
          </p:cNvPr>
          <p:cNvSpPr>
            <a:spLocks noGrp="1"/>
          </p:cNvSpPr>
          <p:nvPr>
            <p:ph type="sldNum" sz="quarter" idx="10"/>
          </p:nvPr>
        </p:nvSpPr>
        <p:spPr/>
        <p:txBody>
          <a:bodyPr/>
          <a:lstStyle/>
          <a:p>
            <a:fld id="{209A15C4-DF60-4E6D-8F40-76847F2143DA}" type="slidenum">
              <a:rPr lang="en-US" smtClean="0"/>
              <a:pPr/>
              <a:t>21</a:t>
            </a:fld>
            <a:endParaRPr lang="en-US" dirty="0"/>
          </a:p>
        </p:txBody>
      </p:sp>
    </p:spTree>
    <p:extLst>
      <p:ext uri="{BB962C8B-B14F-4D97-AF65-F5344CB8AC3E}">
        <p14:creationId xmlns:p14="http://schemas.microsoft.com/office/powerpoint/2010/main" val="203472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F843-930B-6DC4-FE42-309CE66CDABB}"/>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D539AB1-4A0B-CC65-BC10-CC1D583B1120}"/>
              </a:ext>
            </a:extLst>
          </p:cNvPr>
          <p:cNvGraphicFramePr>
            <a:graphicFrameLocks/>
          </p:cNvGraphicFramePr>
          <p:nvPr>
            <p:extLst>
              <p:ext uri="{D42A27DB-BD31-4B8C-83A1-F6EECF244321}">
                <p14:modId xmlns:p14="http://schemas.microsoft.com/office/powerpoint/2010/main" val="4274534799"/>
              </p:ext>
            </p:extLst>
          </p:nvPr>
        </p:nvGraphicFramePr>
        <p:xfrm>
          <a:off x="2139719" y="210557"/>
          <a:ext cx="7912562" cy="542751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B69B2A65-F05A-D9BB-AECA-28C1D9A2E2E3}"/>
              </a:ext>
            </a:extLst>
          </p:cNvPr>
          <p:cNvSpPr txBox="1">
            <a:spLocks/>
          </p:cNvSpPr>
          <p:nvPr/>
        </p:nvSpPr>
        <p:spPr>
          <a:xfrm>
            <a:off x="10668000" y="4626429"/>
            <a:ext cx="1524000" cy="13498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9183C"/>
                </a:solidFill>
                <a:latin typeface="Arial" panose="020B0604020202020204" pitchFamily="34" charset="0"/>
                <a:cs typeface="Arial" panose="020B0604020202020204" pitchFamily="34" charset="0"/>
              </a:rPr>
              <a:t>Centers for </a:t>
            </a:r>
            <a:br>
              <a:rPr lang="en-US" sz="2000" dirty="0">
                <a:solidFill>
                  <a:srgbClr val="09183C"/>
                </a:solidFill>
                <a:latin typeface="Arial" panose="020B0604020202020204" pitchFamily="34" charset="0"/>
                <a:cs typeface="Arial" panose="020B0604020202020204" pitchFamily="34" charset="0"/>
              </a:rPr>
            </a:br>
            <a:r>
              <a:rPr lang="en-US" sz="2000" dirty="0">
                <a:solidFill>
                  <a:srgbClr val="09183C"/>
                </a:solidFill>
                <a:latin typeface="Arial" panose="020B0604020202020204" pitchFamily="34" charset="0"/>
                <a:cs typeface="Arial" panose="020B0604020202020204" pitchFamily="34" charset="0"/>
              </a:rPr>
              <a:t>Disease </a:t>
            </a:r>
            <a:br>
              <a:rPr lang="en-US" sz="2000" dirty="0">
                <a:solidFill>
                  <a:srgbClr val="09183C"/>
                </a:solidFill>
                <a:latin typeface="Arial" panose="020B0604020202020204" pitchFamily="34" charset="0"/>
                <a:cs typeface="Arial" panose="020B0604020202020204" pitchFamily="34" charset="0"/>
              </a:rPr>
            </a:br>
            <a:r>
              <a:rPr lang="en-US" sz="2000" dirty="0">
                <a:solidFill>
                  <a:srgbClr val="09183C"/>
                </a:solidFill>
                <a:latin typeface="Arial" panose="020B0604020202020204" pitchFamily="34" charset="0"/>
                <a:cs typeface="Arial" panose="020B0604020202020204" pitchFamily="34" charset="0"/>
              </a:rPr>
              <a:t>Contro</a:t>
            </a:r>
            <a:r>
              <a:rPr lang="en-US" sz="2000" dirty="0">
                <a:solidFill>
                  <a:srgbClr val="09183C"/>
                </a:solidFill>
              </a:rPr>
              <a:t>l and Prevention, </a:t>
            </a:r>
            <a:br>
              <a:rPr lang="en-US" sz="2000" dirty="0">
                <a:solidFill>
                  <a:srgbClr val="09183C"/>
                </a:solidFill>
              </a:rPr>
            </a:br>
            <a:r>
              <a:rPr lang="en-US" sz="2000" dirty="0">
                <a:solidFill>
                  <a:srgbClr val="09183C"/>
                </a:solidFill>
              </a:rPr>
              <a:t>2024</a:t>
            </a:r>
            <a:r>
              <a:rPr lang="en-US" sz="2000" baseline="30000" dirty="0">
                <a:solidFill>
                  <a:srgbClr val="09183C"/>
                </a:solidFill>
              </a:rPr>
              <a:t>46,58</a:t>
            </a:r>
            <a:endParaRPr lang="en-US" sz="2000" dirty="0">
              <a:solidFill>
                <a:srgbClr val="09183C"/>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45B75BC-FDEE-E453-6A0A-7E35DF55B4B1}"/>
              </a:ext>
            </a:extLst>
          </p:cNvPr>
          <p:cNvSpPr>
            <a:spLocks noGrp="1"/>
          </p:cNvSpPr>
          <p:nvPr>
            <p:ph type="sldNum" sz="quarter" idx="10"/>
          </p:nvPr>
        </p:nvSpPr>
        <p:spPr>
          <a:xfrm>
            <a:off x="7699248" y="6356350"/>
            <a:ext cx="2743200" cy="365125"/>
          </a:xfrm>
        </p:spPr>
        <p:txBody>
          <a:bodyPr/>
          <a:lstStyle/>
          <a:p>
            <a:fld id="{209A15C4-DF60-4E6D-8F40-76847F2143D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39726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C817-AF70-715D-E832-3ADA17A9CA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0610DD-EFB6-E308-0F12-C291F8D6FA1B}"/>
              </a:ext>
            </a:extLst>
          </p:cNvPr>
          <p:cNvSpPr>
            <a:spLocks noGrp="1"/>
          </p:cNvSpPr>
          <p:nvPr>
            <p:ph type="title"/>
          </p:nvPr>
        </p:nvSpPr>
        <p:spPr>
          <a:xfrm>
            <a:off x="75415" y="-1"/>
            <a:ext cx="10256362" cy="1138845"/>
          </a:xfrm>
        </p:spPr>
        <p:txBody>
          <a:bodyPr>
            <a:normAutofit fontScale="90000"/>
          </a:bodyPr>
          <a:lstStyle/>
          <a:p>
            <a:r>
              <a:rPr lang="en-US" dirty="0"/>
              <a:t>Arkansas pharmacy staff: level of comfort utilizing naloxone standing order</a:t>
            </a:r>
            <a:r>
              <a:rPr lang="en-US" sz="4000" baseline="45000" dirty="0"/>
              <a:t>59</a:t>
            </a:r>
            <a:endParaRPr lang="en-US" baseline="45000" dirty="0"/>
          </a:p>
        </p:txBody>
      </p:sp>
      <p:pic>
        <p:nvPicPr>
          <p:cNvPr id="11" name="Picture 10">
            <a:extLst>
              <a:ext uri="{FF2B5EF4-FFF2-40B4-BE49-F238E27FC236}">
                <a16:creationId xmlns:a16="http://schemas.microsoft.com/office/drawing/2014/main" id="{BBF797F9-265D-531A-A0F7-A9FB488D632F}"/>
              </a:ext>
            </a:extLst>
          </p:cNvPr>
          <p:cNvPicPr>
            <a:picLocks noChangeAspect="1"/>
          </p:cNvPicPr>
          <p:nvPr/>
        </p:nvPicPr>
        <p:blipFill>
          <a:blip r:embed="rId3"/>
          <a:srcRect t="64457"/>
          <a:stretch/>
        </p:blipFill>
        <p:spPr>
          <a:xfrm>
            <a:off x="1836306" y="5216237"/>
            <a:ext cx="8835162" cy="1472004"/>
          </a:xfrm>
          <a:prstGeom prst="rect">
            <a:avLst/>
          </a:prstGeom>
        </p:spPr>
      </p:pic>
      <p:pic>
        <p:nvPicPr>
          <p:cNvPr id="12" name="Picture 11">
            <a:extLst>
              <a:ext uri="{FF2B5EF4-FFF2-40B4-BE49-F238E27FC236}">
                <a16:creationId xmlns:a16="http://schemas.microsoft.com/office/drawing/2014/main" id="{3952EA85-B8B7-80AE-25CF-DADB8523FB79}"/>
              </a:ext>
            </a:extLst>
          </p:cNvPr>
          <p:cNvPicPr>
            <a:picLocks noChangeAspect="1"/>
          </p:cNvPicPr>
          <p:nvPr/>
        </p:nvPicPr>
        <p:blipFill>
          <a:blip r:embed="rId3"/>
          <a:srcRect t="43070" b="35697"/>
          <a:stretch/>
        </p:blipFill>
        <p:spPr>
          <a:xfrm>
            <a:off x="1836306" y="3896590"/>
            <a:ext cx="8835162" cy="879379"/>
          </a:xfrm>
          <a:prstGeom prst="rect">
            <a:avLst/>
          </a:prstGeom>
        </p:spPr>
      </p:pic>
      <p:pic>
        <p:nvPicPr>
          <p:cNvPr id="13" name="Picture 12">
            <a:extLst>
              <a:ext uri="{FF2B5EF4-FFF2-40B4-BE49-F238E27FC236}">
                <a16:creationId xmlns:a16="http://schemas.microsoft.com/office/drawing/2014/main" id="{2A6C9095-54C6-85B1-A65F-4529D5F703F3}"/>
              </a:ext>
            </a:extLst>
          </p:cNvPr>
          <p:cNvPicPr>
            <a:picLocks noChangeAspect="1"/>
          </p:cNvPicPr>
          <p:nvPr/>
        </p:nvPicPr>
        <p:blipFill>
          <a:blip r:embed="rId3"/>
          <a:srcRect b="57854"/>
          <a:stretch/>
        </p:blipFill>
        <p:spPr>
          <a:xfrm>
            <a:off x="1836306" y="1625013"/>
            <a:ext cx="8835162" cy="1745492"/>
          </a:xfrm>
          <a:prstGeom prst="rect">
            <a:avLst/>
          </a:prstGeom>
        </p:spPr>
      </p:pic>
      <p:sp>
        <p:nvSpPr>
          <p:cNvPr id="14" name="Rectangle 13">
            <a:extLst>
              <a:ext uri="{FF2B5EF4-FFF2-40B4-BE49-F238E27FC236}">
                <a16:creationId xmlns:a16="http://schemas.microsoft.com/office/drawing/2014/main" id="{421E28FD-1292-7851-2489-791C40B7F779}"/>
              </a:ext>
            </a:extLst>
          </p:cNvPr>
          <p:cNvSpPr/>
          <p:nvPr/>
        </p:nvSpPr>
        <p:spPr>
          <a:xfrm>
            <a:off x="263088" y="2170876"/>
            <a:ext cx="908720" cy="369331"/>
          </a:xfrm>
          <a:prstGeom prst="rect">
            <a:avLst/>
          </a:prstGeom>
          <a:noFill/>
        </p:spPr>
        <p:txBody>
          <a:bodyPr wrap="non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cap="none" spc="0" dirty="0">
                <a:ln w="0"/>
                <a:solidFill>
                  <a:srgbClr val="0070C0"/>
                </a:solidFill>
              </a:rPr>
              <a:t>An individual:</a:t>
            </a:r>
          </a:p>
        </p:txBody>
      </p:sp>
      <p:sp>
        <p:nvSpPr>
          <p:cNvPr id="15" name="Rectangle 14">
            <a:extLst>
              <a:ext uri="{FF2B5EF4-FFF2-40B4-BE49-F238E27FC236}">
                <a16:creationId xmlns:a16="http://schemas.microsoft.com/office/drawing/2014/main" id="{2FF40415-3F7A-705F-2070-96E485232C16}"/>
              </a:ext>
            </a:extLst>
          </p:cNvPr>
          <p:cNvSpPr/>
          <p:nvPr/>
        </p:nvSpPr>
        <p:spPr>
          <a:xfrm>
            <a:off x="263088" y="3994628"/>
            <a:ext cx="1781671" cy="646331"/>
          </a:xfrm>
          <a:prstGeom prst="rect">
            <a:avLst/>
          </a:prstGeom>
          <a:noFill/>
        </p:spPr>
        <p:txBody>
          <a:bodyPr wrap="square" lIns="91440" tIns="45720" rIns="91440" bIns="4572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cap="none" spc="0" dirty="0">
                <a:ln w="0"/>
                <a:solidFill>
                  <a:srgbClr val="C11E43"/>
                </a:solidFill>
              </a:rPr>
              <a:t>A friend or family member:</a:t>
            </a:r>
          </a:p>
        </p:txBody>
      </p:sp>
      <p:sp>
        <p:nvSpPr>
          <p:cNvPr id="16" name="Rectangle 15">
            <a:extLst>
              <a:ext uri="{FF2B5EF4-FFF2-40B4-BE49-F238E27FC236}">
                <a16:creationId xmlns:a16="http://schemas.microsoft.com/office/drawing/2014/main" id="{07C34348-4A59-9269-FB79-F0853748310C}"/>
              </a:ext>
            </a:extLst>
          </p:cNvPr>
          <p:cNvSpPr/>
          <p:nvPr/>
        </p:nvSpPr>
        <p:spPr>
          <a:xfrm>
            <a:off x="263088" y="5582907"/>
            <a:ext cx="1566350" cy="369332"/>
          </a:xfrm>
          <a:prstGeom prst="rect">
            <a:avLst/>
          </a:prstGeom>
          <a:noFill/>
        </p:spPr>
        <p:txBody>
          <a:bodyPr wrap="square" lIns="91440" tIns="45720" rIns="91440" bIns="4572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cap="none" spc="0" dirty="0">
                <a:ln w="0"/>
                <a:solidFill>
                  <a:srgbClr val="006DBC"/>
                </a:solidFill>
              </a:rPr>
              <a:t>An </a:t>
            </a:r>
            <a:r>
              <a:rPr lang="en-US" sz="1800" b="1" dirty="0">
                <a:ln w="0"/>
                <a:solidFill>
                  <a:srgbClr val="006DBC"/>
                </a:solidFill>
              </a:rPr>
              <a:t>i</a:t>
            </a:r>
            <a:r>
              <a:rPr lang="en-US" sz="1800" b="1" cap="none" spc="0" dirty="0">
                <a:ln w="0"/>
                <a:solidFill>
                  <a:srgbClr val="006DBC"/>
                </a:solidFill>
              </a:rPr>
              <a:t>ndividual:</a:t>
            </a:r>
          </a:p>
        </p:txBody>
      </p:sp>
      <p:pic>
        <p:nvPicPr>
          <p:cNvPr id="18" name="Picture 17">
            <a:extLst>
              <a:ext uri="{FF2B5EF4-FFF2-40B4-BE49-F238E27FC236}">
                <a16:creationId xmlns:a16="http://schemas.microsoft.com/office/drawing/2014/main" id="{20EADF71-7381-73E6-E32F-CDF34B402FC6}"/>
              </a:ext>
            </a:extLst>
          </p:cNvPr>
          <p:cNvPicPr>
            <a:picLocks noChangeAspect="1"/>
          </p:cNvPicPr>
          <p:nvPr/>
        </p:nvPicPr>
        <p:blipFill>
          <a:blip r:embed="rId4"/>
          <a:stretch>
            <a:fillRect/>
          </a:stretch>
        </p:blipFill>
        <p:spPr>
          <a:xfrm>
            <a:off x="2660752" y="1261329"/>
            <a:ext cx="8496856" cy="380083"/>
          </a:xfrm>
          <a:prstGeom prst="rect">
            <a:avLst/>
          </a:prstGeom>
        </p:spPr>
      </p:pic>
      <p:pic>
        <p:nvPicPr>
          <p:cNvPr id="22" name="Picture 21">
            <a:extLst>
              <a:ext uri="{FF2B5EF4-FFF2-40B4-BE49-F238E27FC236}">
                <a16:creationId xmlns:a16="http://schemas.microsoft.com/office/drawing/2014/main" id="{1FA408AC-5576-F02C-5EA9-80A2AF5CBA3A}"/>
              </a:ext>
            </a:extLst>
          </p:cNvPr>
          <p:cNvPicPr>
            <a:picLocks noChangeAspect="1"/>
          </p:cNvPicPr>
          <p:nvPr/>
        </p:nvPicPr>
        <p:blipFill>
          <a:blip r:embed="rId5"/>
          <a:stretch>
            <a:fillRect/>
          </a:stretch>
        </p:blipFill>
        <p:spPr>
          <a:xfrm>
            <a:off x="11005559" y="3170600"/>
            <a:ext cx="1047896" cy="1648055"/>
          </a:xfrm>
          <a:prstGeom prst="rect">
            <a:avLst/>
          </a:prstGeom>
        </p:spPr>
      </p:pic>
      <p:sp>
        <p:nvSpPr>
          <p:cNvPr id="2" name="Slide Number Placeholder 1">
            <a:extLst>
              <a:ext uri="{FF2B5EF4-FFF2-40B4-BE49-F238E27FC236}">
                <a16:creationId xmlns:a16="http://schemas.microsoft.com/office/drawing/2014/main" id="{E96F6B58-D4BF-4EAD-1730-2B899D431A9E}"/>
              </a:ext>
            </a:extLst>
          </p:cNvPr>
          <p:cNvSpPr>
            <a:spLocks noGrp="1"/>
          </p:cNvSpPr>
          <p:nvPr>
            <p:ph type="sldNum" sz="quarter" idx="10"/>
          </p:nvPr>
        </p:nvSpPr>
        <p:spPr/>
        <p:txBody>
          <a:bodyPr/>
          <a:lstStyle/>
          <a:p>
            <a:fld id="{209A15C4-DF60-4E6D-8F40-76847F2143DA}" type="slidenum">
              <a:rPr lang="en-US" smtClean="0"/>
              <a:pPr/>
              <a:t>23</a:t>
            </a:fld>
            <a:endParaRPr lang="en-US" dirty="0"/>
          </a:p>
        </p:txBody>
      </p:sp>
    </p:spTree>
    <p:extLst>
      <p:ext uri="{BB962C8B-B14F-4D97-AF65-F5344CB8AC3E}">
        <p14:creationId xmlns:p14="http://schemas.microsoft.com/office/powerpoint/2010/main" val="381339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B59AF7-33F7-9255-E69D-0ACF78ADA305}"/>
              </a:ext>
            </a:extLst>
          </p:cNvPr>
          <p:cNvSpPr>
            <a:spLocks noGrp="1"/>
          </p:cNvSpPr>
          <p:nvPr>
            <p:ph type="ctrTitle"/>
          </p:nvPr>
        </p:nvSpPr>
        <p:spPr>
          <a:xfrm>
            <a:off x="128778" y="573690"/>
            <a:ext cx="7195793" cy="3052763"/>
          </a:xfrm>
        </p:spPr>
        <p:txBody>
          <a:bodyPr>
            <a:normAutofit/>
          </a:bodyPr>
          <a:lstStyle/>
          <a:p>
            <a:r>
              <a:rPr lang="en-US" sz="4000">
                <a:ea typeface="Calibri" panose="020F0502020204030204" pitchFamily="34" charset="0"/>
              </a:rPr>
              <a:t>Current state and </a:t>
            </a:r>
            <a:br>
              <a:rPr lang="en-US" sz="4000">
                <a:ea typeface="Calibri" panose="020F0502020204030204" pitchFamily="34" charset="0"/>
              </a:rPr>
            </a:br>
            <a:r>
              <a:rPr lang="en-US" sz="4000">
                <a:ea typeface="Calibri" panose="020F0502020204030204" pitchFamily="34" charset="0"/>
              </a:rPr>
              <a:t>federal actions</a:t>
            </a:r>
          </a:p>
        </p:txBody>
      </p:sp>
      <p:sp>
        <p:nvSpPr>
          <p:cNvPr id="2" name="Slide Number Placeholder 1">
            <a:extLst>
              <a:ext uri="{FF2B5EF4-FFF2-40B4-BE49-F238E27FC236}">
                <a16:creationId xmlns:a16="http://schemas.microsoft.com/office/drawing/2014/main" id="{A0234B7F-027D-630B-11F5-1890EDC03FF5}"/>
              </a:ext>
            </a:extLst>
          </p:cNvPr>
          <p:cNvSpPr>
            <a:spLocks noGrp="1"/>
          </p:cNvSpPr>
          <p:nvPr>
            <p:ph type="sldNum" sz="quarter" idx="10"/>
          </p:nvPr>
        </p:nvSpPr>
        <p:spPr/>
        <p:txBody>
          <a:bodyPr/>
          <a:lstStyle/>
          <a:p>
            <a:fld id="{209A15C4-DF60-4E6D-8F40-76847F2143D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402249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9969BDD1-4CEC-B8CC-0A0B-F91F99E28421}"/>
              </a:ext>
            </a:extLst>
          </p:cNvPr>
          <p:cNvSpPr/>
          <p:nvPr/>
        </p:nvSpPr>
        <p:spPr>
          <a:xfrm rot="10800000">
            <a:off x="147169" y="1138845"/>
            <a:ext cx="11904621" cy="5636858"/>
          </a:xfrm>
          <a:prstGeom prst="round2SameRect">
            <a:avLst>
              <a:gd name="adj1" fmla="val 5803"/>
              <a:gd name="adj2" fmla="val 0"/>
            </a:avLst>
          </a:prstGeom>
          <a:solidFill>
            <a:srgbClr val="006DBC"/>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F3C4519E-36BE-4A71-1FBB-9C214737A1DC}"/>
              </a:ext>
            </a:extLst>
          </p:cNvPr>
          <p:cNvSpPr txBox="1"/>
          <p:nvPr/>
        </p:nvSpPr>
        <p:spPr>
          <a:xfrm>
            <a:off x="147168" y="1138844"/>
            <a:ext cx="11904621" cy="5636860"/>
          </a:xfrm>
          <a:prstGeom prst="rect">
            <a:avLst/>
          </a:prstGeom>
          <a:noFill/>
        </p:spPr>
        <p:txBody>
          <a:bodyPr wrap="square" lIns="91440" tIns="45720" rIns="91440" bIns="45720" anchor="t">
            <a:normAutofit lnSpcReduction="10000"/>
          </a:bodyPr>
          <a:lstStyle/>
          <a:p>
            <a:r>
              <a:rPr lang="en-US" sz="2000" dirty="0">
                <a:solidFill>
                  <a:schemeClr val="bg1"/>
                </a:solidFill>
                <a:latin typeface="Arial"/>
                <a:cs typeface="Arial"/>
              </a:rPr>
              <a:t>Veterans Affairs health system offers contingency management for stimulant use disorder</a:t>
            </a:r>
            <a:r>
              <a:rPr lang="en-US" sz="2000" baseline="30000" dirty="0">
                <a:solidFill>
                  <a:schemeClr val="bg1"/>
                </a:solidFill>
                <a:latin typeface="Arial"/>
                <a:cs typeface="Arial"/>
              </a:rPr>
              <a:t>60</a:t>
            </a:r>
            <a:endParaRPr lang="en-US" sz="2000" baseline="30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Naloxone standing order</a:t>
            </a:r>
            <a:r>
              <a:rPr lang="en-US" sz="2000" baseline="30000" dirty="0">
                <a:solidFill>
                  <a:schemeClr val="bg1"/>
                </a:solidFill>
                <a:latin typeface="Arial"/>
                <a:cs typeface="Arial"/>
              </a:rPr>
              <a:t>61-64</a:t>
            </a:r>
            <a:endParaRPr lang="en-US" sz="2000" baseline="30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Arkansas Community Correction provides naltrexone for inmates at release</a:t>
            </a:r>
            <a:r>
              <a:rPr lang="en-US" sz="2000" baseline="30000" dirty="0">
                <a:solidFill>
                  <a:schemeClr val="bg1"/>
                </a:solidFill>
                <a:latin typeface="Arial"/>
                <a:cs typeface="Arial"/>
              </a:rPr>
              <a:t>65</a:t>
            </a:r>
            <a:endParaRPr lang="en-US" sz="2000" baseline="30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Insurance must cover MOUD without prior authorization</a:t>
            </a:r>
            <a:r>
              <a:rPr lang="en-US" sz="2000" baseline="30000" dirty="0">
                <a:solidFill>
                  <a:schemeClr val="bg1"/>
                </a:solidFill>
                <a:latin typeface="Arial"/>
                <a:cs typeface="Arial"/>
              </a:rPr>
              <a:t>66,67</a:t>
            </a:r>
            <a:endParaRPr lang="en-US" sz="2000" baseline="30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Pregnant women have priority admission to OTPs</a:t>
            </a:r>
            <a:r>
              <a:rPr lang="en-US" sz="2000" baseline="30000" dirty="0">
                <a:solidFill>
                  <a:schemeClr val="bg1"/>
                </a:solidFill>
                <a:latin typeface="Arial"/>
                <a:cs typeface="Arial"/>
              </a:rPr>
              <a:t>68</a:t>
            </a:r>
          </a:p>
          <a:p>
            <a:endParaRPr lang="en-US" sz="14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a:cs typeface="Arial"/>
              </a:rPr>
              <a:t>State Opioid Response funds to support buprenorphine providers</a:t>
            </a:r>
            <a:r>
              <a:rPr lang="en-US" sz="2000" baseline="30000" dirty="0">
                <a:solidFill>
                  <a:schemeClr val="bg1"/>
                </a:solidFill>
                <a:latin typeface="Arial"/>
                <a:cs typeface="Arial"/>
              </a:rPr>
              <a:t>69,70</a:t>
            </a:r>
            <a:endParaRPr lang="en-US" sz="2000" baseline="30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Opioid settlement funds to expand substance use treatment</a:t>
            </a:r>
            <a:r>
              <a:rPr lang="en-US" sz="2000" baseline="30000" dirty="0">
                <a:solidFill>
                  <a:schemeClr val="bg1"/>
                </a:solidFill>
                <a:latin typeface="Arial"/>
                <a:cs typeface="Arial"/>
              </a:rPr>
              <a:t>71,72</a:t>
            </a:r>
          </a:p>
          <a:p>
            <a:endParaRPr lang="en-US" dirty="0">
              <a:solidFill>
                <a:schemeClr val="bg1"/>
              </a:solidFill>
              <a:latin typeface="Arial" panose="020B0604020202020204" pitchFamily="34" charset="0"/>
              <a:cs typeface="Arial" panose="020B0604020202020204" pitchFamily="34" charset="0"/>
            </a:endParaRPr>
          </a:p>
          <a:p>
            <a:r>
              <a:rPr lang="en-US" sz="2000" i="0" dirty="0">
                <a:solidFill>
                  <a:schemeClr val="bg1"/>
                </a:solidFill>
                <a:effectLst/>
                <a:latin typeface="Arial"/>
                <a:cs typeface="Arial"/>
              </a:rPr>
              <a:t>Legalized fentanyl test </a:t>
            </a:r>
            <a:r>
              <a:rPr lang="en-US" sz="2000" dirty="0">
                <a:solidFill>
                  <a:schemeClr val="bg1"/>
                </a:solidFill>
                <a:latin typeface="Arial"/>
                <a:cs typeface="Arial"/>
              </a:rPr>
              <a:t>strips</a:t>
            </a:r>
            <a:r>
              <a:rPr lang="en-US" sz="2000" baseline="30000" dirty="0">
                <a:solidFill>
                  <a:schemeClr val="bg1"/>
                </a:solidFill>
                <a:latin typeface="Arial"/>
                <a:cs typeface="Arial"/>
              </a:rPr>
              <a:t>73</a:t>
            </a:r>
            <a:endParaRPr lang="en-US" sz="2000" i="0" baseline="30000" dirty="0">
              <a:solidFill>
                <a:schemeClr val="bg1"/>
              </a:solidFill>
              <a:effectLst/>
              <a:latin typeface="Arial" panose="020B0604020202020204" pitchFamily="34" charset="0"/>
              <a:cs typeface="Arial" panose="020B0604020202020204" pitchFamily="34" charset="0"/>
            </a:endParaRPr>
          </a:p>
          <a:p>
            <a:endParaRPr lang="en-US" dirty="0">
              <a:solidFill>
                <a:schemeClr val="bg1"/>
              </a:solidFill>
              <a:latin typeface="Arial"/>
              <a:cs typeface="Arial"/>
            </a:endParaRPr>
          </a:p>
          <a:p>
            <a:r>
              <a:rPr lang="en-US" sz="2000" dirty="0">
                <a:solidFill>
                  <a:schemeClr val="bg1"/>
                </a:solidFill>
                <a:latin typeface="Arial"/>
                <a:cs typeface="Arial"/>
              </a:rPr>
              <a:t>Pharmacist-initiated pre-exposure prophylaxis (</a:t>
            </a:r>
            <a:r>
              <a:rPr lang="en-US" sz="2000" dirty="0" err="1">
                <a:solidFill>
                  <a:schemeClr val="bg1"/>
                </a:solidFill>
                <a:latin typeface="Arial"/>
                <a:cs typeface="Arial"/>
              </a:rPr>
              <a:t>PrEP</a:t>
            </a:r>
            <a:r>
              <a:rPr lang="en-US" sz="2000" dirty="0">
                <a:solidFill>
                  <a:schemeClr val="bg1"/>
                </a:solidFill>
                <a:latin typeface="Arial"/>
                <a:cs typeface="Arial"/>
              </a:rPr>
              <a:t>) for HIV</a:t>
            </a:r>
            <a:r>
              <a:rPr lang="en-US" sz="2000" baseline="30000" dirty="0">
                <a:solidFill>
                  <a:schemeClr val="bg1"/>
                </a:solidFill>
                <a:latin typeface="Arial"/>
                <a:cs typeface="Arial"/>
              </a:rPr>
              <a:t>74</a:t>
            </a:r>
          </a:p>
          <a:p>
            <a:endParaRPr lang="en-US"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Any qualified provider can prescribe buprenorphine without additional paperwork</a:t>
            </a:r>
            <a:r>
              <a:rPr lang="en-US" sz="2000" baseline="30000" dirty="0">
                <a:solidFill>
                  <a:schemeClr val="bg1"/>
                </a:solidFill>
                <a:latin typeface="Arial"/>
                <a:cs typeface="Arial"/>
              </a:rPr>
              <a:t>75</a:t>
            </a:r>
            <a:endParaRPr lang="en-US" sz="2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a:cs typeface="Arial"/>
              </a:rPr>
              <a:t>Medicaid covers hepatitis C treatment for patients with substance use disorder</a:t>
            </a:r>
            <a:r>
              <a:rPr lang="en-US" sz="2000" baseline="30000" dirty="0">
                <a:solidFill>
                  <a:schemeClr val="bg1"/>
                </a:solidFill>
                <a:latin typeface="Arial"/>
                <a:cs typeface="Arial"/>
              </a:rPr>
              <a:t>76</a:t>
            </a:r>
            <a:endParaRPr lang="en-US" sz="1600" baseline="30000" dirty="0">
              <a:solidFill>
                <a:schemeClr val="bg1"/>
              </a:solidFill>
              <a:latin typeface="Arial"/>
              <a:cs typeface="Arial"/>
            </a:endParaRPr>
          </a:p>
        </p:txBody>
      </p:sp>
      <p:sp>
        <p:nvSpPr>
          <p:cNvPr id="4" name="Title 3">
            <a:extLst>
              <a:ext uri="{FF2B5EF4-FFF2-40B4-BE49-F238E27FC236}">
                <a16:creationId xmlns:a16="http://schemas.microsoft.com/office/drawing/2014/main" id="{10477682-F445-4544-54C5-8EDA5419B280}"/>
              </a:ext>
            </a:extLst>
          </p:cNvPr>
          <p:cNvSpPr>
            <a:spLocks noGrp="1"/>
          </p:cNvSpPr>
          <p:nvPr>
            <p:ph type="title"/>
          </p:nvPr>
        </p:nvSpPr>
        <p:spPr/>
        <p:txBody>
          <a:bodyPr/>
          <a:lstStyle/>
          <a:p>
            <a:r>
              <a:rPr lang="en-US"/>
              <a:t>Progress to date</a:t>
            </a:r>
          </a:p>
        </p:txBody>
      </p:sp>
      <p:sp>
        <p:nvSpPr>
          <p:cNvPr id="3" name="Slide Number Placeholder 2">
            <a:extLst>
              <a:ext uri="{FF2B5EF4-FFF2-40B4-BE49-F238E27FC236}">
                <a16:creationId xmlns:a16="http://schemas.microsoft.com/office/drawing/2014/main" id="{56B0D878-486C-54D2-D5AC-5278689055E5}"/>
              </a:ext>
            </a:extLst>
          </p:cNvPr>
          <p:cNvSpPr>
            <a:spLocks noGrp="1"/>
          </p:cNvSpPr>
          <p:nvPr>
            <p:ph type="sldNum" sz="quarter" idx="10"/>
          </p:nvPr>
        </p:nvSpPr>
        <p:spPr/>
        <p:txBody>
          <a:bodyPr/>
          <a:lstStyle/>
          <a:p>
            <a:fld id="{209A15C4-DF60-4E6D-8F40-76847F2143D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49141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4EECA0-277D-53AF-99D5-202EF42E849B}"/>
              </a:ext>
            </a:extLst>
          </p:cNvPr>
          <p:cNvSpPr txBox="1">
            <a:spLocks/>
          </p:cNvSpPr>
          <p:nvPr/>
        </p:nvSpPr>
        <p:spPr>
          <a:xfrm>
            <a:off x="838200" y="1259014"/>
            <a:ext cx="10373139" cy="5249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rgbClr val="09183C"/>
                </a:solidFill>
                <a:latin typeface="Arial" panose="020B0604020202020204" pitchFamily="34" charset="0"/>
                <a:cs typeface="Arial" panose="020B0604020202020204" pitchFamily="34" charset="0"/>
              </a:rPr>
              <a:t>Many people still untreated for hepatitis C</a:t>
            </a:r>
            <a:r>
              <a:rPr lang="en-US" baseline="30000" dirty="0">
                <a:solidFill>
                  <a:srgbClr val="09183C"/>
                </a:solidFill>
                <a:latin typeface="Arial" panose="020B0604020202020204" pitchFamily="34" charset="0"/>
                <a:cs typeface="Arial" panose="020B0604020202020204" pitchFamily="34" charset="0"/>
              </a:rPr>
              <a:t>77-79</a:t>
            </a:r>
            <a:r>
              <a:rPr lang="en-US" dirty="0">
                <a:solidFill>
                  <a:srgbClr val="09183C"/>
                </a:solidFill>
                <a:latin typeface="Arial" panose="020B0604020202020204" pitchFamily="34" charset="0"/>
                <a:cs typeface="Arial" panose="020B0604020202020204" pitchFamily="34" charset="0"/>
              </a:rPr>
              <a:t> or syphilis,</a:t>
            </a:r>
            <a:r>
              <a:rPr lang="en-US" baseline="30000" dirty="0">
                <a:solidFill>
                  <a:srgbClr val="09183C"/>
                </a:solidFill>
              </a:rPr>
              <a:t>80</a:t>
            </a:r>
            <a:r>
              <a:rPr lang="en-US" dirty="0">
                <a:solidFill>
                  <a:srgbClr val="09183C"/>
                </a:solidFill>
                <a:latin typeface="Arial" panose="020B0604020202020204" pitchFamily="34" charset="0"/>
                <a:cs typeface="Arial" panose="020B0604020202020204" pitchFamily="34" charset="0"/>
              </a:rPr>
              <a:t> or not virally suppressed for HIV</a:t>
            </a:r>
            <a:r>
              <a:rPr lang="en-US" baseline="30000" dirty="0">
                <a:solidFill>
                  <a:srgbClr val="09183C"/>
                </a:solidFill>
              </a:rPr>
              <a:t>81</a:t>
            </a:r>
            <a:endParaRPr lang="en-US" dirty="0">
              <a:solidFill>
                <a:srgbClr val="09183C"/>
              </a:solidFill>
              <a:latin typeface="Arial" panose="020B0604020202020204" pitchFamily="34" charset="0"/>
              <a:cs typeface="Arial" panose="020B0604020202020204" pitchFamily="34" charset="0"/>
            </a:endParaRPr>
          </a:p>
          <a:p>
            <a:pPr marL="285750" indent="-285750"/>
            <a:endParaRPr lang="en-US" sz="1400" dirty="0">
              <a:solidFill>
                <a:srgbClr val="09183C"/>
              </a:solidFill>
              <a:latin typeface="Arial" panose="020B0604020202020204" pitchFamily="34" charset="0"/>
              <a:cs typeface="Arial" panose="020B0604020202020204" pitchFamily="34" charset="0"/>
            </a:endParaRPr>
          </a:p>
          <a:p>
            <a:pPr marL="285750" indent="-285750"/>
            <a:r>
              <a:rPr lang="en-US" dirty="0">
                <a:solidFill>
                  <a:srgbClr val="09183C"/>
                </a:solidFill>
                <a:latin typeface="Arial" panose="020B0604020202020204" pitchFamily="34" charset="0"/>
                <a:cs typeface="Arial" panose="020B0604020202020204" pitchFamily="34" charset="0"/>
              </a:rPr>
              <a:t>Very few methadone</a:t>
            </a:r>
            <a:r>
              <a:rPr lang="en-US" baseline="30000" dirty="0">
                <a:solidFill>
                  <a:srgbClr val="09183C"/>
                </a:solidFill>
                <a:latin typeface="Arial" panose="020B0604020202020204" pitchFamily="34" charset="0"/>
                <a:cs typeface="Arial" panose="020B0604020202020204" pitchFamily="34" charset="0"/>
              </a:rPr>
              <a:t>55</a:t>
            </a:r>
            <a:r>
              <a:rPr lang="en-US" dirty="0">
                <a:solidFill>
                  <a:srgbClr val="09183C"/>
                </a:solidFill>
                <a:latin typeface="Arial" panose="020B0604020202020204" pitchFamily="34" charset="0"/>
                <a:cs typeface="Arial" panose="020B0604020202020204" pitchFamily="34" charset="0"/>
              </a:rPr>
              <a:t> and buprenorphine</a:t>
            </a:r>
            <a:r>
              <a:rPr lang="en-US" baseline="30000" dirty="0">
                <a:solidFill>
                  <a:srgbClr val="09183C"/>
                </a:solidFill>
                <a:latin typeface="Arial" panose="020B0604020202020204" pitchFamily="34" charset="0"/>
                <a:cs typeface="Arial" panose="020B0604020202020204" pitchFamily="34" charset="0"/>
              </a:rPr>
              <a:t>56,57</a:t>
            </a:r>
            <a:r>
              <a:rPr lang="en-US" dirty="0">
                <a:solidFill>
                  <a:srgbClr val="09183C"/>
                </a:solidFill>
                <a:latin typeface="Arial" panose="020B0604020202020204" pitchFamily="34" charset="0"/>
                <a:cs typeface="Arial" panose="020B0604020202020204" pitchFamily="34" charset="0"/>
              </a:rPr>
              <a:t> providers</a:t>
            </a:r>
          </a:p>
          <a:p>
            <a:pPr marL="285750" indent="-285750"/>
            <a:endParaRPr lang="en-US" sz="1400" dirty="0">
              <a:solidFill>
                <a:srgbClr val="09183C"/>
              </a:solidFill>
              <a:latin typeface="Arial" panose="020B0604020202020204" pitchFamily="34" charset="0"/>
              <a:cs typeface="Arial" panose="020B0604020202020204" pitchFamily="34" charset="0"/>
            </a:endParaRPr>
          </a:p>
          <a:p>
            <a:pPr marL="285750" indent="-285750"/>
            <a:r>
              <a:rPr lang="en-US" dirty="0">
                <a:solidFill>
                  <a:srgbClr val="09183C"/>
                </a:solidFill>
                <a:latin typeface="Arial" panose="020B0604020202020204" pitchFamily="34" charset="0"/>
                <a:cs typeface="Arial" panose="020B0604020202020204" pitchFamily="34" charset="0"/>
              </a:rPr>
              <a:t>Unclear availability of evidence-based treatment for methamphetamine</a:t>
            </a:r>
            <a:r>
              <a:rPr lang="en-US" baseline="30000" dirty="0">
                <a:solidFill>
                  <a:srgbClr val="09183C"/>
                </a:solidFill>
              </a:rPr>
              <a:t>60</a:t>
            </a:r>
            <a:r>
              <a:rPr lang="en-US" baseline="30000" dirty="0">
                <a:solidFill>
                  <a:srgbClr val="09183C"/>
                </a:solidFill>
                <a:latin typeface="Arial" panose="020B0604020202020204" pitchFamily="34" charset="0"/>
                <a:cs typeface="Arial" panose="020B0604020202020204" pitchFamily="34" charset="0"/>
              </a:rPr>
              <a:t>,82</a:t>
            </a:r>
            <a:endParaRPr lang="en-US" dirty="0">
              <a:solidFill>
                <a:srgbClr val="09183C"/>
              </a:solidFill>
              <a:latin typeface="Arial" panose="020B0604020202020204" pitchFamily="34" charset="0"/>
              <a:cs typeface="Arial" panose="020B0604020202020204" pitchFamily="34" charset="0"/>
            </a:endParaRPr>
          </a:p>
          <a:p>
            <a:pPr marL="285750" indent="-285750"/>
            <a:endParaRPr lang="en-US" sz="1400" dirty="0">
              <a:solidFill>
                <a:srgbClr val="09183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9183C"/>
                </a:solidFill>
                <a:latin typeface="Arial" panose="020B0604020202020204" pitchFamily="34" charset="0"/>
                <a:cs typeface="Arial" panose="020B0604020202020204" pitchFamily="34" charset="0"/>
              </a:rPr>
              <a:t>Substance use disorder screening and treatment may be disincentivized for pregnant and postpartum women</a:t>
            </a:r>
            <a:r>
              <a:rPr lang="en-US" baseline="30000" dirty="0">
                <a:solidFill>
                  <a:srgbClr val="09183C"/>
                </a:solidFill>
                <a:latin typeface="Arial" panose="020B0604020202020204" pitchFamily="34" charset="0"/>
                <a:cs typeface="Arial" panose="020B0604020202020204" pitchFamily="34" charset="0"/>
              </a:rPr>
              <a:t>4</a:t>
            </a:r>
            <a:r>
              <a:rPr lang="en-US" baseline="30000" dirty="0">
                <a:solidFill>
                  <a:srgbClr val="09183C"/>
                </a:solidFill>
              </a:rPr>
              <a:t>3</a:t>
            </a:r>
            <a:r>
              <a:rPr lang="en-US" baseline="30000" dirty="0">
                <a:solidFill>
                  <a:srgbClr val="09183C"/>
                </a:solidFill>
                <a:latin typeface="Arial" panose="020B0604020202020204" pitchFamily="34" charset="0"/>
                <a:cs typeface="Arial" panose="020B0604020202020204" pitchFamily="34" charset="0"/>
              </a:rPr>
              <a:t>,8</a:t>
            </a:r>
            <a:r>
              <a:rPr lang="en-US" baseline="30000" dirty="0">
                <a:solidFill>
                  <a:srgbClr val="09183C"/>
                </a:solidFill>
              </a:rPr>
              <a:t>3</a:t>
            </a:r>
            <a:endParaRPr lang="en-US" dirty="0">
              <a:solidFill>
                <a:srgbClr val="09183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9183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9183C"/>
                </a:solidFill>
                <a:latin typeface="Arial" panose="020B0604020202020204" pitchFamily="34" charset="0"/>
                <a:cs typeface="Arial" panose="020B0604020202020204" pitchFamily="34" charset="0"/>
              </a:rPr>
              <a:t>Use of non-sterile needles and other injecting equipment</a:t>
            </a:r>
            <a:r>
              <a:rPr lang="en-US" baseline="30000" dirty="0">
                <a:solidFill>
                  <a:srgbClr val="09183C"/>
                </a:solidFill>
                <a:latin typeface="Arial" panose="020B0604020202020204" pitchFamily="34" charset="0"/>
                <a:cs typeface="Arial" panose="020B0604020202020204" pitchFamily="34" charset="0"/>
              </a:rPr>
              <a:t>16-21</a:t>
            </a:r>
            <a:endParaRPr lang="en-US" dirty="0">
              <a:solidFill>
                <a:srgbClr val="09183C"/>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18F7EB0-AFD4-39E7-5342-D705730672C3}"/>
              </a:ext>
            </a:extLst>
          </p:cNvPr>
          <p:cNvSpPr>
            <a:spLocks noGrp="1"/>
          </p:cNvSpPr>
          <p:nvPr>
            <p:ph type="title"/>
          </p:nvPr>
        </p:nvSpPr>
        <p:spPr/>
        <p:txBody>
          <a:bodyPr/>
          <a:lstStyle/>
          <a:p>
            <a:r>
              <a:rPr lang="en-US"/>
              <a:t>Ongoing challenges</a:t>
            </a:r>
          </a:p>
        </p:txBody>
      </p:sp>
      <p:sp>
        <p:nvSpPr>
          <p:cNvPr id="3" name="Slide Number Placeholder 2">
            <a:extLst>
              <a:ext uri="{FF2B5EF4-FFF2-40B4-BE49-F238E27FC236}">
                <a16:creationId xmlns:a16="http://schemas.microsoft.com/office/drawing/2014/main" id="{99217042-C36C-5F91-B9A8-EC1297F561DC}"/>
              </a:ext>
            </a:extLst>
          </p:cNvPr>
          <p:cNvSpPr>
            <a:spLocks noGrp="1"/>
          </p:cNvSpPr>
          <p:nvPr>
            <p:ph type="sldNum" sz="quarter" idx="10"/>
          </p:nvPr>
        </p:nvSpPr>
        <p:spPr/>
        <p:txBody>
          <a:bodyPr/>
          <a:lstStyle/>
          <a:p>
            <a:fld id="{209A15C4-DF60-4E6D-8F40-76847F2143DA}" type="slidenum">
              <a:rPr lang="en-US" smtClean="0"/>
              <a:pPr/>
              <a:t>26</a:t>
            </a:fld>
            <a:endParaRPr lang="en-US" dirty="0"/>
          </a:p>
        </p:txBody>
      </p:sp>
    </p:spTree>
    <p:extLst>
      <p:ext uri="{BB962C8B-B14F-4D97-AF65-F5344CB8AC3E}">
        <p14:creationId xmlns:p14="http://schemas.microsoft.com/office/powerpoint/2010/main" val="3419877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B59AF7-33F7-9255-E69D-0ACF78ADA305}"/>
              </a:ext>
            </a:extLst>
          </p:cNvPr>
          <p:cNvSpPr>
            <a:spLocks noGrp="1"/>
          </p:cNvSpPr>
          <p:nvPr>
            <p:ph type="ctrTitle"/>
          </p:nvPr>
        </p:nvSpPr>
        <p:spPr>
          <a:xfrm>
            <a:off x="128778" y="573690"/>
            <a:ext cx="7195793" cy="3052763"/>
          </a:xfrm>
        </p:spPr>
        <p:txBody>
          <a:bodyPr>
            <a:normAutofit/>
          </a:bodyPr>
          <a:lstStyle/>
          <a:p>
            <a:r>
              <a:rPr lang="en-US" sz="4000" dirty="0">
                <a:ea typeface="Calibri" panose="020F0502020204030204" pitchFamily="34" charset="0"/>
              </a:rPr>
              <a:t>Benefits of harm reduction</a:t>
            </a:r>
          </a:p>
        </p:txBody>
      </p:sp>
      <p:sp>
        <p:nvSpPr>
          <p:cNvPr id="2" name="Slide Number Placeholder 1">
            <a:extLst>
              <a:ext uri="{FF2B5EF4-FFF2-40B4-BE49-F238E27FC236}">
                <a16:creationId xmlns:a16="http://schemas.microsoft.com/office/drawing/2014/main" id="{0455D3BD-A9E6-B9B1-498F-7DC687516B34}"/>
              </a:ext>
            </a:extLst>
          </p:cNvPr>
          <p:cNvSpPr>
            <a:spLocks noGrp="1"/>
          </p:cNvSpPr>
          <p:nvPr>
            <p:ph type="sldNum" sz="quarter" idx="10"/>
          </p:nvPr>
        </p:nvSpPr>
        <p:spPr/>
        <p:txBody>
          <a:bodyPr/>
          <a:lstStyle/>
          <a:p>
            <a:fld id="{209A15C4-DF60-4E6D-8F40-76847F2143D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67894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9E37-897C-E26C-A976-2AD82243AA21}"/>
              </a:ext>
            </a:extLst>
          </p:cNvPr>
          <p:cNvSpPr txBox="1">
            <a:spLocks/>
          </p:cNvSpPr>
          <p:nvPr/>
        </p:nvSpPr>
        <p:spPr>
          <a:xfrm>
            <a:off x="838200" y="0"/>
            <a:ext cx="9786730" cy="53544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9183C"/>
                </a:solidFill>
              </a:rPr>
              <a:t>What can a harm </a:t>
            </a:r>
            <a:br>
              <a:rPr lang="en-US" dirty="0">
                <a:solidFill>
                  <a:srgbClr val="09183C"/>
                </a:solidFill>
              </a:rPr>
            </a:br>
            <a:r>
              <a:rPr lang="en-US" dirty="0">
                <a:solidFill>
                  <a:srgbClr val="09183C"/>
                </a:solidFill>
              </a:rPr>
              <a:t>reduction initiative do?</a:t>
            </a:r>
          </a:p>
          <a:p>
            <a:endParaRPr lang="en-US" sz="2800" dirty="0">
              <a:solidFill>
                <a:srgbClr val="09183C"/>
              </a:solidFill>
            </a:endParaRPr>
          </a:p>
          <a:p>
            <a:pPr marL="514350" indent="-514350">
              <a:spcAft>
                <a:spcPts val="1200"/>
              </a:spcAft>
              <a:buAutoNum type="arabicPeriod"/>
            </a:pPr>
            <a:r>
              <a:rPr lang="en-US" sz="2800" dirty="0">
                <a:solidFill>
                  <a:srgbClr val="09183C"/>
                </a:solidFill>
              </a:rPr>
              <a:t>Reduce new HIV and hepatitis C infections</a:t>
            </a:r>
            <a:r>
              <a:rPr lang="en-US" sz="2800" baseline="30000" dirty="0">
                <a:solidFill>
                  <a:srgbClr val="09183C"/>
                </a:solidFill>
              </a:rPr>
              <a:t>84</a:t>
            </a:r>
          </a:p>
          <a:p>
            <a:pPr marL="514350" indent="-514350">
              <a:spcAft>
                <a:spcPts val="1200"/>
              </a:spcAft>
              <a:buAutoNum type="arabicPeriod"/>
            </a:pPr>
            <a:r>
              <a:rPr lang="en-US" sz="2800" dirty="0">
                <a:solidFill>
                  <a:srgbClr val="09183C"/>
                </a:solidFill>
              </a:rPr>
              <a:t>Help people get into substance use treatment</a:t>
            </a:r>
            <a:r>
              <a:rPr lang="en-US" sz="2800" baseline="30000" dirty="0">
                <a:solidFill>
                  <a:srgbClr val="09183C"/>
                </a:solidFill>
              </a:rPr>
              <a:t>85</a:t>
            </a:r>
            <a:endParaRPr lang="en-US" sz="2800" dirty="0">
              <a:solidFill>
                <a:srgbClr val="09183C"/>
              </a:solidFill>
            </a:endParaRPr>
          </a:p>
          <a:p>
            <a:pPr marL="514350" indent="-514350">
              <a:spcAft>
                <a:spcPts val="1200"/>
              </a:spcAft>
              <a:buAutoNum type="arabicPeriod"/>
            </a:pPr>
            <a:r>
              <a:rPr lang="en-US" sz="2800" dirty="0">
                <a:solidFill>
                  <a:srgbClr val="09183C"/>
                </a:solidFill>
              </a:rPr>
              <a:t>Distribute naloxone to prevent opioid overdoses</a:t>
            </a:r>
            <a:r>
              <a:rPr lang="en-US" sz="2800" baseline="30000" dirty="0">
                <a:solidFill>
                  <a:srgbClr val="09183C"/>
                </a:solidFill>
              </a:rPr>
              <a:t>86</a:t>
            </a:r>
          </a:p>
          <a:p>
            <a:pPr marL="514350" indent="-514350">
              <a:spcAft>
                <a:spcPts val="1200"/>
              </a:spcAft>
              <a:buAutoNum type="arabicPeriod"/>
            </a:pPr>
            <a:r>
              <a:rPr lang="en-US" sz="2800" dirty="0">
                <a:solidFill>
                  <a:srgbClr val="09183C"/>
                </a:solidFill>
              </a:rPr>
              <a:t>Safely dispose of syringes</a:t>
            </a:r>
            <a:r>
              <a:rPr lang="en-US" sz="2800" baseline="30000" dirty="0">
                <a:solidFill>
                  <a:srgbClr val="09183C"/>
                </a:solidFill>
              </a:rPr>
              <a:t>87-90</a:t>
            </a:r>
            <a:endParaRPr lang="en-US" sz="2800" dirty="0">
              <a:solidFill>
                <a:srgbClr val="09183C"/>
              </a:solidFill>
            </a:endParaRPr>
          </a:p>
          <a:p>
            <a:pPr marL="514350" indent="-514350">
              <a:spcAft>
                <a:spcPts val="1200"/>
              </a:spcAft>
              <a:buAutoNum type="arabicPeriod"/>
            </a:pPr>
            <a:r>
              <a:rPr lang="en-US" sz="2800" dirty="0">
                <a:solidFill>
                  <a:srgbClr val="09183C"/>
                </a:solidFill>
              </a:rPr>
              <a:t>Link to testing and treatment for HIV and hepatitis C</a:t>
            </a:r>
            <a:r>
              <a:rPr lang="en-US" sz="2800" baseline="30000" dirty="0">
                <a:solidFill>
                  <a:srgbClr val="09183C"/>
                </a:solidFill>
              </a:rPr>
              <a:t>91</a:t>
            </a:r>
            <a:endParaRPr lang="en-US" sz="2800" dirty="0">
              <a:solidFill>
                <a:srgbClr val="09183C"/>
              </a:solidFill>
            </a:endParaRPr>
          </a:p>
          <a:p>
            <a:pPr marL="514350" indent="-514350">
              <a:spcAft>
                <a:spcPts val="1200"/>
              </a:spcAft>
              <a:buAutoNum type="arabicPeriod"/>
            </a:pPr>
            <a:r>
              <a:rPr lang="en-US" sz="2800" dirty="0">
                <a:solidFill>
                  <a:srgbClr val="09183C"/>
                </a:solidFill>
              </a:rPr>
              <a:t>Offer appropriate vaccines</a:t>
            </a:r>
            <a:r>
              <a:rPr lang="en-US" sz="2800" baseline="30000" dirty="0">
                <a:solidFill>
                  <a:srgbClr val="09183C"/>
                </a:solidFill>
              </a:rPr>
              <a:t>92</a:t>
            </a:r>
            <a:endParaRPr lang="en-US" sz="2800" dirty="0">
              <a:solidFill>
                <a:srgbClr val="09183C"/>
              </a:solidFill>
            </a:endParaRPr>
          </a:p>
        </p:txBody>
      </p:sp>
      <p:sp>
        <p:nvSpPr>
          <p:cNvPr id="3" name="Slide Number Placeholder 2">
            <a:extLst>
              <a:ext uri="{FF2B5EF4-FFF2-40B4-BE49-F238E27FC236}">
                <a16:creationId xmlns:a16="http://schemas.microsoft.com/office/drawing/2014/main" id="{635D1774-47E6-329C-7351-887FD7234EC8}"/>
              </a:ext>
            </a:extLst>
          </p:cNvPr>
          <p:cNvSpPr>
            <a:spLocks noGrp="1"/>
          </p:cNvSpPr>
          <p:nvPr>
            <p:ph type="sldNum" sz="quarter" idx="10"/>
          </p:nvPr>
        </p:nvSpPr>
        <p:spPr>
          <a:xfrm>
            <a:off x="7699248" y="6356350"/>
            <a:ext cx="2743200" cy="365125"/>
          </a:xfrm>
        </p:spPr>
        <p:txBody>
          <a:bodyPr/>
          <a:lstStyle/>
          <a:p>
            <a:fld id="{209A15C4-DF60-4E6D-8F40-76847F2143D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825498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9101-5A6B-57E9-E3F1-83991DD133E3}"/>
              </a:ext>
            </a:extLst>
          </p:cNvPr>
          <p:cNvSpPr txBox="1">
            <a:spLocks/>
          </p:cNvSpPr>
          <p:nvPr/>
        </p:nvSpPr>
        <p:spPr>
          <a:xfrm>
            <a:off x="0" y="179109"/>
            <a:ext cx="5222449" cy="5768358"/>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457200" indent="-457200">
              <a:buFont typeface="Arial" panose="020B0604020202020204" pitchFamily="34" charset="0"/>
              <a:buChar char="•"/>
            </a:pPr>
            <a:endParaRPr lang="en-US" sz="2100" dirty="0">
              <a:solidFill>
                <a:srgbClr val="09183C"/>
              </a:solidFill>
            </a:endParaRPr>
          </a:p>
          <a:p>
            <a:pPr marL="457200" indent="-457200">
              <a:buFont typeface="Arial" panose="020B0604020202020204" pitchFamily="34" charset="0"/>
              <a:buChar char="•"/>
            </a:pPr>
            <a:r>
              <a:rPr lang="en-US" sz="2800" dirty="0">
                <a:solidFill>
                  <a:srgbClr val="09183C"/>
                </a:solidFill>
              </a:rPr>
              <a:t>New York City, 1988-1995: 235% greater hazard for incident HIV among injection drug users who did not use interventions</a:t>
            </a:r>
            <a:r>
              <a:rPr lang="en-US" sz="2800" baseline="30000" dirty="0">
                <a:solidFill>
                  <a:srgbClr val="09183C"/>
                </a:solidFill>
              </a:rPr>
              <a:t>93</a:t>
            </a:r>
            <a:endParaRPr lang="en-US" sz="2800" dirty="0">
              <a:solidFill>
                <a:srgbClr val="09183C"/>
              </a:solidFill>
            </a:endParaRPr>
          </a:p>
          <a:p>
            <a:pPr marL="457200" indent="-457200">
              <a:buFont typeface="Arial" panose="020B0604020202020204" pitchFamily="34" charset="0"/>
              <a:buChar char="•"/>
            </a:pPr>
            <a:endParaRPr lang="en-US" sz="2100" dirty="0">
              <a:solidFill>
                <a:srgbClr val="09183C"/>
              </a:solidFill>
            </a:endParaRPr>
          </a:p>
          <a:p>
            <a:pPr marL="457200" indent="-457200">
              <a:buFont typeface="Arial" panose="020B0604020202020204" pitchFamily="34" charset="0"/>
              <a:buChar char="•"/>
            </a:pPr>
            <a:r>
              <a:rPr lang="en-US" sz="2800" dirty="0">
                <a:solidFill>
                  <a:srgbClr val="09183C"/>
                </a:solidFill>
              </a:rPr>
              <a:t>Interventions, 1990s-2000s, averted 10,600 HIV diagnoses over 10 years in Philadelphia,</a:t>
            </a:r>
            <a:r>
              <a:rPr lang="en-US" sz="2800" baseline="30000" dirty="0">
                <a:solidFill>
                  <a:srgbClr val="09183C"/>
                </a:solidFill>
              </a:rPr>
              <a:t>94</a:t>
            </a:r>
            <a:r>
              <a:rPr lang="en-US" sz="2800" dirty="0">
                <a:solidFill>
                  <a:srgbClr val="09183C"/>
                </a:solidFill>
              </a:rPr>
              <a:t> 1,900 over 10 years in Baltimore,</a:t>
            </a:r>
            <a:r>
              <a:rPr lang="en-US" sz="2800" baseline="30000" dirty="0">
                <a:solidFill>
                  <a:srgbClr val="09183C"/>
                </a:solidFill>
              </a:rPr>
              <a:t>94</a:t>
            </a:r>
            <a:r>
              <a:rPr lang="en-US" sz="2800" dirty="0">
                <a:solidFill>
                  <a:srgbClr val="09183C"/>
                </a:solidFill>
              </a:rPr>
              <a:t> and 120 over 2 years in Washington, D.C.</a:t>
            </a:r>
            <a:r>
              <a:rPr lang="en-US" sz="2800" baseline="30000" dirty="0">
                <a:solidFill>
                  <a:srgbClr val="09183C"/>
                </a:solidFill>
              </a:rPr>
              <a:t>95</a:t>
            </a:r>
            <a:endParaRPr lang="en-US" sz="2800" dirty="0">
              <a:solidFill>
                <a:srgbClr val="09183C"/>
              </a:solidFill>
            </a:endParaRPr>
          </a:p>
          <a:p>
            <a:pPr marL="457200" indent="-457200">
              <a:buFont typeface="Arial" panose="020B0604020202020204" pitchFamily="34" charset="0"/>
              <a:buChar char="•"/>
            </a:pPr>
            <a:endParaRPr lang="en-US" sz="2100" dirty="0">
              <a:solidFill>
                <a:srgbClr val="09183C"/>
              </a:solidFill>
            </a:endParaRPr>
          </a:p>
          <a:p>
            <a:pPr marL="457200" indent="-457200">
              <a:buFont typeface="Arial" panose="020B0604020202020204" pitchFamily="34" charset="0"/>
              <a:buChar char="•"/>
            </a:pPr>
            <a:r>
              <a:rPr lang="en-US" sz="2800" dirty="0">
                <a:solidFill>
                  <a:srgbClr val="09183C"/>
                </a:solidFill>
              </a:rPr>
              <a:t>2022 systematic review: “There is now a </a:t>
            </a:r>
            <a:r>
              <a:rPr lang="en-US" sz="2800" b="1" dirty="0">
                <a:solidFill>
                  <a:srgbClr val="09183C"/>
                </a:solidFill>
              </a:rPr>
              <a:t>strong body of empirical evidence</a:t>
            </a:r>
            <a:r>
              <a:rPr lang="en-US" sz="2800" dirty="0">
                <a:solidFill>
                  <a:srgbClr val="09183C"/>
                </a:solidFill>
              </a:rPr>
              <a:t> for the effectiveness of opioid agonist therapy and [other interventions], alone and in combination, in </a:t>
            </a:r>
            <a:r>
              <a:rPr lang="en-US" sz="2800" b="1" dirty="0">
                <a:solidFill>
                  <a:srgbClr val="09183C"/>
                </a:solidFill>
              </a:rPr>
              <a:t>reducing injecting risk behavior, and hepatitis C virus and HIV transmission</a:t>
            </a:r>
            <a:r>
              <a:rPr lang="en-US" sz="2800" dirty="0">
                <a:solidFill>
                  <a:srgbClr val="09183C"/>
                </a:solidFill>
              </a:rPr>
              <a:t>.”</a:t>
            </a:r>
            <a:r>
              <a:rPr lang="en-US" sz="2800" baseline="30000" dirty="0">
                <a:solidFill>
                  <a:srgbClr val="09183C"/>
                </a:solidFill>
              </a:rPr>
              <a:t>84</a:t>
            </a:r>
            <a:endParaRPr lang="en-US" sz="2800" dirty="0">
              <a:solidFill>
                <a:srgbClr val="09183C"/>
              </a:solidFill>
            </a:endParaRPr>
          </a:p>
        </p:txBody>
      </p:sp>
      <p:pic>
        <p:nvPicPr>
          <p:cNvPr id="4" name="Picture 3" descr="Chart&#10;&#10;Description automatically generated">
            <a:extLst>
              <a:ext uri="{FF2B5EF4-FFF2-40B4-BE49-F238E27FC236}">
                <a16:creationId xmlns:a16="http://schemas.microsoft.com/office/drawing/2014/main" id="{9E6BF666-33B7-F9F5-5A96-BD5CE119B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449" y="-1"/>
            <a:ext cx="6969552" cy="5947468"/>
          </a:xfrm>
          <a:prstGeom prst="rect">
            <a:avLst/>
          </a:prstGeom>
        </p:spPr>
      </p:pic>
      <p:sp>
        <p:nvSpPr>
          <p:cNvPr id="3" name="Slide Number Placeholder 2">
            <a:extLst>
              <a:ext uri="{FF2B5EF4-FFF2-40B4-BE49-F238E27FC236}">
                <a16:creationId xmlns:a16="http://schemas.microsoft.com/office/drawing/2014/main" id="{D2F0B428-696B-0F5E-6656-09BCDD7D191C}"/>
              </a:ext>
            </a:extLst>
          </p:cNvPr>
          <p:cNvSpPr>
            <a:spLocks noGrp="1"/>
          </p:cNvSpPr>
          <p:nvPr>
            <p:ph type="sldNum" sz="quarter" idx="10"/>
          </p:nvPr>
        </p:nvSpPr>
        <p:spPr>
          <a:xfrm>
            <a:off x="7699248" y="6356350"/>
            <a:ext cx="2743200" cy="365125"/>
          </a:xfrm>
        </p:spPr>
        <p:txBody>
          <a:bodyPr/>
          <a:lstStyle/>
          <a:p>
            <a:fld id="{209A15C4-DF60-4E6D-8F40-76847F2143D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74559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B59AF7-33F7-9255-E69D-0ACF78ADA305}"/>
              </a:ext>
            </a:extLst>
          </p:cNvPr>
          <p:cNvSpPr>
            <a:spLocks noGrp="1"/>
          </p:cNvSpPr>
          <p:nvPr>
            <p:ph type="ctrTitle"/>
          </p:nvPr>
        </p:nvSpPr>
        <p:spPr>
          <a:xfrm>
            <a:off x="128778" y="573690"/>
            <a:ext cx="7195793" cy="3052763"/>
          </a:xfrm>
        </p:spPr>
        <p:txBody>
          <a:bodyPr>
            <a:normAutofit/>
          </a:bodyPr>
          <a:lstStyle/>
          <a:p>
            <a:r>
              <a:rPr lang="en-US" sz="4000">
                <a:ea typeface="Calibri" panose="020F0502020204030204" pitchFamily="34" charset="0"/>
              </a:rPr>
              <a:t>Summary of the </a:t>
            </a:r>
            <a:br>
              <a:rPr lang="en-US" sz="4000">
                <a:ea typeface="Calibri" panose="020F0502020204030204" pitchFamily="34" charset="0"/>
              </a:rPr>
            </a:br>
            <a:r>
              <a:rPr lang="en-US" sz="4000">
                <a:ea typeface="Calibri" panose="020F0502020204030204" pitchFamily="34" charset="0"/>
              </a:rPr>
              <a:t>problem in Arkansas</a:t>
            </a:r>
          </a:p>
        </p:txBody>
      </p:sp>
      <p:sp>
        <p:nvSpPr>
          <p:cNvPr id="2" name="Slide Number Placeholder 1">
            <a:extLst>
              <a:ext uri="{FF2B5EF4-FFF2-40B4-BE49-F238E27FC236}">
                <a16:creationId xmlns:a16="http://schemas.microsoft.com/office/drawing/2014/main" id="{F2AD9949-192E-3227-B074-097E562E3EA7}"/>
              </a:ext>
            </a:extLst>
          </p:cNvPr>
          <p:cNvSpPr>
            <a:spLocks noGrp="1"/>
          </p:cNvSpPr>
          <p:nvPr>
            <p:ph type="sldNum" sz="quarter" idx="10"/>
          </p:nvPr>
        </p:nvSpPr>
        <p:spPr/>
        <p:txBody>
          <a:bodyPr/>
          <a:lstStyle/>
          <a:p>
            <a:fld id="{209A15C4-DF60-4E6D-8F40-76847F2143D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845094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5385-5AC4-9740-062B-4B360E973519}"/>
              </a:ext>
            </a:extLst>
          </p:cNvPr>
          <p:cNvSpPr>
            <a:spLocks noGrp="1"/>
          </p:cNvSpPr>
          <p:nvPr>
            <p:ph type="title"/>
          </p:nvPr>
        </p:nvSpPr>
        <p:spPr/>
        <p:txBody>
          <a:bodyPr/>
          <a:lstStyle/>
          <a:p>
            <a:r>
              <a:rPr lang="en-US" dirty="0"/>
              <a:t>Cost impacts</a:t>
            </a:r>
            <a:endParaRPr lang="en-US" strike="sngStrike" dirty="0"/>
          </a:p>
        </p:txBody>
      </p:sp>
      <p:sp>
        <p:nvSpPr>
          <p:cNvPr id="3" name="Content Placeholder 2">
            <a:extLst>
              <a:ext uri="{FF2B5EF4-FFF2-40B4-BE49-F238E27FC236}">
                <a16:creationId xmlns:a16="http://schemas.microsoft.com/office/drawing/2014/main" id="{ACD11801-0EEA-5772-1D88-36D38C681617}"/>
              </a:ext>
            </a:extLst>
          </p:cNvPr>
          <p:cNvSpPr>
            <a:spLocks noGrp="1"/>
          </p:cNvSpPr>
          <p:nvPr>
            <p:ph idx="1"/>
          </p:nvPr>
        </p:nvSpPr>
        <p:spPr/>
        <p:txBody>
          <a:bodyPr/>
          <a:lstStyle/>
          <a:p>
            <a:r>
              <a:rPr lang="en-US" dirty="0"/>
              <a:t>Economic evaluations of harm reduction interventions are generally favorable (cost-effective</a:t>
            </a:r>
            <a:r>
              <a:rPr lang="en-US" baseline="30000" dirty="0"/>
              <a:t>96,97</a:t>
            </a:r>
            <a:r>
              <a:rPr lang="en-US" dirty="0"/>
              <a:t> or cost-saving</a:t>
            </a:r>
            <a:r>
              <a:rPr lang="en-US" baseline="30000" dirty="0"/>
              <a:t>98-101</a:t>
            </a:r>
            <a:r>
              <a:rPr lang="en-US" dirty="0"/>
              <a:t>)</a:t>
            </a:r>
          </a:p>
          <a:p>
            <a:endParaRPr lang="en-US" dirty="0"/>
          </a:p>
          <a:p>
            <a:r>
              <a:rPr lang="en-US" dirty="0"/>
              <a:t>HIV treatment list prices are over $36,000/year,</a:t>
            </a:r>
            <a:r>
              <a:rPr lang="en-US" baseline="30000" dirty="0"/>
              <a:t>102</a:t>
            </a:r>
            <a:r>
              <a:rPr lang="en-US" dirty="0"/>
              <a:t> and average net hepatitis C treatment cost is estimated at $11,500-$17,000</a:t>
            </a:r>
            <a:r>
              <a:rPr lang="en-US" baseline="30000" dirty="0"/>
              <a:t>103</a:t>
            </a:r>
            <a:endParaRPr lang="en-US" dirty="0"/>
          </a:p>
          <a:p>
            <a:endParaRPr lang="en-US" dirty="0"/>
          </a:p>
          <a:p>
            <a:r>
              <a:rPr lang="en-US" dirty="0"/>
              <a:t>Costs of disease are heavily borne by public programs</a:t>
            </a:r>
          </a:p>
          <a:p>
            <a:pPr lvl="1"/>
            <a:r>
              <a:rPr lang="en-US" dirty="0"/>
              <a:t>Medicare</a:t>
            </a:r>
          </a:p>
          <a:p>
            <a:pPr lvl="1"/>
            <a:r>
              <a:rPr lang="en-US" dirty="0"/>
              <a:t>Arkansas Medicaid</a:t>
            </a:r>
          </a:p>
          <a:p>
            <a:pPr lvl="1"/>
            <a:r>
              <a:rPr lang="en-US" dirty="0"/>
              <a:t>Ryan White</a:t>
            </a:r>
          </a:p>
        </p:txBody>
      </p:sp>
      <p:sp>
        <p:nvSpPr>
          <p:cNvPr id="4" name="Slide Number Placeholder 3">
            <a:extLst>
              <a:ext uri="{FF2B5EF4-FFF2-40B4-BE49-F238E27FC236}">
                <a16:creationId xmlns:a16="http://schemas.microsoft.com/office/drawing/2014/main" id="{DAF27F64-A9FF-2EEE-B031-03FE9A314B63}"/>
              </a:ext>
            </a:extLst>
          </p:cNvPr>
          <p:cNvSpPr>
            <a:spLocks noGrp="1"/>
          </p:cNvSpPr>
          <p:nvPr>
            <p:ph type="sldNum" sz="quarter" idx="10"/>
          </p:nvPr>
        </p:nvSpPr>
        <p:spPr/>
        <p:txBody>
          <a:bodyPr/>
          <a:lstStyle/>
          <a:p>
            <a:fld id="{209A15C4-DF60-4E6D-8F40-76847F2143DA}" type="slidenum">
              <a:rPr lang="en-US" smtClean="0"/>
              <a:pPr/>
              <a:t>30</a:t>
            </a:fld>
            <a:endParaRPr lang="en-US" dirty="0"/>
          </a:p>
        </p:txBody>
      </p:sp>
    </p:spTree>
    <p:extLst>
      <p:ext uri="{BB962C8B-B14F-4D97-AF65-F5344CB8AC3E}">
        <p14:creationId xmlns:p14="http://schemas.microsoft.com/office/powerpoint/2010/main" val="399727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15A6-BB94-D6E1-4A5D-BB01E10F3732}"/>
              </a:ext>
            </a:extLst>
          </p:cNvPr>
          <p:cNvSpPr>
            <a:spLocks noGrp="1"/>
          </p:cNvSpPr>
          <p:nvPr>
            <p:ph type="title"/>
          </p:nvPr>
        </p:nvSpPr>
        <p:spPr/>
        <p:txBody>
          <a:bodyPr>
            <a:normAutofit/>
          </a:bodyPr>
          <a:lstStyle/>
          <a:p>
            <a:r>
              <a:rPr lang="en-US"/>
              <a:t>Tying the guidance together</a:t>
            </a:r>
          </a:p>
        </p:txBody>
      </p:sp>
      <p:sp>
        <p:nvSpPr>
          <p:cNvPr id="3" name="Content Placeholder 2">
            <a:extLst>
              <a:ext uri="{FF2B5EF4-FFF2-40B4-BE49-F238E27FC236}">
                <a16:creationId xmlns:a16="http://schemas.microsoft.com/office/drawing/2014/main" id="{A8A7C5FF-811E-A8D8-F144-FE5350BBD8AF}"/>
              </a:ext>
            </a:extLst>
          </p:cNvPr>
          <p:cNvSpPr>
            <a:spLocks noGrp="1"/>
          </p:cNvSpPr>
          <p:nvPr>
            <p:ph idx="1"/>
          </p:nvPr>
        </p:nvSpPr>
        <p:spPr/>
        <p:txBody>
          <a:bodyPr>
            <a:normAutofit/>
          </a:bodyPr>
          <a:lstStyle/>
          <a:p>
            <a:r>
              <a:rPr lang="en-US" dirty="0"/>
              <a:t>Infectious diseases can occur when someone who has a bloodborne illness shares a syringe or other equipment with someone who does not</a:t>
            </a:r>
          </a:p>
          <a:p>
            <a:endParaRPr lang="en-US" dirty="0"/>
          </a:p>
          <a:p>
            <a:r>
              <a:rPr lang="en-US" dirty="0"/>
              <a:t>Arkansas has made progress, but continues to suffer from these infections</a:t>
            </a:r>
          </a:p>
          <a:p>
            <a:endParaRPr lang="en-US" dirty="0"/>
          </a:p>
          <a:p>
            <a:r>
              <a:rPr lang="en-US" dirty="0"/>
              <a:t>To avoid this, we can:</a:t>
            </a:r>
            <a:r>
              <a:rPr lang="en-US" baseline="30000" dirty="0"/>
              <a:t>104-108</a:t>
            </a:r>
            <a:endParaRPr lang="en-US" dirty="0"/>
          </a:p>
          <a:p>
            <a:pPr lvl="1"/>
            <a:r>
              <a:rPr lang="en-US" dirty="0"/>
              <a:t>Help people get into recovery from substance use</a:t>
            </a:r>
          </a:p>
          <a:p>
            <a:pPr lvl="1"/>
            <a:r>
              <a:rPr lang="en-US" dirty="0"/>
              <a:t>Provide universal treatment for hepatitis C and HIV</a:t>
            </a:r>
          </a:p>
          <a:p>
            <a:pPr lvl="1"/>
            <a:r>
              <a:rPr lang="en-US" dirty="0"/>
              <a:t>Mitigate risks associated with non-sterile needles</a:t>
            </a:r>
          </a:p>
        </p:txBody>
      </p:sp>
      <p:sp>
        <p:nvSpPr>
          <p:cNvPr id="4" name="Slide Number Placeholder 3">
            <a:extLst>
              <a:ext uri="{FF2B5EF4-FFF2-40B4-BE49-F238E27FC236}">
                <a16:creationId xmlns:a16="http://schemas.microsoft.com/office/drawing/2014/main" id="{551376B5-B37F-FCA3-3CF9-1DCA008220C8}"/>
              </a:ext>
            </a:extLst>
          </p:cNvPr>
          <p:cNvSpPr>
            <a:spLocks noGrp="1"/>
          </p:cNvSpPr>
          <p:nvPr>
            <p:ph type="sldNum" sz="quarter" idx="10"/>
          </p:nvPr>
        </p:nvSpPr>
        <p:spPr/>
        <p:txBody>
          <a:bodyPr/>
          <a:lstStyle/>
          <a:p>
            <a:fld id="{209A15C4-DF60-4E6D-8F40-76847F2143DA}" type="slidenum">
              <a:rPr lang="en-US" smtClean="0"/>
              <a:pPr/>
              <a:t>31</a:t>
            </a:fld>
            <a:endParaRPr lang="en-US" dirty="0"/>
          </a:p>
        </p:txBody>
      </p:sp>
    </p:spTree>
    <p:extLst>
      <p:ext uri="{BB962C8B-B14F-4D97-AF65-F5344CB8AC3E}">
        <p14:creationId xmlns:p14="http://schemas.microsoft.com/office/powerpoint/2010/main" val="329224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0A7A-2B99-4342-B5B2-21A29255B2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5AC182-5358-00DB-DE72-ABB989D2ED51}"/>
              </a:ext>
            </a:extLst>
          </p:cNvPr>
          <p:cNvSpPr>
            <a:spLocks noGrp="1"/>
          </p:cNvSpPr>
          <p:nvPr>
            <p:ph type="ctrTitle"/>
          </p:nvPr>
        </p:nvSpPr>
        <p:spPr>
          <a:xfrm>
            <a:off x="128778" y="573690"/>
            <a:ext cx="7195793" cy="3052763"/>
          </a:xfrm>
        </p:spPr>
        <p:txBody>
          <a:bodyPr>
            <a:normAutofit/>
          </a:bodyPr>
          <a:lstStyle/>
          <a:p>
            <a:r>
              <a:rPr lang="en-US" sz="4000">
                <a:ea typeface="Calibri" panose="020F0502020204030204" pitchFamily="34" charset="0"/>
              </a:rPr>
              <a:t>Conclusion</a:t>
            </a:r>
          </a:p>
        </p:txBody>
      </p:sp>
      <p:sp>
        <p:nvSpPr>
          <p:cNvPr id="2" name="Slide Number Placeholder 1">
            <a:extLst>
              <a:ext uri="{FF2B5EF4-FFF2-40B4-BE49-F238E27FC236}">
                <a16:creationId xmlns:a16="http://schemas.microsoft.com/office/drawing/2014/main" id="{0DEAD7BC-8554-096A-262C-BF1AD4076AED}"/>
              </a:ext>
            </a:extLst>
          </p:cNvPr>
          <p:cNvSpPr>
            <a:spLocks noGrp="1"/>
          </p:cNvSpPr>
          <p:nvPr>
            <p:ph type="sldNum" sz="quarter" idx="10"/>
          </p:nvPr>
        </p:nvSpPr>
        <p:spPr/>
        <p:txBody>
          <a:bodyPr/>
          <a:lstStyle/>
          <a:p>
            <a:fld id="{209A15C4-DF60-4E6D-8F40-76847F2143D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91471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8328-9DF1-DB49-C17B-E9F0BE73FDEB}"/>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716D8027-3914-4A37-2DE1-044D3949BF92}"/>
              </a:ext>
            </a:extLst>
          </p:cNvPr>
          <p:cNvSpPr>
            <a:spLocks noGrp="1"/>
          </p:cNvSpPr>
          <p:nvPr>
            <p:ph idx="1"/>
          </p:nvPr>
        </p:nvSpPr>
        <p:spPr/>
        <p:txBody>
          <a:bodyPr>
            <a:normAutofit/>
          </a:bodyPr>
          <a:lstStyle/>
          <a:p>
            <a:endParaRPr lang="en-US" sz="3200" dirty="0"/>
          </a:p>
          <a:p>
            <a:r>
              <a:rPr lang="en-US" sz="3200" dirty="0"/>
              <a:t>Thousands of Arkansans are affected by injection drug use and related harms each year</a:t>
            </a:r>
          </a:p>
          <a:p>
            <a:endParaRPr lang="en-US" sz="3200" dirty="0"/>
          </a:p>
          <a:p>
            <a:r>
              <a:rPr lang="en-US" sz="3200" dirty="0"/>
              <a:t>Arkansas has already taken several steps to reduce these risks</a:t>
            </a:r>
          </a:p>
          <a:p>
            <a:endParaRPr lang="en-US" sz="3200" dirty="0"/>
          </a:p>
          <a:p>
            <a:r>
              <a:rPr lang="en-US" sz="3200" dirty="0"/>
              <a:t>There are growing opportunities to implement evidence-based prevention, treatment, and harm reduction strategies</a:t>
            </a:r>
          </a:p>
        </p:txBody>
      </p:sp>
      <p:sp>
        <p:nvSpPr>
          <p:cNvPr id="4" name="Slide Number Placeholder 3">
            <a:extLst>
              <a:ext uri="{FF2B5EF4-FFF2-40B4-BE49-F238E27FC236}">
                <a16:creationId xmlns:a16="http://schemas.microsoft.com/office/drawing/2014/main" id="{B9D9D1FD-359A-A8A6-2A18-1DE3DF76CFC3}"/>
              </a:ext>
            </a:extLst>
          </p:cNvPr>
          <p:cNvSpPr>
            <a:spLocks noGrp="1"/>
          </p:cNvSpPr>
          <p:nvPr>
            <p:ph type="sldNum" sz="quarter" idx="10"/>
          </p:nvPr>
        </p:nvSpPr>
        <p:spPr/>
        <p:txBody>
          <a:bodyPr/>
          <a:lstStyle/>
          <a:p>
            <a:fld id="{209A15C4-DF60-4E6D-8F40-76847F2143DA}" type="slidenum">
              <a:rPr lang="en-US" smtClean="0"/>
              <a:pPr/>
              <a:t>33</a:t>
            </a:fld>
            <a:endParaRPr lang="en-US" dirty="0"/>
          </a:p>
        </p:txBody>
      </p:sp>
    </p:spTree>
    <p:extLst>
      <p:ext uri="{BB962C8B-B14F-4D97-AF65-F5344CB8AC3E}">
        <p14:creationId xmlns:p14="http://schemas.microsoft.com/office/powerpoint/2010/main" val="206739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841B-4651-A3F2-F3CE-5D762563819C}"/>
              </a:ext>
            </a:extLst>
          </p:cNvPr>
          <p:cNvSpPr>
            <a:spLocks noGrp="1"/>
          </p:cNvSpPr>
          <p:nvPr>
            <p:ph type="title"/>
          </p:nvPr>
        </p:nvSpPr>
        <p:spPr/>
        <p:txBody>
          <a:bodyPr>
            <a:normAutofit fontScale="90000"/>
          </a:bodyPr>
          <a:lstStyle/>
          <a:p>
            <a:r>
              <a:rPr lang="en-US" dirty="0"/>
              <a:t>Injection drug use: </a:t>
            </a:r>
            <a:br>
              <a:rPr lang="en-US" dirty="0"/>
            </a:br>
            <a:r>
              <a:rPr lang="en-US" dirty="0"/>
              <a:t>nationwide data</a:t>
            </a:r>
          </a:p>
        </p:txBody>
      </p:sp>
      <p:graphicFrame>
        <p:nvGraphicFramePr>
          <p:cNvPr id="4" name="Content Placeholder 3">
            <a:extLst>
              <a:ext uri="{FF2B5EF4-FFF2-40B4-BE49-F238E27FC236}">
                <a16:creationId xmlns:a16="http://schemas.microsoft.com/office/drawing/2014/main" id="{3ADB43BE-0193-9100-15E2-BF2EEF03746A}"/>
              </a:ext>
            </a:extLst>
          </p:cNvPr>
          <p:cNvGraphicFramePr>
            <a:graphicFrameLocks noGrp="1"/>
          </p:cNvGraphicFramePr>
          <p:nvPr>
            <p:ph idx="1"/>
            <p:extLst>
              <p:ext uri="{D42A27DB-BD31-4B8C-83A1-F6EECF244321}">
                <p14:modId xmlns:p14="http://schemas.microsoft.com/office/powerpoint/2010/main" val="325262678"/>
              </p:ext>
            </p:extLst>
          </p:nvPr>
        </p:nvGraphicFramePr>
        <p:xfrm>
          <a:off x="5681472" y="1451038"/>
          <a:ext cx="6172200" cy="4820920"/>
        </p:xfrm>
        <a:graphic>
          <a:graphicData uri="http://schemas.openxmlformats.org/drawingml/2006/table">
            <a:tbl>
              <a:tblPr firstRow="1" bandRow="1">
                <a:tableStyleId>{5C22544A-7EE6-4342-B048-85BDC9FD1C3A}</a:tableStyleId>
              </a:tblPr>
              <a:tblGrid>
                <a:gridCol w="1128651">
                  <a:extLst>
                    <a:ext uri="{9D8B030D-6E8A-4147-A177-3AD203B41FA5}">
                      <a16:colId xmlns:a16="http://schemas.microsoft.com/office/drawing/2014/main" val="2594615682"/>
                    </a:ext>
                  </a:extLst>
                </a:gridCol>
                <a:gridCol w="1453005">
                  <a:extLst>
                    <a:ext uri="{9D8B030D-6E8A-4147-A177-3AD203B41FA5}">
                      <a16:colId xmlns:a16="http://schemas.microsoft.com/office/drawing/2014/main" val="1093158310"/>
                    </a:ext>
                  </a:extLst>
                </a:gridCol>
                <a:gridCol w="1842406">
                  <a:extLst>
                    <a:ext uri="{9D8B030D-6E8A-4147-A177-3AD203B41FA5}">
                      <a16:colId xmlns:a16="http://schemas.microsoft.com/office/drawing/2014/main" val="67071562"/>
                    </a:ext>
                  </a:extLst>
                </a:gridCol>
                <a:gridCol w="1748138">
                  <a:extLst>
                    <a:ext uri="{9D8B030D-6E8A-4147-A177-3AD203B41FA5}">
                      <a16:colId xmlns:a16="http://schemas.microsoft.com/office/drawing/2014/main" val="3811387706"/>
                    </a:ext>
                  </a:extLst>
                </a:gridCol>
              </a:tblGrid>
              <a:tr h="370840">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Group</a:t>
                      </a:r>
                    </a:p>
                  </a:txBody>
                  <a:tcPr/>
                </a:tc>
                <a:tc>
                  <a:txBody>
                    <a:bodyPr/>
                    <a:lstStyle/>
                    <a:p>
                      <a:pPr algn="ctr"/>
                      <a:r>
                        <a:rPr lang="en-US">
                          <a:latin typeface="Arial" panose="020B0604020202020204" pitchFamily="34" charset="0"/>
                          <a:cs typeface="Arial" panose="020B0604020202020204" pitchFamily="34" charset="0"/>
                        </a:rPr>
                        <a:t>Prevalence (%)</a:t>
                      </a:r>
                    </a:p>
                  </a:txBody>
                  <a:tcPr/>
                </a:tc>
                <a:tc>
                  <a:txBody>
                    <a:bodyPr/>
                    <a:lstStyle/>
                    <a:p>
                      <a:pPr algn="ctr"/>
                      <a:r>
                        <a:rPr lang="en-US">
                          <a:latin typeface="Arial" panose="020B0604020202020204" pitchFamily="34" charset="0"/>
                          <a:cs typeface="Arial" panose="020B0604020202020204" pitchFamily="34" charset="0"/>
                        </a:rPr>
                        <a:t>95% CI</a:t>
                      </a:r>
                    </a:p>
                  </a:txBody>
                  <a:tcPr/>
                </a:tc>
                <a:extLst>
                  <a:ext uri="{0D108BD9-81ED-4DB2-BD59-A6C34878D82A}">
                    <a16:rowId xmlns:a16="http://schemas.microsoft.com/office/drawing/2014/main" val="3125054059"/>
                  </a:ext>
                </a:extLst>
              </a:tr>
              <a:tr h="370840">
                <a:tc rowSpan="2">
                  <a:txBody>
                    <a:bodyPr/>
                    <a:lstStyle/>
                    <a:p>
                      <a:r>
                        <a:rPr lang="en-US" b="1" dirty="0">
                          <a:latin typeface="Arial" panose="020B0604020202020204" pitchFamily="34" charset="0"/>
                          <a:cs typeface="Arial" panose="020B0604020202020204" pitchFamily="34" charset="0"/>
                        </a:rPr>
                        <a:t>Sex</a:t>
                      </a:r>
                    </a:p>
                  </a:txBody>
                  <a:tcPr/>
                </a:tc>
                <a:tc>
                  <a:txBody>
                    <a:bodyPr/>
                    <a:lstStyle/>
                    <a:p>
                      <a:r>
                        <a:rPr lang="en-US">
                          <a:latin typeface="Arial" panose="020B0604020202020204" pitchFamily="34" charset="0"/>
                          <a:cs typeface="Arial" panose="020B0604020202020204" pitchFamily="34" charset="0"/>
                        </a:rPr>
                        <a:t>Female</a:t>
                      </a:r>
                    </a:p>
                  </a:txBody>
                  <a:tcPr/>
                </a:tc>
                <a:tc>
                  <a:txBody>
                    <a:bodyPr/>
                    <a:lstStyle/>
                    <a:p>
                      <a:pPr algn="r"/>
                      <a:r>
                        <a:rPr lang="en-US">
                          <a:latin typeface="Arial" panose="020B0604020202020204" pitchFamily="34" charset="0"/>
                          <a:cs typeface="Arial" panose="020B0604020202020204" pitchFamily="34" charset="0"/>
                        </a:rPr>
                        <a:t>0.84</a:t>
                      </a:r>
                    </a:p>
                  </a:txBody>
                  <a:tcPr/>
                </a:tc>
                <a:tc>
                  <a:txBody>
                    <a:bodyPr/>
                    <a:lstStyle/>
                    <a:p>
                      <a:pPr algn="r"/>
                      <a:r>
                        <a:rPr lang="en-US">
                          <a:latin typeface="Arial" panose="020B0604020202020204" pitchFamily="34" charset="0"/>
                          <a:cs typeface="Arial" panose="020B0604020202020204" pitchFamily="34" charset="0"/>
                        </a:rPr>
                        <a:t>0.43, 1.66</a:t>
                      </a:r>
                    </a:p>
                  </a:txBody>
                  <a:tcPr/>
                </a:tc>
                <a:extLst>
                  <a:ext uri="{0D108BD9-81ED-4DB2-BD59-A6C34878D82A}">
                    <a16:rowId xmlns:a16="http://schemas.microsoft.com/office/drawing/2014/main" val="1748648265"/>
                  </a:ext>
                </a:extLst>
              </a:tr>
              <a:tr h="370840">
                <a:tc vMerge="1">
                  <a:txBody>
                    <a:bodyPr/>
                    <a:lstStyle/>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Male</a:t>
                      </a:r>
                    </a:p>
                  </a:txBody>
                  <a:tcPr/>
                </a:tc>
                <a:tc>
                  <a:txBody>
                    <a:bodyPr/>
                    <a:lstStyle/>
                    <a:p>
                      <a:pPr algn="r"/>
                      <a:r>
                        <a:rPr lang="en-US">
                          <a:latin typeface="Arial" panose="020B0604020202020204" pitchFamily="34" charset="0"/>
                          <a:cs typeface="Arial" panose="020B0604020202020204" pitchFamily="34" charset="0"/>
                        </a:rPr>
                        <a:t>2.10</a:t>
                      </a:r>
                    </a:p>
                  </a:txBody>
                  <a:tcPr/>
                </a:tc>
                <a:tc>
                  <a:txBody>
                    <a:bodyPr/>
                    <a:lstStyle/>
                    <a:p>
                      <a:pPr algn="r"/>
                      <a:r>
                        <a:rPr lang="en-US">
                          <a:latin typeface="Arial" panose="020B0604020202020204" pitchFamily="34" charset="0"/>
                          <a:cs typeface="Arial" panose="020B0604020202020204" pitchFamily="34" charset="0"/>
                        </a:rPr>
                        <a:t>1.06, 4.15</a:t>
                      </a:r>
                    </a:p>
                  </a:txBody>
                  <a:tcPr/>
                </a:tc>
                <a:extLst>
                  <a:ext uri="{0D108BD9-81ED-4DB2-BD59-A6C34878D82A}">
                    <a16:rowId xmlns:a16="http://schemas.microsoft.com/office/drawing/2014/main" val="3792541496"/>
                  </a:ext>
                </a:extLst>
              </a:tr>
              <a:tr h="370840">
                <a:tc rowSpan="2">
                  <a:txBody>
                    <a:bodyPr/>
                    <a:lstStyle/>
                    <a:p>
                      <a:r>
                        <a:rPr lang="en-US" b="1">
                          <a:latin typeface="Arial" panose="020B0604020202020204" pitchFamily="34" charset="0"/>
                          <a:cs typeface="Arial" panose="020B0604020202020204" pitchFamily="34" charset="0"/>
                        </a:rPr>
                        <a:t>Age</a:t>
                      </a:r>
                    </a:p>
                  </a:txBody>
                  <a:tcPr/>
                </a:tc>
                <a:tc>
                  <a:txBody>
                    <a:bodyPr/>
                    <a:lstStyle/>
                    <a:p>
                      <a:r>
                        <a:rPr lang="en-US">
                          <a:latin typeface="Arial" panose="020B0604020202020204" pitchFamily="34" charset="0"/>
                          <a:cs typeface="Arial" panose="020B0604020202020204" pitchFamily="34" charset="0"/>
                        </a:rPr>
                        <a:t>18-39</a:t>
                      </a:r>
                    </a:p>
                  </a:txBody>
                  <a:tcPr/>
                </a:tc>
                <a:tc>
                  <a:txBody>
                    <a:bodyPr/>
                    <a:lstStyle/>
                    <a:p>
                      <a:pPr algn="r"/>
                      <a:r>
                        <a:rPr lang="en-US">
                          <a:latin typeface="Arial" panose="020B0604020202020204" pitchFamily="34" charset="0"/>
                          <a:cs typeface="Arial" panose="020B0604020202020204" pitchFamily="34" charset="0"/>
                        </a:rPr>
                        <a:t>1.82</a:t>
                      </a:r>
                    </a:p>
                  </a:txBody>
                  <a:tcPr/>
                </a:tc>
                <a:tc>
                  <a:txBody>
                    <a:bodyPr/>
                    <a:lstStyle/>
                    <a:p>
                      <a:pPr algn="r"/>
                      <a:r>
                        <a:rPr lang="en-US">
                          <a:latin typeface="Arial" panose="020B0604020202020204" pitchFamily="34" charset="0"/>
                          <a:cs typeface="Arial" panose="020B0604020202020204" pitchFamily="34" charset="0"/>
                        </a:rPr>
                        <a:t>0.92, 3.59</a:t>
                      </a:r>
                    </a:p>
                  </a:txBody>
                  <a:tcPr/>
                </a:tc>
                <a:extLst>
                  <a:ext uri="{0D108BD9-81ED-4DB2-BD59-A6C34878D82A}">
                    <a16:rowId xmlns:a16="http://schemas.microsoft.com/office/drawing/2014/main" val="3894852265"/>
                  </a:ext>
                </a:extLst>
              </a:tr>
              <a:tr h="370840">
                <a:tc vMerge="1">
                  <a:txBody>
                    <a:bodyPr/>
                    <a:lstStyle/>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≥40</a:t>
                      </a:r>
                    </a:p>
                  </a:txBody>
                  <a:tcPr/>
                </a:tc>
                <a:tc>
                  <a:txBody>
                    <a:bodyPr/>
                    <a:lstStyle/>
                    <a:p>
                      <a:pPr algn="r"/>
                      <a:r>
                        <a:rPr lang="en-US">
                          <a:latin typeface="Arial" panose="020B0604020202020204" pitchFamily="34" charset="0"/>
                          <a:cs typeface="Arial" panose="020B0604020202020204" pitchFamily="34" charset="0"/>
                        </a:rPr>
                        <a:t>1.21</a:t>
                      </a:r>
                    </a:p>
                  </a:txBody>
                  <a:tcPr/>
                </a:tc>
                <a:tc>
                  <a:txBody>
                    <a:bodyPr/>
                    <a:lstStyle/>
                    <a:p>
                      <a:pPr algn="r"/>
                      <a:r>
                        <a:rPr lang="en-US">
                          <a:latin typeface="Arial" panose="020B0604020202020204" pitchFamily="34" charset="0"/>
                          <a:cs typeface="Arial" panose="020B0604020202020204" pitchFamily="34" charset="0"/>
                        </a:rPr>
                        <a:t>0.61, 2.39</a:t>
                      </a:r>
                    </a:p>
                  </a:txBody>
                  <a:tcPr/>
                </a:tc>
                <a:extLst>
                  <a:ext uri="{0D108BD9-81ED-4DB2-BD59-A6C34878D82A}">
                    <a16:rowId xmlns:a16="http://schemas.microsoft.com/office/drawing/2014/main" val="1363046382"/>
                  </a:ext>
                </a:extLst>
              </a:tr>
              <a:tr h="370840">
                <a:tc rowSpan="4">
                  <a:txBody>
                    <a:bodyPr/>
                    <a:lstStyle/>
                    <a:p>
                      <a:r>
                        <a:rPr lang="en-US" b="1">
                          <a:latin typeface="Arial" panose="020B0604020202020204" pitchFamily="34" charset="0"/>
                          <a:cs typeface="Arial" panose="020B0604020202020204" pitchFamily="34" charset="0"/>
                        </a:rPr>
                        <a:t>Race/</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ethnicity</a:t>
                      </a:r>
                    </a:p>
                  </a:txBody>
                  <a:tcPr/>
                </a:tc>
                <a:tc>
                  <a:txBody>
                    <a:bodyPr/>
                    <a:lstStyle/>
                    <a:p>
                      <a:r>
                        <a:rPr lang="en-US" b="0">
                          <a:latin typeface="Arial" panose="020B0604020202020204" pitchFamily="34" charset="0"/>
                          <a:cs typeface="Arial" panose="020B0604020202020204" pitchFamily="34" charset="0"/>
                        </a:rPr>
                        <a:t>Hispanic</a:t>
                      </a:r>
                    </a:p>
                  </a:txBody>
                  <a:tcPr/>
                </a:tc>
                <a:tc>
                  <a:txBody>
                    <a:bodyPr/>
                    <a:lstStyle/>
                    <a:p>
                      <a:pPr algn="r"/>
                      <a:r>
                        <a:rPr lang="en-US" b="0">
                          <a:latin typeface="Arial" panose="020B0604020202020204" pitchFamily="34" charset="0"/>
                          <a:cs typeface="Arial" panose="020B0604020202020204" pitchFamily="34" charset="0"/>
                        </a:rPr>
                        <a:t>0.93</a:t>
                      </a:r>
                    </a:p>
                  </a:txBody>
                  <a:tcPr/>
                </a:tc>
                <a:tc>
                  <a:txBody>
                    <a:bodyPr/>
                    <a:lstStyle/>
                    <a:p>
                      <a:pPr algn="r"/>
                      <a:r>
                        <a:rPr lang="en-US">
                          <a:latin typeface="Arial" panose="020B0604020202020204" pitchFamily="34" charset="0"/>
                          <a:cs typeface="Arial" panose="020B0604020202020204" pitchFamily="34" charset="0"/>
                        </a:rPr>
                        <a:t>0.47, 1.83</a:t>
                      </a:r>
                    </a:p>
                  </a:txBody>
                  <a:tcPr/>
                </a:tc>
                <a:extLst>
                  <a:ext uri="{0D108BD9-81ED-4DB2-BD59-A6C34878D82A}">
                    <a16:rowId xmlns:a16="http://schemas.microsoft.com/office/drawing/2014/main" val="3752084484"/>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Black</a:t>
                      </a:r>
                    </a:p>
                  </a:txBody>
                  <a:tcPr/>
                </a:tc>
                <a:tc>
                  <a:txBody>
                    <a:bodyPr/>
                    <a:lstStyle/>
                    <a:p>
                      <a:pPr algn="r"/>
                      <a:r>
                        <a:rPr lang="en-US" b="0">
                          <a:latin typeface="Arial" panose="020B0604020202020204" pitchFamily="34" charset="0"/>
                          <a:cs typeface="Arial" panose="020B0604020202020204" pitchFamily="34" charset="0"/>
                        </a:rPr>
                        <a:t>0.92</a:t>
                      </a:r>
                    </a:p>
                  </a:txBody>
                  <a:tcPr/>
                </a:tc>
                <a:tc>
                  <a:txBody>
                    <a:bodyPr/>
                    <a:lstStyle/>
                    <a:p>
                      <a:pPr algn="r"/>
                      <a:r>
                        <a:rPr lang="en-US" b="0">
                          <a:latin typeface="Arial" panose="020B0604020202020204" pitchFamily="34" charset="0"/>
                          <a:cs typeface="Arial" panose="020B0604020202020204" pitchFamily="34" charset="0"/>
                        </a:rPr>
                        <a:t>0.46, 1.81</a:t>
                      </a:r>
                    </a:p>
                  </a:txBody>
                  <a:tcPr/>
                </a:tc>
                <a:extLst>
                  <a:ext uri="{0D108BD9-81ED-4DB2-BD59-A6C34878D82A}">
                    <a16:rowId xmlns:a16="http://schemas.microsoft.com/office/drawing/2014/main" val="2543898898"/>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Other</a:t>
                      </a:r>
                    </a:p>
                  </a:txBody>
                  <a:tcPr/>
                </a:tc>
                <a:tc>
                  <a:txBody>
                    <a:bodyPr/>
                    <a:lstStyle/>
                    <a:p>
                      <a:pPr algn="r"/>
                      <a:r>
                        <a:rPr lang="en-US" b="0">
                          <a:latin typeface="Arial" panose="020B0604020202020204" pitchFamily="34" charset="0"/>
                          <a:cs typeface="Arial" panose="020B0604020202020204" pitchFamily="34" charset="0"/>
                        </a:rPr>
                        <a:t>0.32</a:t>
                      </a:r>
                    </a:p>
                  </a:txBody>
                  <a:tcPr/>
                </a:tc>
                <a:tc>
                  <a:txBody>
                    <a:bodyPr/>
                    <a:lstStyle/>
                    <a:p>
                      <a:pPr algn="r"/>
                      <a:r>
                        <a:rPr lang="en-US" b="0">
                          <a:latin typeface="Arial" panose="020B0604020202020204" pitchFamily="34" charset="0"/>
                          <a:cs typeface="Arial" panose="020B0604020202020204" pitchFamily="34" charset="0"/>
                        </a:rPr>
                        <a:t>0.16, 0.63</a:t>
                      </a:r>
                    </a:p>
                  </a:txBody>
                  <a:tcPr/>
                </a:tc>
                <a:extLst>
                  <a:ext uri="{0D108BD9-81ED-4DB2-BD59-A6C34878D82A}">
                    <a16:rowId xmlns:a16="http://schemas.microsoft.com/office/drawing/2014/main" val="1533941401"/>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White</a:t>
                      </a:r>
                    </a:p>
                  </a:txBody>
                  <a:tcPr/>
                </a:tc>
                <a:tc>
                  <a:txBody>
                    <a:bodyPr/>
                    <a:lstStyle/>
                    <a:p>
                      <a:pPr algn="r"/>
                      <a:r>
                        <a:rPr lang="en-US" b="0">
                          <a:latin typeface="Arial" panose="020B0604020202020204" pitchFamily="34" charset="0"/>
                          <a:cs typeface="Arial" panose="020B0604020202020204" pitchFamily="34" charset="0"/>
                        </a:rPr>
                        <a:t>1.82</a:t>
                      </a:r>
                    </a:p>
                  </a:txBody>
                  <a:tcPr/>
                </a:tc>
                <a:tc>
                  <a:txBody>
                    <a:bodyPr/>
                    <a:lstStyle/>
                    <a:p>
                      <a:pPr algn="r"/>
                      <a:r>
                        <a:rPr lang="en-US" b="0">
                          <a:latin typeface="Arial" panose="020B0604020202020204" pitchFamily="34" charset="0"/>
                          <a:cs typeface="Arial" panose="020B0604020202020204" pitchFamily="34" charset="0"/>
                        </a:rPr>
                        <a:t>0.92, 3.59</a:t>
                      </a:r>
                    </a:p>
                  </a:txBody>
                  <a:tcPr/>
                </a:tc>
                <a:extLst>
                  <a:ext uri="{0D108BD9-81ED-4DB2-BD59-A6C34878D82A}">
                    <a16:rowId xmlns:a16="http://schemas.microsoft.com/office/drawing/2014/main" val="1497705440"/>
                  </a:ext>
                </a:extLst>
              </a:tr>
              <a:tr h="370840">
                <a:tc rowSpan="4">
                  <a:txBody>
                    <a:bodyPr/>
                    <a:lstStyle/>
                    <a:p>
                      <a:r>
                        <a:rPr lang="en-US" b="1">
                          <a:latin typeface="Arial" panose="020B0604020202020204" pitchFamily="34" charset="0"/>
                          <a:cs typeface="Arial" panose="020B0604020202020204" pitchFamily="34" charset="0"/>
                        </a:rPr>
                        <a:t>Region</a:t>
                      </a:r>
                    </a:p>
                  </a:txBody>
                  <a:tcPr/>
                </a:tc>
                <a:tc>
                  <a:txBody>
                    <a:bodyPr/>
                    <a:lstStyle/>
                    <a:p>
                      <a:r>
                        <a:rPr lang="en-US" b="0">
                          <a:latin typeface="Arial" panose="020B0604020202020204" pitchFamily="34" charset="0"/>
                          <a:cs typeface="Arial" panose="020B0604020202020204" pitchFamily="34" charset="0"/>
                        </a:rPr>
                        <a:t>Midwest</a:t>
                      </a:r>
                    </a:p>
                  </a:txBody>
                  <a:tcPr/>
                </a:tc>
                <a:tc>
                  <a:txBody>
                    <a:bodyPr/>
                    <a:lstStyle/>
                    <a:p>
                      <a:pPr algn="r"/>
                      <a:r>
                        <a:rPr lang="en-US" b="0">
                          <a:latin typeface="Arial" panose="020B0604020202020204" pitchFamily="34" charset="0"/>
                          <a:cs typeface="Arial" panose="020B0604020202020204" pitchFamily="34" charset="0"/>
                        </a:rPr>
                        <a:t>1.73</a:t>
                      </a:r>
                    </a:p>
                  </a:txBody>
                  <a:tcPr/>
                </a:tc>
                <a:tc>
                  <a:txBody>
                    <a:bodyPr/>
                    <a:lstStyle/>
                    <a:p>
                      <a:pPr algn="r"/>
                      <a:r>
                        <a:rPr lang="en-US" b="0">
                          <a:latin typeface="Arial" panose="020B0604020202020204" pitchFamily="34" charset="0"/>
                          <a:cs typeface="Arial" panose="020B0604020202020204" pitchFamily="34" charset="0"/>
                        </a:rPr>
                        <a:t>0.88, 3.43</a:t>
                      </a:r>
                    </a:p>
                  </a:txBody>
                  <a:tcPr/>
                </a:tc>
                <a:extLst>
                  <a:ext uri="{0D108BD9-81ED-4DB2-BD59-A6C34878D82A}">
                    <a16:rowId xmlns:a16="http://schemas.microsoft.com/office/drawing/2014/main" val="2327886219"/>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Northeast</a:t>
                      </a:r>
                    </a:p>
                  </a:txBody>
                  <a:tcPr/>
                </a:tc>
                <a:tc>
                  <a:txBody>
                    <a:bodyPr/>
                    <a:lstStyle/>
                    <a:p>
                      <a:pPr algn="r"/>
                      <a:r>
                        <a:rPr lang="en-US" b="0">
                          <a:latin typeface="Arial" panose="020B0604020202020204" pitchFamily="34" charset="0"/>
                          <a:cs typeface="Arial" panose="020B0604020202020204" pitchFamily="34" charset="0"/>
                        </a:rPr>
                        <a:t>1.84</a:t>
                      </a:r>
                    </a:p>
                  </a:txBody>
                  <a:tcPr/>
                </a:tc>
                <a:tc>
                  <a:txBody>
                    <a:bodyPr/>
                    <a:lstStyle/>
                    <a:p>
                      <a:pPr algn="r"/>
                      <a:r>
                        <a:rPr lang="en-US" b="0">
                          <a:latin typeface="Arial" panose="020B0604020202020204" pitchFamily="34" charset="0"/>
                          <a:cs typeface="Arial" panose="020B0604020202020204" pitchFamily="34" charset="0"/>
                        </a:rPr>
                        <a:t>0.94, 3.64</a:t>
                      </a:r>
                    </a:p>
                  </a:txBody>
                  <a:tcPr/>
                </a:tc>
                <a:extLst>
                  <a:ext uri="{0D108BD9-81ED-4DB2-BD59-A6C34878D82A}">
                    <a16:rowId xmlns:a16="http://schemas.microsoft.com/office/drawing/2014/main" val="3187470446"/>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South</a:t>
                      </a:r>
                    </a:p>
                  </a:txBody>
                  <a:tcPr/>
                </a:tc>
                <a:tc>
                  <a:txBody>
                    <a:bodyPr/>
                    <a:lstStyle/>
                    <a:p>
                      <a:pPr algn="r"/>
                      <a:r>
                        <a:rPr lang="en-US" b="0">
                          <a:latin typeface="Arial" panose="020B0604020202020204" pitchFamily="34" charset="0"/>
                          <a:cs typeface="Arial" panose="020B0604020202020204" pitchFamily="34" charset="0"/>
                        </a:rPr>
                        <a:t>1.02</a:t>
                      </a:r>
                    </a:p>
                  </a:txBody>
                  <a:tcPr/>
                </a:tc>
                <a:tc>
                  <a:txBody>
                    <a:bodyPr/>
                    <a:lstStyle/>
                    <a:p>
                      <a:pPr algn="r"/>
                      <a:r>
                        <a:rPr lang="en-US" b="0">
                          <a:latin typeface="Arial" panose="020B0604020202020204" pitchFamily="34" charset="0"/>
                          <a:cs typeface="Arial" panose="020B0604020202020204" pitchFamily="34" charset="0"/>
                        </a:rPr>
                        <a:t>0.52, 2.02</a:t>
                      </a:r>
                    </a:p>
                  </a:txBody>
                  <a:tcPr/>
                </a:tc>
                <a:extLst>
                  <a:ext uri="{0D108BD9-81ED-4DB2-BD59-A6C34878D82A}">
                    <a16:rowId xmlns:a16="http://schemas.microsoft.com/office/drawing/2014/main" val="1966934176"/>
                  </a:ext>
                </a:extLst>
              </a:tr>
              <a:tr h="370840">
                <a:tc vMerge="1">
                  <a:txBody>
                    <a:bodyPr/>
                    <a:lstStyle/>
                    <a:p>
                      <a:endParaRPr lang="en-US" b="0">
                        <a:latin typeface="Arial" panose="020B0604020202020204" pitchFamily="34" charset="0"/>
                        <a:cs typeface="Arial" panose="020B0604020202020204" pitchFamily="34" charset="0"/>
                      </a:endParaRPr>
                    </a:p>
                  </a:txBody>
                  <a:tcPr/>
                </a:tc>
                <a:tc>
                  <a:txBody>
                    <a:bodyPr/>
                    <a:lstStyle/>
                    <a:p>
                      <a:r>
                        <a:rPr lang="en-US" b="0">
                          <a:latin typeface="Arial" panose="020B0604020202020204" pitchFamily="34" charset="0"/>
                          <a:cs typeface="Arial" panose="020B0604020202020204" pitchFamily="34" charset="0"/>
                        </a:rPr>
                        <a:t>West</a:t>
                      </a:r>
                    </a:p>
                  </a:txBody>
                  <a:tcPr/>
                </a:tc>
                <a:tc>
                  <a:txBody>
                    <a:bodyPr/>
                    <a:lstStyle/>
                    <a:p>
                      <a:pPr algn="r"/>
                      <a:r>
                        <a:rPr lang="en-US" b="0">
                          <a:latin typeface="Arial" panose="020B0604020202020204" pitchFamily="34" charset="0"/>
                          <a:cs typeface="Arial" panose="020B0604020202020204" pitchFamily="34" charset="0"/>
                        </a:rPr>
                        <a:t>1.60</a:t>
                      </a:r>
                    </a:p>
                  </a:txBody>
                  <a:tcPr/>
                </a:tc>
                <a:tc>
                  <a:txBody>
                    <a:bodyPr/>
                    <a:lstStyle/>
                    <a:p>
                      <a:pPr algn="r"/>
                      <a:r>
                        <a:rPr lang="en-US" b="0" dirty="0">
                          <a:latin typeface="Arial" panose="020B0604020202020204" pitchFamily="34" charset="0"/>
                          <a:cs typeface="Arial" panose="020B0604020202020204" pitchFamily="34" charset="0"/>
                        </a:rPr>
                        <a:t>0.81, 3.16</a:t>
                      </a:r>
                    </a:p>
                  </a:txBody>
                  <a:tcPr/>
                </a:tc>
                <a:extLst>
                  <a:ext uri="{0D108BD9-81ED-4DB2-BD59-A6C34878D82A}">
                    <a16:rowId xmlns:a16="http://schemas.microsoft.com/office/drawing/2014/main" val="1562723334"/>
                  </a:ext>
                </a:extLst>
              </a:tr>
            </a:tbl>
          </a:graphicData>
        </a:graphic>
      </p:graphicFrame>
      <p:sp>
        <p:nvSpPr>
          <p:cNvPr id="5" name="Content Placeholder 2">
            <a:extLst>
              <a:ext uri="{FF2B5EF4-FFF2-40B4-BE49-F238E27FC236}">
                <a16:creationId xmlns:a16="http://schemas.microsoft.com/office/drawing/2014/main" id="{E9E48930-7262-003F-2C5A-A9FA6074DF82}"/>
              </a:ext>
            </a:extLst>
          </p:cNvPr>
          <p:cNvSpPr txBox="1">
            <a:spLocks/>
          </p:cNvSpPr>
          <p:nvPr/>
        </p:nvSpPr>
        <p:spPr>
          <a:xfrm>
            <a:off x="754957" y="1441576"/>
            <a:ext cx="3941572" cy="50901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183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18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18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18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rial"/>
              <a:cs typeface="Arial"/>
            </a:endParaRPr>
          </a:p>
          <a:p>
            <a:endParaRPr lang="en-US" dirty="0">
              <a:latin typeface="Arial"/>
              <a:cs typeface="Arial"/>
            </a:endParaRPr>
          </a:p>
          <a:p>
            <a:endParaRPr lang="en-US" dirty="0">
              <a:latin typeface="Arial"/>
              <a:cs typeface="Arial"/>
            </a:endParaRPr>
          </a:p>
          <a:p>
            <a:r>
              <a:rPr lang="en-US" dirty="0">
                <a:latin typeface="Arial"/>
                <a:cs typeface="Arial"/>
              </a:rPr>
              <a:t>Higher rates among males, younger adults, non-Hispanic whites, and people in Northeast U.S.</a:t>
            </a:r>
            <a:r>
              <a:rPr lang="en-US" baseline="30000" dirty="0">
                <a:latin typeface="Arial"/>
                <a:cs typeface="Arial"/>
              </a:rPr>
              <a:t>1</a:t>
            </a:r>
            <a:endParaRPr lang="en-US" dirty="0"/>
          </a:p>
        </p:txBody>
      </p:sp>
      <p:sp>
        <p:nvSpPr>
          <p:cNvPr id="3" name="Slide Number Placeholder 2">
            <a:extLst>
              <a:ext uri="{FF2B5EF4-FFF2-40B4-BE49-F238E27FC236}">
                <a16:creationId xmlns:a16="http://schemas.microsoft.com/office/drawing/2014/main" id="{EA32F0D4-3733-AAA9-2496-4BF1B799FBF5}"/>
              </a:ext>
            </a:extLst>
          </p:cNvPr>
          <p:cNvSpPr>
            <a:spLocks noGrp="1"/>
          </p:cNvSpPr>
          <p:nvPr>
            <p:ph type="sldNum" sz="quarter" idx="10"/>
          </p:nvPr>
        </p:nvSpPr>
        <p:spPr/>
        <p:txBody>
          <a:bodyPr/>
          <a:lstStyle/>
          <a:p>
            <a:fld id="{209A15C4-DF60-4E6D-8F40-76847F2143DA}" type="slidenum">
              <a:rPr lang="en-US" smtClean="0"/>
              <a:pPr/>
              <a:t>4</a:t>
            </a:fld>
            <a:endParaRPr lang="en-US" dirty="0"/>
          </a:p>
        </p:txBody>
      </p:sp>
    </p:spTree>
    <p:extLst>
      <p:ext uri="{BB962C8B-B14F-4D97-AF65-F5344CB8AC3E}">
        <p14:creationId xmlns:p14="http://schemas.microsoft.com/office/powerpoint/2010/main" val="330866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96E-36AC-5F7B-6B52-EF6BEFE4ACD8}"/>
              </a:ext>
            </a:extLst>
          </p:cNvPr>
          <p:cNvSpPr>
            <a:spLocks noGrp="1"/>
          </p:cNvSpPr>
          <p:nvPr>
            <p:ph type="title"/>
          </p:nvPr>
        </p:nvSpPr>
        <p:spPr/>
        <p:txBody>
          <a:bodyPr>
            <a:normAutofit fontScale="90000"/>
          </a:bodyPr>
          <a:lstStyle/>
          <a:p>
            <a:r>
              <a:rPr lang="en-US" dirty="0"/>
              <a:t>What are people injecting? </a:t>
            </a:r>
            <a:br>
              <a:rPr lang="en-US" dirty="0"/>
            </a:br>
            <a:r>
              <a:rPr lang="en-US" dirty="0"/>
              <a:t>Arkansas drug overdose data</a:t>
            </a:r>
            <a:r>
              <a:rPr lang="en-US" sz="4000" baseline="45000" dirty="0"/>
              <a:t>2</a:t>
            </a:r>
            <a:endParaRPr lang="en-US" baseline="45000" dirty="0"/>
          </a:p>
        </p:txBody>
      </p:sp>
      <p:sp>
        <p:nvSpPr>
          <p:cNvPr id="3" name="Content Placeholder 2">
            <a:extLst>
              <a:ext uri="{FF2B5EF4-FFF2-40B4-BE49-F238E27FC236}">
                <a16:creationId xmlns:a16="http://schemas.microsoft.com/office/drawing/2014/main" id="{70C3DB3B-18C7-AE59-4E81-19C158E1A9B9}"/>
              </a:ext>
            </a:extLst>
          </p:cNvPr>
          <p:cNvSpPr>
            <a:spLocks noGrp="1"/>
          </p:cNvSpPr>
          <p:nvPr>
            <p:ph idx="1"/>
          </p:nvPr>
        </p:nvSpPr>
        <p:spPr>
          <a:xfrm>
            <a:off x="838200" y="5199318"/>
            <a:ext cx="10515600" cy="1658682"/>
          </a:xfrm>
        </p:spPr>
        <p:txBody>
          <a:bodyPr>
            <a:normAutofit fontScale="92500" lnSpcReduction="20000"/>
          </a:bodyPr>
          <a:lstStyle/>
          <a:p>
            <a:r>
              <a:rPr lang="en-US" dirty="0"/>
              <a:t>528 overdose deaths in 2022 had autopsy data in the State Unintentional Drug Overdose Reporting System (SUDORS)</a:t>
            </a:r>
          </a:p>
          <a:p>
            <a:pPr lvl="1"/>
            <a:r>
              <a:rPr lang="en-US" dirty="0"/>
              <a:t>68% involved an opioid</a:t>
            </a:r>
          </a:p>
          <a:p>
            <a:pPr lvl="1"/>
            <a:r>
              <a:rPr lang="en-US" dirty="0"/>
              <a:t>56% involved a stimulant</a:t>
            </a:r>
          </a:p>
          <a:p>
            <a:pPr lvl="1"/>
            <a:r>
              <a:rPr lang="en-US" dirty="0"/>
              <a:t>Multiple substances are commonly present</a:t>
            </a:r>
          </a:p>
        </p:txBody>
      </p:sp>
      <p:pic>
        <p:nvPicPr>
          <p:cNvPr id="5" name="Picture 4">
            <a:extLst>
              <a:ext uri="{FF2B5EF4-FFF2-40B4-BE49-F238E27FC236}">
                <a16:creationId xmlns:a16="http://schemas.microsoft.com/office/drawing/2014/main" id="{95C7DD1C-D58F-5E76-DBA7-8E5AE4D6D21E}"/>
              </a:ext>
            </a:extLst>
          </p:cNvPr>
          <p:cNvPicPr>
            <a:picLocks noChangeAspect="1"/>
          </p:cNvPicPr>
          <p:nvPr/>
        </p:nvPicPr>
        <p:blipFill>
          <a:blip r:embed="rId3"/>
          <a:stretch>
            <a:fillRect/>
          </a:stretch>
        </p:blipFill>
        <p:spPr>
          <a:xfrm>
            <a:off x="1577340" y="1138844"/>
            <a:ext cx="9037320" cy="4060474"/>
          </a:xfrm>
          <a:prstGeom prst="rect">
            <a:avLst/>
          </a:prstGeom>
        </p:spPr>
      </p:pic>
      <p:sp>
        <p:nvSpPr>
          <p:cNvPr id="4" name="Slide Number Placeholder 3">
            <a:extLst>
              <a:ext uri="{FF2B5EF4-FFF2-40B4-BE49-F238E27FC236}">
                <a16:creationId xmlns:a16="http://schemas.microsoft.com/office/drawing/2014/main" id="{307DF4E2-6264-3165-9424-0691C5EF034B}"/>
              </a:ext>
            </a:extLst>
          </p:cNvPr>
          <p:cNvSpPr>
            <a:spLocks noGrp="1"/>
          </p:cNvSpPr>
          <p:nvPr>
            <p:ph type="sldNum" sz="quarter" idx="10"/>
          </p:nvPr>
        </p:nvSpPr>
        <p:spPr/>
        <p:txBody>
          <a:bodyPr/>
          <a:lstStyle/>
          <a:p>
            <a:fld id="{209A15C4-DF60-4E6D-8F40-76847F2143DA}" type="slidenum">
              <a:rPr lang="en-US" smtClean="0"/>
              <a:pPr/>
              <a:t>5</a:t>
            </a:fld>
            <a:endParaRPr lang="en-US" dirty="0"/>
          </a:p>
        </p:txBody>
      </p:sp>
    </p:spTree>
    <p:extLst>
      <p:ext uri="{BB962C8B-B14F-4D97-AF65-F5344CB8AC3E}">
        <p14:creationId xmlns:p14="http://schemas.microsoft.com/office/powerpoint/2010/main" val="55780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bar chart&#10;&#10;AI-generated content may be incorrect.">
            <a:extLst>
              <a:ext uri="{FF2B5EF4-FFF2-40B4-BE49-F238E27FC236}">
                <a16:creationId xmlns:a16="http://schemas.microsoft.com/office/drawing/2014/main" id="{243D6B6F-E2D3-EC12-A2E5-2B07FE263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822" y="584203"/>
            <a:ext cx="6858014" cy="5257811"/>
          </a:xfrm>
          <a:prstGeom prst="rect">
            <a:avLst/>
          </a:prstGeom>
        </p:spPr>
      </p:pic>
      <p:grpSp>
        <p:nvGrpSpPr>
          <p:cNvPr id="3" name="Group 3"/>
          <p:cNvGrpSpPr/>
          <p:nvPr/>
        </p:nvGrpSpPr>
        <p:grpSpPr>
          <a:xfrm rot="5400000">
            <a:off x="4909179" y="-5184448"/>
            <a:ext cx="961067" cy="10576236"/>
            <a:chOff x="0" y="0"/>
            <a:chExt cx="962873" cy="2806585"/>
          </a:xfrm>
        </p:grpSpPr>
        <p:sp>
          <p:nvSpPr>
            <p:cNvPr id="4" name="Freeform 4"/>
            <p:cNvSpPr/>
            <p:nvPr/>
          </p:nvSpPr>
          <p:spPr>
            <a:xfrm>
              <a:off x="0" y="0"/>
              <a:ext cx="962873" cy="2806585"/>
            </a:xfrm>
            <a:custGeom>
              <a:avLst/>
              <a:gdLst/>
              <a:ahLst/>
              <a:cxnLst/>
              <a:rect l="l" t="t" r="r" b="b"/>
              <a:pathLst>
                <a:path w="962873" h="2806585">
                  <a:moveTo>
                    <a:pt x="838413" y="2806585"/>
                  </a:moveTo>
                  <a:lnTo>
                    <a:pt x="124460" y="2806585"/>
                  </a:lnTo>
                  <a:cubicBezTo>
                    <a:pt x="55880" y="2806585"/>
                    <a:pt x="0" y="2750705"/>
                    <a:pt x="0" y="2682125"/>
                  </a:cubicBezTo>
                  <a:lnTo>
                    <a:pt x="0" y="124460"/>
                  </a:lnTo>
                  <a:cubicBezTo>
                    <a:pt x="0" y="55880"/>
                    <a:pt x="55880" y="0"/>
                    <a:pt x="124460" y="0"/>
                  </a:cubicBezTo>
                  <a:lnTo>
                    <a:pt x="838413" y="0"/>
                  </a:lnTo>
                  <a:cubicBezTo>
                    <a:pt x="906993" y="0"/>
                    <a:pt x="962873" y="55880"/>
                    <a:pt x="962873" y="124460"/>
                  </a:cubicBezTo>
                  <a:lnTo>
                    <a:pt x="962873" y="2682125"/>
                  </a:lnTo>
                  <a:cubicBezTo>
                    <a:pt x="962873" y="2750705"/>
                    <a:pt x="906993" y="2806585"/>
                    <a:pt x="838413" y="2806585"/>
                  </a:cubicBezTo>
                  <a:close/>
                </a:path>
              </a:pathLst>
            </a:custGeom>
            <a:solidFill>
              <a:srgbClr val="041E42"/>
            </a:solidFill>
          </p:spPr>
          <p:txBody>
            <a:bodyPr/>
            <a:lstStyle/>
            <a:p>
              <a:endParaRPr lang="en-US" sz="1200"/>
            </a:p>
          </p:txBody>
        </p:sp>
      </p:grpSp>
      <p:grpSp>
        <p:nvGrpSpPr>
          <p:cNvPr id="5" name="Group 5"/>
          <p:cNvGrpSpPr/>
          <p:nvPr/>
        </p:nvGrpSpPr>
        <p:grpSpPr>
          <a:xfrm>
            <a:off x="3761185" y="1506261"/>
            <a:ext cx="720404" cy="720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E42"/>
            </a:solidFill>
          </p:spPr>
          <p:txBody>
            <a:bodyPr/>
            <a:lstStyle/>
            <a:p>
              <a:endParaRPr lang="en-US" sz="1200"/>
            </a:p>
          </p:txBody>
        </p:sp>
        <p:sp>
          <p:nvSpPr>
            <p:cNvPr id="7" name="TextBox 7"/>
            <p:cNvSpPr txBox="1"/>
            <p:nvPr/>
          </p:nvSpPr>
          <p:spPr>
            <a:xfrm>
              <a:off x="76200" y="28574"/>
              <a:ext cx="660400" cy="755650"/>
            </a:xfrm>
            <a:prstGeom prst="rect">
              <a:avLst/>
            </a:prstGeom>
          </p:spPr>
          <p:txBody>
            <a:bodyPr lIns="33867" tIns="33867" rIns="33867" bIns="33867" rtlCol="0" anchor="ctr"/>
            <a:lstStyle/>
            <a:p>
              <a:pPr algn="ctr">
                <a:lnSpc>
                  <a:spcPts val="2499"/>
                </a:lnSpc>
              </a:pPr>
              <a:r>
                <a:rPr lang="en-US" dirty="0">
                  <a:solidFill>
                    <a:srgbClr val="FFFFFF"/>
                  </a:solidFill>
                  <a:latin typeface="Arial" panose="020B0604020202020204" pitchFamily="34" charset="0"/>
                  <a:ea typeface="Poppins Bold"/>
                  <a:cs typeface="Arial" panose="020B0604020202020204" pitchFamily="34" charset="0"/>
                  <a:sym typeface="Poppins Bold"/>
                </a:rPr>
                <a:t>392</a:t>
              </a:r>
            </a:p>
          </p:txBody>
        </p:sp>
      </p:grpSp>
      <p:sp>
        <p:nvSpPr>
          <p:cNvPr id="10" name="TextBox 10"/>
          <p:cNvSpPr txBox="1"/>
          <p:nvPr/>
        </p:nvSpPr>
        <p:spPr>
          <a:xfrm>
            <a:off x="334297" y="145271"/>
            <a:ext cx="11019502" cy="343492"/>
          </a:xfrm>
          <a:prstGeom prst="rect">
            <a:avLst/>
          </a:prstGeom>
        </p:spPr>
        <p:txBody>
          <a:bodyPr wrap="square" lIns="0" tIns="0" rIns="0" bIns="0" rtlCol="0" anchor="t">
            <a:spAutoFit/>
          </a:bodyPr>
          <a:lstStyle/>
          <a:p>
            <a:pPr>
              <a:lnSpc>
                <a:spcPts val="2619"/>
              </a:lnSpc>
              <a:spcBef>
                <a:spcPct val="0"/>
              </a:spcBef>
            </a:pPr>
            <a:r>
              <a:rPr lang="en-US" sz="3200" dirty="0">
                <a:solidFill>
                  <a:srgbClr val="F9F9F9"/>
                </a:solidFill>
                <a:latin typeface="Arial" panose="020B0604020202020204" pitchFamily="34" charset="0"/>
                <a:ea typeface="Open Sans Bold"/>
                <a:cs typeface="Arial" panose="020B0604020202020204" pitchFamily="34" charset="0"/>
                <a:sym typeface="Open Sans Bold"/>
              </a:rPr>
              <a:t>Fatal overdoses in Arkansas, all drug types, 2015-2023</a:t>
            </a:r>
            <a:r>
              <a:rPr lang="en-US" sz="2800" baseline="45000" dirty="0">
                <a:solidFill>
                  <a:srgbClr val="F9F9F9"/>
                </a:solidFill>
                <a:latin typeface="Arial" panose="020B0604020202020204" pitchFamily="34" charset="0"/>
                <a:ea typeface="Open Sans Bold"/>
                <a:cs typeface="Arial" panose="020B0604020202020204" pitchFamily="34" charset="0"/>
                <a:sym typeface="Open Sans Bold"/>
              </a:rPr>
              <a:t>3</a:t>
            </a:r>
            <a:endParaRPr lang="en-US" sz="3200" baseline="45000" dirty="0">
              <a:solidFill>
                <a:srgbClr val="F9F9F9"/>
              </a:solidFill>
              <a:latin typeface="Arial" panose="020B0604020202020204" pitchFamily="34" charset="0"/>
              <a:ea typeface="Open Sans Bold"/>
              <a:cs typeface="Arial" panose="020B0604020202020204" pitchFamily="34" charset="0"/>
              <a:sym typeface="Open Sans Bold"/>
            </a:endParaRPr>
          </a:p>
        </p:txBody>
      </p:sp>
      <p:sp>
        <p:nvSpPr>
          <p:cNvPr id="14" name="AutoShape 14"/>
          <p:cNvSpPr/>
          <p:nvPr/>
        </p:nvSpPr>
        <p:spPr>
          <a:xfrm flipH="1">
            <a:off x="3804130" y="2129626"/>
            <a:ext cx="317257" cy="511337"/>
          </a:xfrm>
          <a:prstGeom prst="line">
            <a:avLst/>
          </a:prstGeom>
          <a:ln w="95250" cap="flat">
            <a:solidFill>
              <a:srgbClr val="041E42"/>
            </a:solidFill>
            <a:prstDash val="solid"/>
            <a:headEnd type="none" w="sm" len="sm"/>
            <a:tailEnd type="arrow" w="med" len="sm"/>
          </a:ln>
        </p:spPr>
        <p:txBody>
          <a:bodyPr/>
          <a:lstStyle/>
          <a:p>
            <a:endParaRPr lang="en-US" sz="1200"/>
          </a:p>
        </p:txBody>
      </p:sp>
      <p:grpSp>
        <p:nvGrpSpPr>
          <p:cNvPr id="25" name="Group 5">
            <a:extLst>
              <a:ext uri="{FF2B5EF4-FFF2-40B4-BE49-F238E27FC236}">
                <a16:creationId xmlns:a16="http://schemas.microsoft.com/office/drawing/2014/main" id="{FB338364-8CF9-1ECE-8F63-2939F4CA10D3}"/>
              </a:ext>
            </a:extLst>
          </p:cNvPr>
          <p:cNvGrpSpPr/>
          <p:nvPr/>
        </p:nvGrpSpPr>
        <p:grpSpPr>
          <a:xfrm>
            <a:off x="8877970" y="731761"/>
            <a:ext cx="720404" cy="720404"/>
            <a:chOff x="0" y="0"/>
            <a:chExt cx="812800" cy="812800"/>
          </a:xfrm>
        </p:grpSpPr>
        <p:sp>
          <p:nvSpPr>
            <p:cNvPr id="26" name="Freeform 6">
              <a:extLst>
                <a:ext uri="{FF2B5EF4-FFF2-40B4-BE49-F238E27FC236}">
                  <a16:creationId xmlns:a16="http://schemas.microsoft.com/office/drawing/2014/main" id="{673AE73C-0786-7E7F-9E15-A4651BAA7C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E42"/>
            </a:solidFill>
          </p:spPr>
          <p:txBody>
            <a:bodyPr/>
            <a:lstStyle/>
            <a:p>
              <a:endParaRPr lang="en-US" sz="1200"/>
            </a:p>
          </p:txBody>
        </p:sp>
        <p:sp>
          <p:nvSpPr>
            <p:cNvPr id="27" name="TextBox 7">
              <a:extLst>
                <a:ext uri="{FF2B5EF4-FFF2-40B4-BE49-F238E27FC236}">
                  <a16:creationId xmlns:a16="http://schemas.microsoft.com/office/drawing/2014/main" id="{9B154601-61DA-4F27-878D-361617371DFD}"/>
                </a:ext>
              </a:extLst>
            </p:cNvPr>
            <p:cNvSpPr txBox="1"/>
            <p:nvPr/>
          </p:nvSpPr>
          <p:spPr>
            <a:xfrm>
              <a:off x="76200" y="28574"/>
              <a:ext cx="660400" cy="755650"/>
            </a:xfrm>
            <a:prstGeom prst="rect">
              <a:avLst/>
            </a:prstGeom>
          </p:spPr>
          <p:txBody>
            <a:bodyPr lIns="33867" tIns="33867" rIns="33867" bIns="33867" rtlCol="0" anchor="ctr"/>
            <a:lstStyle/>
            <a:p>
              <a:pPr algn="ctr">
                <a:lnSpc>
                  <a:spcPts val="2499"/>
                </a:lnSpc>
              </a:pPr>
              <a:r>
                <a:rPr lang="en-US" dirty="0">
                  <a:solidFill>
                    <a:srgbClr val="FFFFFF"/>
                  </a:solidFill>
                  <a:latin typeface="Arial" panose="020B0604020202020204" pitchFamily="34" charset="0"/>
                  <a:ea typeface="Poppins Bold"/>
                  <a:cs typeface="Arial" panose="020B0604020202020204" pitchFamily="34" charset="0"/>
                  <a:sym typeface="Poppins Bold"/>
                </a:rPr>
                <a:t>516</a:t>
              </a:r>
            </a:p>
          </p:txBody>
        </p:sp>
      </p:grpSp>
      <p:sp>
        <p:nvSpPr>
          <p:cNvPr id="28" name="AutoShape 14">
            <a:extLst>
              <a:ext uri="{FF2B5EF4-FFF2-40B4-BE49-F238E27FC236}">
                <a16:creationId xmlns:a16="http://schemas.microsoft.com/office/drawing/2014/main" id="{FB8C128C-2A1E-FEB0-CE7E-C0A9894271CD}"/>
              </a:ext>
            </a:extLst>
          </p:cNvPr>
          <p:cNvSpPr/>
          <p:nvPr/>
        </p:nvSpPr>
        <p:spPr>
          <a:xfrm flipH="1">
            <a:off x="8920915" y="1355126"/>
            <a:ext cx="317257" cy="511337"/>
          </a:xfrm>
          <a:prstGeom prst="line">
            <a:avLst/>
          </a:prstGeom>
          <a:ln w="95250" cap="flat">
            <a:solidFill>
              <a:srgbClr val="041E42"/>
            </a:solidFill>
            <a:prstDash val="solid"/>
            <a:headEnd type="none" w="sm" len="sm"/>
            <a:tailEnd type="arrow" w="med" len="sm"/>
          </a:ln>
        </p:spPr>
        <p:txBody>
          <a:bodyPr/>
          <a:lstStyle/>
          <a:p>
            <a:endParaRPr lang="en-US" sz="1200"/>
          </a:p>
        </p:txBody>
      </p:sp>
      <p:sp>
        <p:nvSpPr>
          <p:cNvPr id="2" name="Slide Number Placeholder 1">
            <a:extLst>
              <a:ext uri="{FF2B5EF4-FFF2-40B4-BE49-F238E27FC236}">
                <a16:creationId xmlns:a16="http://schemas.microsoft.com/office/drawing/2014/main" id="{9FA1D13C-2A39-7809-F26E-B562836BB633}"/>
              </a:ext>
            </a:extLst>
          </p:cNvPr>
          <p:cNvSpPr>
            <a:spLocks noGrp="1"/>
          </p:cNvSpPr>
          <p:nvPr>
            <p:ph type="sldNum" sz="quarter" idx="10"/>
          </p:nvPr>
        </p:nvSpPr>
        <p:spPr>
          <a:xfrm>
            <a:off x="8610600" y="5440680"/>
            <a:ext cx="2743200" cy="365125"/>
          </a:xfrm>
        </p:spPr>
        <p:txBody>
          <a:bodyPr/>
          <a:lstStyle/>
          <a:p>
            <a:fld id="{209A15C4-DF60-4E6D-8F40-76847F2143DA}"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2557075" y="1147880"/>
            <a:ext cx="7077849" cy="5646922"/>
            <a:chOff x="77918" y="160420"/>
            <a:chExt cx="14155697" cy="11293844"/>
          </a:xfrm>
        </p:grpSpPr>
        <p:sp>
          <p:nvSpPr>
            <p:cNvPr id="10" name="Freeform 10"/>
            <p:cNvSpPr/>
            <p:nvPr/>
          </p:nvSpPr>
          <p:spPr>
            <a:xfrm>
              <a:off x="77918" y="160420"/>
              <a:ext cx="12562713" cy="10572422"/>
            </a:xfrm>
            <a:custGeom>
              <a:avLst/>
              <a:gdLst/>
              <a:ahLst/>
              <a:cxnLst/>
              <a:rect l="l" t="t" r="r" b="b"/>
              <a:pathLst>
                <a:path w="12562713" h="10572422">
                  <a:moveTo>
                    <a:pt x="0" y="0"/>
                  </a:moveTo>
                  <a:lnTo>
                    <a:pt x="12562713" y="0"/>
                  </a:lnTo>
                  <a:lnTo>
                    <a:pt x="12562713" y="10572422"/>
                  </a:lnTo>
                  <a:lnTo>
                    <a:pt x="0" y="10572422"/>
                  </a:lnTo>
                  <a:lnTo>
                    <a:pt x="0" y="0"/>
                  </a:lnTo>
                  <a:close/>
                </a:path>
              </a:pathLst>
            </a:custGeom>
            <a:blipFill>
              <a:blip r:embed="rId3"/>
              <a:stretch>
                <a:fillRect r="-16338" b="-8198"/>
              </a:stretch>
            </a:blipFill>
            <a:ln>
              <a:noFill/>
            </a:ln>
          </p:spPr>
          <p:txBody>
            <a:bodyPr/>
            <a:lstStyle/>
            <a:p>
              <a:endParaRPr lang="en-US" sz="1200"/>
            </a:p>
          </p:txBody>
        </p:sp>
        <p:grpSp>
          <p:nvGrpSpPr>
            <p:cNvPr id="11" name="Group 11"/>
            <p:cNvGrpSpPr/>
            <p:nvPr/>
          </p:nvGrpSpPr>
          <p:grpSpPr>
            <a:xfrm>
              <a:off x="9997793" y="7218442"/>
              <a:ext cx="4235822" cy="4235822"/>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txBody>
              <a:bodyPr/>
              <a:lstStyle/>
              <a:p>
                <a:endParaRPr lang="en-US" sz="1200"/>
              </a:p>
            </p:txBody>
          </p:sp>
          <p:sp>
            <p:nvSpPr>
              <p:cNvPr id="13" name="TextBox 13"/>
              <p:cNvSpPr txBox="1"/>
              <p:nvPr/>
            </p:nvSpPr>
            <p:spPr>
              <a:xfrm>
                <a:off x="0" y="-66675"/>
                <a:ext cx="812800" cy="879475"/>
              </a:xfrm>
              <a:prstGeom prst="rect">
                <a:avLst/>
              </a:prstGeom>
              <a:ln>
                <a:noFill/>
              </a:ln>
            </p:spPr>
            <p:txBody>
              <a:bodyPr lIns="33867" tIns="33867" rIns="33867" bIns="33867" rtlCol="0" anchor="ctr"/>
              <a:lstStyle/>
              <a:p>
                <a:pPr algn="ctr">
                  <a:lnSpc>
                    <a:spcPts val="2282"/>
                  </a:lnSpc>
                </a:pPr>
                <a:endParaRPr sz="1200"/>
              </a:p>
            </p:txBody>
          </p:sp>
        </p:grpSp>
      </p:grpSp>
      <p:sp>
        <p:nvSpPr>
          <p:cNvPr id="17" name="Freeform 17"/>
          <p:cNvSpPr/>
          <p:nvPr/>
        </p:nvSpPr>
        <p:spPr>
          <a:xfrm>
            <a:off x="7335933" y="4969877"/>
            <a:ext cx="1900745" cy="1699629"/>
          </a:xfrm>
          <a:custGeom>
            <a:avLst/>
            <a:gdLst/>
            <a:ahLst/>
            <a:cxnLst/>
            <a:rect l="l" t="t" r="r" b="b"/>
            <a:pathLst>
              <a:path w="2851118" h="2549444">
                <a:moveTo>
                  <a:pt x="0" y="0"/>
                </a:moveTo>
                <a:lnTo>
                  <a:pt x="2851118" y="0"/>
                </a:lnTo>
                <a:lnTo>
                  <a:pt x="2851118" y="2549444"/>
                </a:lnTo>
                <a:lnTo>
                  <a:pt x="0" y="2549444"/>
                </a:lnTo>
                <a:lnTo>
                  <a:pt x="0" y="0"/>
                </a:lnTo>
                <a:close/>
              </a:path>
            </a:pathLst>
          </a:custGeom>
          <a:blipFill>
            <a:blip r:embed="rId4"/>
            <a:stretch>
              <a:fillRect/>
            </a:stretch>
          </a:blipFill>
        </p:spPr>
        <p:txBody>
          <a:bodyPr/>
          <a:lstStyle/>
          <a:p>
            <a:endParaRPr lang="en-US" sz="1200"/>
          </a:p>
        </p:txBody>
      </p:sp>
      <p:sp>
        <p:nvSpPr>
          <p:cNvPr id="20" name="TextBox 20"/>
          <p:cNvSpPr txBox="1"/>
          <p:nvPr/>
        </p:nvSpPr>
        <p:spPr>
          <a:xfrm rot="-5400000">
            <a:off x="10200308" y="3696419"/>
            <a:ext cx="3406249" cy="245452"/>
          </a:xfrm>
          <a:prstGeom prst="rect">
            <a:avLst/>
          </a:prstGeom>
        </p:spPr>
        <p:txBody>
          <a:bodyPr lIns="0" tIns="0" rIns="0" bIns="0" rtlCol="0" anchor="t">
            <a:spAutoFit/>
          </a:bodyPr>
          <a:lstStyle/>
          <a:p>
            <a:pPr algn="ctr">
              <a:lnSpc>
                <a:spcPts val="2083"/>
              </a:lnSpc>
              <a:spcBef>
                <a:spcPct val="0"/>
              </a:spcBef>
            </a:pPr>
            <a:r>
              <a:rPr lang="en-US" sz="1488">
                <a:solidFill>
                  <a:srgbClr val="FFFFFF"/>
                </a:solidFill>
                <a:latin typeface="Poppins Bold"/>
                <a:ea typeface="Poppins Bold"/>
                <a:cs typeface="Poppins Bold"/>
                <a:sym typeface="Poppins Bold"/>
              </a:rPr>
              <a:t> Source: ADH Vital Statistics</a:t>
            </a:r>
          </a:p>
        </p:txBody>
      </p:sp>
      <p:sp>
        <p:nvSpPr>
          <p:cNvPr id="4" name="Title 1">
            <a:extLst>
              <a:ext uri="{FF2B5EF4-FFF2-40B4-BE49-F238E27FC236}">
                <a16:creationId xmlns:a16="http://schemas.microsoft.com/office/drawing/2014/main" id="{0225FBF8-62D2-CC58-FCFF-BB29B673A645}"/>
              </a:ext>
            </a:extLst>
          </p:cNvPr>
          <p:cNvSpPr>
            <a:spLocks noGrp="1"/>
          </p:cNvSpPr>
          <p:nvPr>
            <p:ph type="title"/>
          </p:nvPr>
        </p:nvSpPr>
        <p:spPr>
          <a:xfrm>
            <a:off x="838200" y="-1"/>
            <a:ext cx="8398478" cy="1118652"/>
          </a:xfrm>
        </p:spPr>
        <p:txBody>
          <a:bodyPr>
            <a:normAutofit fontScale="90000"/>
          </a:bodyPr>
          <a:lstStyle/>
          <a:p>
            <a:pPr>
              <a:lnSpc>
                <a:spcPct val="100000"/>
              </a:lnSpc>
            </a:pPr>
            <a:r>
              <a:rPr lang="en-US" sz="4400" dirty="0">
                <a:solidFill>
                  <a:srgbClr val="F9F9F9"/>
                </a:solidFill>
                <a:ea typeface="Open Sans Bold"/>
                <a:sym typeface="Open Sans Bold"/>
              </a:rPr>
              <a:t>2022 fatal </a:t>
            </a:r>
            <a:r>
              <a:rPr lang="en-US" dirty="0">
                <a:solidFill>
                  <a:srgbClr val="F9F9F9"/>
                </a:solidFill>
                <a:ea typeface="Open Sans Bold"/>
                <a:sym typeface="Open Sans Bold"/>
              </a:rPr>
              <a:t>o</a:t>
            </a:r>
            <a:r>
              <a:rPr lang="en-US" sz="4400" dirty="0">
                <a:solidFill>
                  <a:srgbClr val="F9F9F9"/>
                </a:solidFill>
                <a:ea typeface="Open Sans Bold"/>
                <a:sym typeface="Open Sans Bold"/>
              </a:rPr>
              <a:t>verdose </a:t>
            </a:r>
            <a:r>
              <a:rPr lang="en-US" dirty="0">
                <a:solidFill>
                  <a:srgbClr val="F9F9F9"/>
                </a:solidFill>
                <a:ea typeface="Open Sans Bold"/>
                <a:sym typeface="Open Sans Bold"/>
              </a:rPr>
              <a:t>r</a:t>
            </a:r>
            <a:r>
              <a:rPr lang="en-US" sz="4400" dirty="0">
                <a:solidFill>
                  <a:srgbClr val="F9F9F9"/>
                </a:solidFill>
                <a:ea typeface="Open Sans Bold"/>
                <a:sym typeface="Open Sans Bold"/>
              </a:rPr>
              <a:t>ates by county</a:t>
            </a:r>
          </a:p>
        </p:txBody>
      </p:sp>
      <p:sp>
        <p:nvSpPr>
          <p:cNvPr id="7" name="Freeform: Shape 6">
            <a:extLst>
              <a:ext uri="{FF2B5EF4-FFF2-40B4-BE49-F238E27FC236}">
                <a16:creationId xmlns:a16="http://schemas.microsoft.com/office/drawing/2014/main" id="{9A4D1329-1CF5-969A-F7D3-AB86B10CCDEF}"/>
              </a:ext>
            </a:extLst>
          </p:cNvPr>
          <p:cNvSpPr/>
          <p:nvPr/>
        </p:nvSpPr>
        <p:spPr>
          <a:xfrm>
            <a:off x="3174148" y="1143235"/>
            <a:ext cx="419931" cy="45719"/>
          </a:xfrm>
          <a:custGeom>
            <a:avLst/>
            <a:gdLst>
              <a:gd name="connsiteX0" fmla="*/ 95309 w 419931"/>
              <a:gd name="connsiteY0" fmla="*/ 17251 h 110119"/>
              <a:gd name="connsiteX1" fmla="*/ 54828 w 419931"/>
              <a:gd name="connsiteY1" fmla="*/ 29157 h 110119"/>
              <a:gd name="connsiteX2" fmla="*/ 31015 w 419931"/>
              <a:gd name="connsiteY2" fmla="*/ 33919 h 110119"/>
              <a:gd name="connsiteX3" fmla="*/ 4821 w 419931"/>
              <a:gd name="connsiteY3" fmla="*/ 48207 h 110119"/>
              <a:gd name="connsiteX4" fmla="*/ 59 w 419931"/>
              <a:gd name="connsiteY4" fmla="*/ 55351 h 110119"/>
              <a:gd name="connsiteX5" fmla="*/ 2440 w 419931"/>
              <a:gd name="connsiteY5" fmla="*/ 91069 h 110119"/>
              <a:gd name="connsiteX6" fmla="*/ 16728 w 419931"/>
              <a:gd name="connsiteY6" fmla="*/ 100594 h 110119"/>
              <a:gd name="connsiteX7" fmla="*/ 78640 w 419931"/>
              <a:gd name="connsiteY7" fmla="*/ 110119 h 110119"/>
              <a:gd name="connsiteX8" fmla="*/ 211990 w 419931"/>
              <a:gd name="connsiteY8" fmla="*/ 105357 h 110119"/>
              <a:gd name="connsiteX9" fmla="*/ 233421 w 419931"/>
              <a:gd name="connsiteY9" fmla="*/ 93451 h 110119"/>
              <a:gd name="connsiteX10" fmla="*/ 288190 w 419931"/>
              <a:gd name="connsiteY10" fmla="*/ 81544 h 110119"/>
              <a:gd name="connsiteX11" fmla="*/ 404871 w 419931"/>
              <a:gd name="connsiteY11" fmla="*/ 79163 h 110119"/>
              <a:gd name="connsiteX12" fmla="*/ 414396 w 419931"/>
              <a:gd name="connsiteY12" fmla="*/ 74401 h 110119"/>
              <a:gd name="connsiteX13" fmla="*/ 419159 w 419931"/>
              <a:gd name="connsiteY13" fmla="*/ 64876 h 110119"/>
              <a:gd name="connsiteX14" fmla="*/ 402490 w 419931"/>
              <a:gd name="connsiteY14" fmla="*/ 24394 h 110119"/>
              <a:gd name="connsiteX15" fmla="*/ 350103 w 419931"/>
              <a:gd name="connsiteY15" fmla="*/ 19632 h 110119"/>
              <a:gd name="connsiteX16" fmla="*/ 211990 w 419931"/>
              <a:gd name="connsiteY16" fmla="*/ 14869 h 110119"/>
              <a:gd name="connsiteX17" fmla="*/ 183415 w 419931"/>
              <a:gd name="connsiteY17" fmla="*/ 10107 h 110119"/>
              <a:gd name="connsiteX18" fmla="*/ 121503 w 419931"/>
              <a:gd name="connsiteY18" fmla="*/ 582 h 110119"/>
              <a:gd name="connsiteX19" fmla="*/ 69115 w 419931"/>
              <a:gd name="connsiteY19" fmla="*/ 10107 h 110119"/>
              <a:gd name="connsiteX20" fmla="*/ 57209 w 419931"/>
              <a:gd name="connsiteY20" fmla="*/ 17251 h 110119"/>
              <a:gd name="connsiteX21" fmla="*/ 42921 w 419931"/>
              <a:gd name="connsiteY21" fmla="*/ 22013 h 110119"/>
              <a:gd name="connsiteX22" fmla="*/ 38159 w 419931"/>
              <a:gd name="connsiteY22" fmla="*/ 36301 h 110119"/>
              <a:gd name="connsiteX23" fmla="*/ 47684 w 419931"/>
              <a:gd name="connsiteY23" fmla="*/ 45826 h 11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931" h="110119">
                <a:moveTo>
                  <a:pt x="95309" y="17251"/>
                </a:moveTo>
                <a:cubicBezTo>
                  <a:pt x="62668" y="23779"/>
                  <a:pt x="114258" y="12949"/>
                  <a:pt x="54828" y="29157"/>
                </a:cubicBezTo>
                <a:cubicBezTo>
                  <a:pt x="47018" y="31287"/>
                  <a:pt x="38953" y="32332"/>
                  <a:pt x="31015" y="33919"/>
                </a:cubicBezTo>
                <a:cubicBezTo>
                  <a:pt x="20269" y="38525"/>
                  <a:pt x="12899" y="40129"/>
                  <a:pt x="4821" y="48207"/>
                </a:cubicBezTo>
                <a:cubicBezTo>
                  <a:pt x="2797" y="50231"/>
                  <a:pt x="1646" y="52970"/>
                  <a:pt x="59" y="55351"/>
                </a:cubicBezTo>
                <a:cubicBezTo>
                  <a:pt x="853" y="67257"/>
                  <a:pt x="-1685" y="79872"/>
                  <a:pt x="2440" y="91069"/>
                </a:cubicBezTo>
                <a:cubicBezTo>
                  <a:pt x="4419" y="96440"/>
                  <a:pt x="11369" y="98584"/>
                  <a:pt x="16728" y="100594"/>
                </a:cubicBezTo>
                <a:cubicBezTo>
                  <a:pt x="27641" y="104687"/>
                  <a:pt x="72747" y="109382"/>
                  <a:pt x="78640" y="110119"/>
                </a:cubicBezTo>
                <a:cubicBezTo>
                  <a:pt x="123090" y="108532"/>
                  <a:pt x="167767" y="110119"/>
                  <a:pt x="211990" y="105357"/>
                </a:cubicBezTo>
                <a:cubicBezTo>
                  <a:pt x="220115" y="104482"/>
                  <a:pt x="225741" y="96244"/>
                  <a:pt x="233421" y="93451"/>
                </a:cubicBezTo>
                <a:cubicBezTo>
                  <a:pt x="234428" y="93085"/>
                  <a:pt x="282914" y="81812"/>
                  <a:pt x="288190" y="81544"/>
                </a:cubicBezTo>
                <a:cubicBezTo>
                  <a:pt x="327042" y="79568"/>
                  <a:pt x="365977" y="79957"/>
                  <a:pt x="404871" y="79163"/>
                </a:cubicBezTo>
                <a:cubicBezTo>
                  <a:pt x="408046" y="77576"/>
                  <a:pt x="411886" y="76911"/>
                  <a:pt x="414396" y="74401"/>
                </a:cubicBezTo>
                <a:cubicBezTo>
                  <a:pt x="416906" y="71891"/>
                  <a:pt x="418950" y="68420"/>
                  <a:pt x="419159" y="64876"/>
                </a:cubicBezTo>
                <a:cubicBezTo>
                  <a:pt x="420166" y="47762"/>
                  <a:pt x="423273" y="28847"/>
                  <a:pt x="402490" y="24394"/>
                </a:cubicBezTo>
                <a:cubicBezTo>
                  <a:pt x="385345" y="20720"/>
                  <a:pt x="367615" y="20508"/>
                  <a:pt x="350103" y="19632"/>
                </a:cubicBezTo>
                <a:cubicBezTo>
                  <a:pt x="304095" y="17332"/>
                  <a:pt x="258028" y="16457"/>
                  <a:pt x="211990" y="14869"/>
                </a:cubicBezTo>
                <a:lnTo>
                  <a:pt x="183415" y="10107"/>
                </a:lnTo>
                <a:cubicBezTo>
                  <a:pt x="103750" y="-2149"/>
                  <a:pt x="192781" y="12460"/>
                  <a:pt x="121503" y="582"/>
                </a:cubicBezTo>
                <a:cubicBezTo>
                  <a:pt x="44248" y="4648"/>
                  <a:pt x="93326" y="-8052"/>
                  <a:pt x="69115" y="10107"/>
                </a:cubicBezTo>
                <a:cubicBezTo>
                  <a:pt x="65412" y="12884"/>
                  <a:pt x="61422" y="15336"/>
                  <a:pt x="57209" y="17251"/>
                </a:cubicBezTo>
                <a:cubicBezTo>
                  <a:pt x="52639" y="19328"/>
                  <a:pt x="42921" y="22013"/>
                  <a:pt x="42921" y="22013"/>
                </a:cubicBezTo>
                <a:cubicBezTo>
                  <a:pt x="41334" y="26776"/>
                  <a:pt x="37174" y="31378"/>
                  <a:pt x="38159" y="36301"/>
                </a:cubicBezTo>
                <a:cubicBezTo>
                  <a:pt x="39040" y="40704"/>
                  <a:pt x="47684" y="45826"/>
                  <a:pt x="47684" y="45826"/>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EFCE14-9EB5-FBE9-7288-77DE6A4BE90B}"/>
              </a:ext>
            </a:extLst>
          </p:cNvPr>
          <p:cNvSpPr/>
          <p:nvPr/>
        </p:nvSpPr>
        <p:spPr>
          <a:xfrm>
            <a:off x="0" y="6488668"/>
            <a:ext cx="610074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60960" tIns="30480" rIns="60960" bIns="30480">
            <a:spAutoFit/>
          </a:bodyPr>
          <a:lstStyle/>
          <a:p>
            <a:r>
              <a:rPr lang="en-US" sz="2000" dirty="0">
                <a:solidFill>
                  <a:srgbClr val="09183C"/>
                </a:solidFill>
                <a:latin typeface="Arial" panose="020B0604020202020204" pitchFamily="34" charset="0"/>
                <a:cs typeface="Arial" panose="020B0604020202020204" pitchFamily="34" charset="0"/>
              </a:rPr>
              <a:t>* Data are provisional as of 9/7/2023</a:t>
            </a:r>
            <a:r>
              <a:rPr lang="en-US" sz="2000" baseline="30000" dirty="0">
                <a:solidFill>
                  <a:srgbClr val="09183C"/>
                </a:solidFill>
                <a:latin typeface="Arial" panose="020B0604020202020204" pitchFamily="34" charset="0"/>
                <a:cs typeface="Arial" panose="020B0604020202020204" pitchFamily="34" charset="0"/>
              </a:rPr>
              <a:t>3</a:t>
            </a:r>
            <a:endParaRPr lang="en-US" sz="2000" dirty="0">
              <a:solidFill>
                <a:srgbClr val="09183C"/>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9EA615E-95A9-F892-E0FB-5367355BB2F8}"/>
              </a:ext>
            </a:extLst>
          </p:cNvPr>
          <p:cNvSpPr>
            <a:spLocks noGrp="1"/>
          </p:cNvSpPr>
          <p:nvPr>
            <p:ph type="sldNum" sz="quarter" idx="10"/>
          </p:nvPr>
        </p:nvSpPr>
        <p:spPr/>
        <p:txBody>
          <a:bodyPr/>
          <a:lstStyle/>
          <a:p>
            <a:fld id="{209A15C4-DF60-4E6D-8F40-76847F2143DA}"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96F-2571-4D1B-77FC-ABFBD32ACEE6}"/>
              </a:ext>
            </a:extLst>
          </p:cNvPr>
          <p:cNvSpPr>
            <a:spLocks noGrp="1"/>
          </p:cNvSpPr>
          <p:nvPr>
            <p:ph type="title"/>
          </p:nvPr>
        </p:nvSpPr>
        <p:spPr>
          <a:xfrm>
            <a:off x="838199" y="-1"/>
            <a:ext cx="8296175" cy="1138845"/>
          </a:xfrm>
        </p:spPr>
        <p:txBody>
          <a:bodyPr>
            <a:normAutofit fontScale="90000"/>
          </a:bodyPr>
          <a:lstStyle/>
          <a:p>
            <a:r>
              <a:rPr lang="en-US" dirty="0"/>
              <a:t>U.S. methamphetamine injection</a:t>
            </a:r>
            <a:r>
              <a:rPr lang="en-US" sz="4000" baseline="45000" dirty="0"/>
              <a:t>4-8</a:t>
            </a:r>
            <a:endParaRPr lang="en-US" baseline="45000" dirty="0"/>
          </a:p>
        </p:txBody>
      </p:sp>
      <p:pic>
        <p:nvPicPr>
          <p:cNvPr id="6" name="Picture 5" descr="Chart, bar chart&#10;&#10;Description automatically generated">
            <a:extLst>
              <a:ext uri="{FF2B5EF4-FFF2-40B4-BE49-F238E27FC236}">
                <a16:creationId xmlns:a16="http://schemas.microsoft.com/office/drawing/2014/main" id="{36BD3A40-DBDD-688B-815B-5C6E183C1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463" y="1138844"/>
            <a:ext cx="7901074" cy="5719156"/>
          </a:xfrm>
          <a:prstGeom prst="rect">
            <a:avLst/>
          </a:prstGeom>
        </p:spPr>
      </p:pic>
      <p:sp>
        <p:nvSpPr>
          <p:cNvPr id="12" name="Rectangle: Rounded Corners 11">
            <a:extLst>
              <a:ext uri="{FF2B5EF4-FFF2-40B4-BE49-F238E27FC236}">
                <a16:creationId xmlns:a16="http://schemas.microsoft.com/office/drawing/2014/main" id="{1E11B1F4-9FD9-30EC-4FBE-250EBDFD788F}"/>
              </a:ext>
            </a:extLst>
          </p:cNvPr>
          <p:cNvSpPr/>
          <p:nvPr/>
        </p:nvSpPr>
        <p:spPr>
          <a:xfrm>
            <a:off x="8124825" y="3676650"/>
            <a:ext cx="1771650" cy="2381249"/>
          </a:xfrm>
          <a:prstGeom prst="roundRect">
            <a:avLst/>
          </a:prstGeom>
          <a:noFill/>
          <a:ln w="57150">
            <a:solidFill>
              <a:srgbClr val="D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F2758E4-B53A-1BF3-3565-7430087BA59A}"/>
              </a:ext>
            </a:extLst>
          </p:cNvPr>
          <p:cNvSpPr>
            <a:spLocks noGrp="1"/>
          </p:cNvSpPr>
          <p:nvPr>
            <p:ph type="sldNum" sz="quarter" idx="10"/>
          </p:nvPr>
        </p:nvSpPr>
        <p:spPr/>
        <p:txBody>
          <a:bodyPr/>
          <a:lstStyle/>
          <a:p>
            <a:fld id="{209A15C4-DF60-4E6D-8F40-76847F2143DA}" type="slidenum">
              <a:rPr lang="en-US" smtClean="0"/>
              <a:pPr/>
              <a:t>8</a:t>
            </a:fld>
            <a:endParaRPr lang="en-US" dirty="0"/>
          </a:p>
        </p:txBody>
      </p:sp>
    </p:spTree>
    <p:extLst>
      <p:ext uri="{BB962C8B-B14F-4D97-AF65-F5344CB8AC3E}">
        <p14:creationId xmlns:p14="http://schemas.microsoft.com/office/powerpoint/2010/main" val="100355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09BC-88A9-6A78-3403-293A4E399811}"/>
              </a:ext>
            </a:extLst>
          </p:cNvPr>
          <p:cNvSpPr>
            <a:spLocks noGrp="1"/>
          </p:cNvSpPr>
          <p:nvPr>
            <p:ph type="title"/>
          </p:nvPr>
        </p:nvSpPr>
        <p:spPr/>
        <p:txBody>
          <a:bodyPr>
            <a:normAutofit fontScale="90000"/>
          </a:bodyPr>
          <a:lstStyle/>
          <a:p>
            <a:r>
              <a:rPr lang="en-US" dirty="0"/>
              <a:t>Why do people use </a:t>
            </a:r>
            <a:br>
              <a:rPr lang="en-US" dirty="0"/>
            </a:br>
            <a:r>
              <a:rPr lang="en-US" dirty="0"/>
              <a:t>or inject drugs?</a:t>
            </a:r>
          </a:p>
        </p:txBody>
      </p:sp>
      <p:sp>
        <p:nvSpPr>
          <p:cNvPr id="3" name="Content Placeholder 2">
            <a:extLst>
              <a:ext uri="{FF2B5EF4-FFF2-40B4-BE49-F238E27FC236}">
                <a16:creationId xmlns:a16="http://schemas.microsoft.com/office/drawing/2014/main" id="{E7A56A9B-A88C-B2EC-DCF9-A5F19CA5DD36}"/>
              </a:ext>
            </a:extLst>
          </p:cNvPr>
          <p:cNvSpPr>
            <a:spLocks noGrp="1"/>
          </p:cNvSpPr>
          <p:nvPr>
            <p:ph idx="1"/>
          </p:nvPr>
        </p:nvSpPr>
        <p:spPr>
          <a:xfrm>
            <a:off x="497470" y="1364832"/>
            <a:ext cx="11197060" cy="5249362"/>
          </a:xfrm>
        </p:spPr>
        <p:txBody>
          <a:bodyPr>
            <a:normAutofit/>
          </a:bodyPr>
          <a:lstStyle/>
          <a:p>
            <a:pPr marL="0" indent="0">
              <a:lnSpc>
                <a:spcPct val="100000"/>
              </a:lnSpc>
              <a:spcBef>
                <a:spcPts val="0"/>
              </a:spcBef>
              <a:buNone/>
            </a:pPr>
            <a:endParaRPr lang="en-US" sz="3200" b="1" u="sng" dirty="0"/>
          </a:p>
          <a:p>
            <a:pPr marL="0" indent="0">
              <a:lnSpc>
                <a:spcPct val="100000"/>
              </a:lnSpc>
              <a:spcBef>
                <a:spcPts val="0"/>
              </a:spcBef>
              <a:buNone/>
            </a:pPr>
            <a:r>
              <a:rPr lang="en-US" sz="4000" dirty="0"/>
              <a:t>Factors that contribute to injection drug use: </a:t>
            </a:r>
          </a:p>
          <a:p>
            <a:pPr>
              <a:lnSpc>
                <a:spcPct val="100000"/>
              </a:lnSpc>
              <a:spcBef>
                <a:spcPts val="0"/>
              </a:spcBef>
            </a:pPr>
            <a:endParaRPr lang="en-US" dirty="0"/>
          </a:p>
          <a:p>
            <a:pPr>
              <a:lnSpc>
                <a:spcPct val="100000"/>
              </a:lnSpc>
              <a:spcBef>
                <a:spcPts val="0"/>
              </a:spcBef>
            </a:pPr>
            <a:r>
              <a:rPr lang="en-US" sz="3200" dirty="0"/>
              <a:t>Long-term opioid prescriptions</a:t>
            </a:r>
            <a:r>
              <a:rPr lang="en-US" sz="3200" baseline="30000" dirty="0"/>
              <a:t>9</a:t>
            </a:r>
            <a:endParaRPr lang="en-US" sz="3200" dirty="0"/>
          </a:p>
          <a:p>
            <a:pPr>
              <a:lnSpc>
                <a:spcPct val="100000"/>
              </a:lnSpc>
              <a:spcBef>
                <a:spcPts val="0"/>
              </a:spcBef>
            </a:pPr>
            <a:r>
              <a:rPr lang="en-US" sz="3200" dirty="0"/>
              <a:t>Self-medication for chronic pain</a:t>
            </a:r>
            <a:r>
              <a:rPr lang="en-US" sz="3200" baseline="30000" dirty="0"/>
              <a:t>10</a:t>
            </a:r>
            <a:endParaRPr lang="en-US" sz="3200" dirty="0"/>
          </a:p>
          <a:p>
            <a:pPr>
              <a:lnSpc>
                <a:spcPct val="100000"/>
              </a:lnSpc>
              <a:spcBef>
                <a:spcPts val="0"/>
              </a:spcBef>
            </a:pPr>
            <a:r>
              <a:rPr lang="en-US" sz="3200" dirty="0"/>
              <a:t>Psychological effects (euphoria, coping with stress or trauma)</a:t>
            </a:r>
            <a:r>
              <a:rPr lang="en-US" sz="3200" baseline="30000" dirty="0"/>
              <a:t>10</a:t>
            </a:r>
            <a:endParaRPr lang="en-US" sz="3200" dirty="0"/>
          </a:p>
          <a:p>
            <a:pPr>
              <a:lnSpc>
                <a:spcPct val="100000"/>
              </a:lnSpc>
              <a:spcBef>
                <a:spcPts val="0"/>
              </a:spcBef>
            </a:pPr>
            <a:r>
              <a:rPr lang="en-US" sz="3200" dirty="0"/>
              <a:t>Compensating for tolerance</a:t>
            </a:r>
            <a:r>
              <a:rPr lang="en-US" sz="3200" baseline="30000" dirty="0"/>
              <a:t>10</a:t>
            </a:r>
            <a:endParaRPr lang="en-US" dirty="0"/>
          </a:p>
        </p:txBody>
      </p:sp>
      <p:sp>
        <p:nvSpPr>
          <p:cNvPr id="4" name="Slide Number Placeholder 3">
            <a:extLst>
              <a:ext uri="{FF2B5EF4-FFF2-40B4-BE49-F238E27FC236}">
                <a16:creationId xmlns:a16="http://schemas.microsoft.com/office/drawing/2014/main" id="{77B3A0C5-7F0D-1EAC-E5F7-B7475186781C}"/>
              </a:ext>
            </a:extLst>
          </p:cNvPr>
          <p:cNvSpPr>
            <a:spLocks noGrp="1"/>
          </p:cNvSpPr>
          <p:nvPr>
            <p:ph type="sldNum" sz="quarter" idx="10"/>
          </p:nvPr>
        </p:nvSpPr>
        <p:spPr/>
        <p:txBody>
          <a:bodyPr/>
          <a:lstStyle/>
          <a:p>
            <a:fld id="{209A15C4-DF60-4E6D-8F40-76847F2143DA}" type="slidenum">
              <a:rPr lang="en-US" smtClean="0"/>
              <a:pPr/>
              <a:t>9</a:t>
            </a:fld>
            <a:endParaRPr lang="en-US" dirty="0"/>
          </a:p>
        </p:txBody>
      </p:sp>
    </p:spTree>
    <p:extLst>
      <p:ext uri="{BB962C8B-B14F-4D97-AF65-F5344CB8AC3E}">
        <p14:creationId xmlns:p14="http://schemas.microsoft.com/office/powerpoint/2010/main" val="3263602350"/>
      </p:ext>
    </p:extLst>
  </p:cSld>
  <p:clrMapOvr>
    <a:masterClrMapping/>
  </p:clrMapOvr>
</p:sld>
</file>

<file path=ppt/theme/theme1.xml><?xml version="1.0" encoding="utf-8"?>
<a:theme xmlns:a="http://schemas.openxmlformats.org/drawingml/2006/main" name="ADH Theme (Arial)">
  <a:themeElements>
    <a:clrScheme name="Custom 23">
      <a:dk1>
        <a:sysClr val="windowText" lastClr="000000"/>
      </a:dk1>
      <a:lt1>
        <a:sysClr val="window" lastClr="FFFFFF"/>
      </a:lt1>
      <a:dk2>
        <a:srgbClr val="44546A"/>
      </a:dk2>
      <a:lt2>
        <a:srgbClr val="E7E6E6"/>
      </a:lt2>
      <a:accent1>
        <a:srgbClr val="002060"/>
      </a:accent1>
      <a:accent2>
        <a:srgbClr val="0070C0"/>
      </a:accent2>
      <a:accent3>
        <a:srgbClr val="BDD7EE"/>
      </a:accent3>
      <a:accent4>
        <a:srgbClr val="C11E43"/>
      </a:accent4>
      <a:accent5>
        <a:srgbClr val="D8D8D8"/>
      </a:accent5>
      <a:accent6>
        <a:srgbClr val="D0CECE"/>
      </a:accent6>
      <a:hlink>
        <a:srgbClr val="0563C1"/>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H Theme (Arial)" id="{3605A0D8-6BE3-45E5-BE12-7DABC670F3D4}" vid="{AB50594B-988E-4C5D-BC1A-D705881B01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ADH Theme (Arial)</Template>
  <TotalTime>3552</TotalTime>
  <Words>1898</Words>
  <Application>Microsoft Macintosh PowerPoint</Application>
  <PresentationFormat>Widescreen</PresentationFormat>
  <Paragraphs>431</Paragraphs>
  <Slides>33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Calibri</vt:lpstr>
      <vt:lpstr>Open Sans Bold</vt:lpstr>
      <vt:lpstr>Poppins Bold</vt:lpstr>
      <vt:lpstr>ADH Theme (Arial)</vt:lpstr>
      <vt:lpstr>Injection drug use in Arkansas</vt:lpstr>
      <vt:lpstr>Outline</vt:lpstr>
      <vt:lpstr>Summary of the  problem in Arkansas</vt:lpstr>
      <vt:lpstr>Injection drug use:  nationwide data</vt:lpstr>
      <vt:lpstr>What are people injecting?  Arkansas drug overdose data2</vt:lpstr>
      <vt:lpstr>PowerPoint Presentation</vt:lpstr>
      <vt:lpstr>2022 fatal overdose rates by county</vt:lpstr>
      <vt:lpstr>U.S. methamphetamine injection4-8</vt:lpstr>
      <vt:lpstr>Why do people use  or inject drugs?</vt:lpstr>
      <vt:lpstr>Why does injection matter?</vt:lpstr>
      <vt:lpstr>Sharing of needles and other injection equipment nationwide</vt:lpstr>
      <vt:lpstr>HIV outbreaks and clusters22-31</vt:lpstr>
      <vt:lpstr>Infectious disease and injection drug use in Arkansas</vt:lpstr>
      <vt:lpstr>Arkansas infectious diseases and substance use disorders, 2010-2016</vt:lpstr>
      <vt:lpstr>Maternal health and  substance use</vt:lpstr>
      <vt:lpstr>Arkansas Maternal Mortality Review Committee data40</vt:lpstr>
      <vt:lpstr>Garrett’s Law referrals  by drug, SFY2020-202343</vt:lpstr>
      <vt:lpstr>Arkansas syphilis case reports,  women of childbearing age44</vt:lpstr>
      <vt:lpstr>PowerPoint Presentation</vt:lpstr>
      <vt:lpstr>Opioid prescribing as risk factor</vt:lpstr>
      <vt:lpstr>OUD treatment</vt:lpstr>
      <vt:lpstr>PowerPoint Presentation</vt:lpstr>
      <vt:lpstr>Arkansas pharmacy staff: level of comfort utilizing naloxone standing order59</vt:lpstr>
      <vt:lpstr>Current state and  federal actions</vt:lpstr>
      <vt:lpstr>Progress to date</vt:lpstr>
      <vt:lpstr>Ongoing challenges</vt:lpstr>
      <vt:lpstr>Benefits of harm reduction</vt:lpstr>
      <vt:lpstr>PowerPoint Presentation</vt:lpstr>
      <vt:lpstr>PowerPoint Presentation</vt:lpstr>
      <vt:lpstr>Cost impacts</vt:lpstr>
      <vt:lpstr>Tying the guidance together</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May</dc:creator>
  <cp:lastModifiedBy>Oliveto, Alison</cp:lastModifiedBy>
  <cp:revision>21</cp:revision>
  <cp:lastPrinted>2025-01-08T15:37:30Z</cp:lastPrinted>
  <dcterms:created xsi:type="dcterms:W3CDTF">2024-08-19T19:11:40Z</dcterms:created>
  <dcterms:modified xsi:type="dcterms:W3CDTF">2025-05-30T16:19:07Z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2025-05-30T16:19:07Z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bf704126-3158-4235-96ff-9cd9d314e3bc</vt:lpwstr>
  </property>
  <property fmtid="{D5CDD505-2E9C-101B-9397-08002B2CF9AE}" pid="8" name="MSIP_Label_8ca390d5-a4f3-448c-8368-24080179bc53_ContentBits">
    <vt:lpwstr>0</vt:lpwstr>
  </property>
  <property fmtid="{D5CDD505-2E9C-101B-9397-08002B2CF9AE}" pid="9" name="MSIP_Label_8ca390d5-a4f3-448c-8368-24080179bc53_Tag">
    <vt:lpwstr>50, 3, 0, 1</vt:lpwstr>
  </property>
</Properties>
</file>