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680" r:id="rId3"/>
    <p:sldMasterId id="2147483650" r:id="rId4"/>
    <p:sldMasterId id="2147483660" r:id="rId5"/>
    <p:sldMasterId id="2147483669" r:id="rId6"/>
    <p:sldMasterId id="2147483676" r:id="rId7"/>
  </p:sldMasterIdLst>
  <p:notesMasterIdLst>
    <p:notesMasterId r:id="rId17"/>
  </p:notesMasterIdLst>
  <p:sldIdLst>
    <p:sldId id="258" r:id="rId8"/>
    <p:sldId id="319" r:id="rId9"/>
    <p:sldId id="369" r:id="rId10"/>
    <p:sldId id="370" r:id="rId11"/>
    <p:sldId id="371" r:id="rId12"/>
    <p:sldId id="368" r:id="rId13"/>
    <p:sldId id="260" r:id="rId14"/>
    <p:sldId id="377" r:id="rId15"/>
    <p:sldId id="376" r:id="rId16"/>
  </p:sldIdLst>
  <p:sldSz cx="12192000" cy="6858000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80807C"/>
    <a:srgbClr val="A30C33"/>
    <a:srgbClr val="790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16"/>
    <p:restoredTop sz="94424"/>
  </p:normalViewPr>
  <p:slideViewPr>
    <p:cSldViewPr showGuides="1">
      <p:cViewPr varScale="1">
        <p:scale>
          <a:sx n="59" d="100"/>
          <a:sy n="59" d="100"/>
        </p:scale>
        <p:origin x="572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B32BD-2CA7-4C2E-A2AF-1D86625FFA06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6C4EB-DE73-41E0-AD04-9F317D671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6C4EB-DE73-41E0-AD04-9F317D671C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9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6C4EB-DE73-41E0-AD04-9F317D671C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94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6C4EB-DE73-41E0-AD04-9F317D671C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6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6C4EB-DE73-41E0-AD04-9F317D671C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07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6C4EB-DE73-41E0-AD04-9F317D671C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3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4400" y="1752601"/>
            <a:ext cx="5994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aseline="0">
                <a:solidFill>
                  <a:srgbClr val="A30C33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4400" y="2971800"/>
            <a:ext cx="59944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A30C3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3E3DB-6AD5-6840-A47D-C7D46BB30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1E047-9BD3-E04B-8D63-C17312B83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7FCA3-A673-EC45-B343-8598D2032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D5F-4AA8-E043-ABA6-5ED8B75A025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79E93-D216-AB42-8D0C-9EE4C865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91F57-3A32-F14A-9D17-A5035BBD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A92F-4BE2-9B4C-AE19-1C47AA9E5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2133601"/>
            <a:ext cx="10160000" cy="609599"/>
          </a:xfrm>
        </p:spPr>
        <p:txBody>
          <a:bodyPr anchor="t">
            <a:noAutofit/>
          </a:bodyPr>
          <a:lstStyle>
            <a:lvl1pPr algn="ctr">
              <a:defRPr sz="40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1255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914402"/>
            <a:ext cx="10160000" cy="609599"/>
          </a:xfrm>
        </p:spPr>
        <p:txBody>
          <a:bodyPr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481328"/>
            <a:ext cx="10160000" cy="42367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524000" y="2148841"/>
            <a:ext cx="10160000" cy="356616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3977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914402"/>
            <a:ext cx="10160000" cy="609599"/>
          </a:xfrm>
        </p:spPr>
        <p:txBody>
          <a:bodyPr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524000" y="1767841"/>
            <a:ext cx="10160000" cy="356616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3414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914402"/>
            <a:ext cx="10160000" cy="609599"/>
          </a:xfrm>
        </p:spPr>
        <p:txBody>
          <a:bodyPr anchor="t">
            <a:normAutofit/>
          </a:bodyPr>
          <a:lstStyle>
            <a:lvl1pPr algn="ctr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09600" y="1752600"/>
            <a:ext cx="5384800" cy="411480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197600" y="1752600"/>
            <a:ext cx="5384800" cy="411480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7988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076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361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2133601"/>
            <a:ext cx="10160000" cy="609599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0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3715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914402"/>
            <a:ext cx="10160000" cy="6095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481328"/>
            <a:ext cx="10160000" cy="42367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524000" y="2148841"/>
            <a:ext cx="10160000" cy="3566160"/>
          </a:xfrm>
          <a:prstGeom prst="rect">
            <a:avLst/>
          </a:prstGeo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8849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914402"/>
            <a:ext cx="10160000" cy="6095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524000" y="1767841"/>
            <a:ext cx="10160000" cy="3566160"/>
          </a:xfrm>
          <a:prstGeom prst="rect">
            <a:avLst/>
          </a:prstGeo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877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994400" y="1752601"/>
            <a:ext cx="5994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4400" y="2971800"/>
            <a:ext cx="59944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83462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914402"/>
            <a:ext cx="10160000" cy="6095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09600" y="1752600"/>
            <a:ext cx="5384800" cy="4114800"/>
          </a:xfrm>
          <a:prstGeom prst="rect">
            <a:avLst/>
          </a:prstGeo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197600" y="1752600"/>
            <a:ext cx="5384800" cy="4114800"/>
          </a:xfrm>
          <a:prstGeom prst="rect">
            <a:avLst/>
          </a:prstGeom>
        </p:spPr>
        <p:txBody>
          <a:bodyPr/>
          <a:lstStyle>
            <a:lvl1pPr marL="173038" indent="-173038"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836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56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955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8400" y="4800600"/>
            <a:ext cx="73152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8"/>
            <a:ext cx="7315200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438400" y="6096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403225" indent="-230188">
              <a:tabLst/>
              <a:defRPr sz="1800">
                <a:solidFill>
                  <a:schemeClr val="tx1"/>
                </a:solidFill>
                <a:latin typeface="Arial"/>
                <a:cs typeface="Arial"/>
              </a:defRPr>
            </a:lvl2pPr>
            <a:lvl3pPr marL="568325" indent="-165100">
              <a:defRPr sz="1800">
                <a:solidFill>
                  <a:schemeClr val="tx1"/>
                </a:solidFill>
                <a:latin typeface="Arial"/>
                <a:cs typeface="Arial"/>
              </a:defRPr>
            </a:lvl3pPr>
            <a:lvl4pPr marL="798513" indent="-230188">
              <a:defRPr sz="1800">
                <a:solidFill>
                  <a:schemeClr val="tx1"/>
                </a:solidFill>
                <a:latin typeface="Arial"/>
                <a:cs typeface="Arial"/>
              </a:defRPr>
            </a:lvl4pPr>
            <a:lvl5pPr marL="971550" indent="-173038">
              <a:defRPr sz="18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9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994400" y="1752601"/>
            <a:ext cx="5994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4400" y="2971800"/>
            <a:ext cx="59944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27786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2133601"/>
            <a:ext cx="10160000" cy="609599"/>
          </a:xfrm>
        </p:spPr>
        <p:txBody>
          <a:bodyPr anchor="t">
            <a:noAutofit/>
          </a:bodyPr>
          <a:lstStyle>
            <a:lvl1pPr algn="ctr">
              <a:defRPr sz="4000" baseline="0"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143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914402"/>
            <a:ext cx="10160000" cy="609599"/>
          </a:xfrm>
        </p:spPr>
        <p:txBody>
          <a:bodyPr anchor="t">
            <a:normAutofit/>
          </a:bodyPr>
          <a:lstStyle>
            <a:lvl1pPr algn="l">
              <a:defRPr sz="3200" baseline="0"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481328"/>
            <a:ext cx="10160000" cy="42367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524000" y="2148841"/>
            <a:ext cx="10160000" cy="356616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403225" indent="-230188">
              <a:tabLst/>
              <a:defRPr sz="1800">
                <a:latin typeface="Arial"/>
                <a:cs typeface="Arial"/>
              </a:defRPr>
            </a:lvl2pPr>
            <a:lvl3pPr marL="568325" indent="-165100">
              <a:defRPr sz="1800">
                <a:latin typeface="Arial"/>
                <a:cs typeface="Arial"/>
              </a:defRPr>
            </a:lvl3pPr>
            <a:lvl4pPr marL="798513" indent="-230188">
              <a:defRPr sz="1800">
                <a:latin typeface="Arial"/>
                <a:cs typeface="Arial"/>
              </a:defRPr>
            </a:lvl4pPr>
            <a:lvl5pPr marL="971550" indent="-173038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682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914402"/>
            <a:ext cx="10160000" cy="609599"/>
          </a:xfrm>
        </p:spPr>
        <p:txBody>
          <a:bodyPr anchor="t">
            <a:normAutofit/>
          </a:bodyPr>
          <a:lstStyle>
            <a:lvl1pPr algn="l">
              <a:defRPr sz="3200" baseline="0"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524000" y="1767841"/>
            <a:ext cx="10160000" cy="356616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403225" indent="-230188">
              <a:tabLst/>
              <a:defRPr sz="1800">
                <a:latin typeface="Arial"/>
                <a:cs typeface="Arial"/>
              </a:defRPr>
            </a:lvl2pPr>
            <a:lvl3pPr marL="568325" indent="-165100">
              <a:defRPr sz="1800">
                <a:latin typeface="Arial"/>
                <a:cs typeface="Arial"/>
              </a:defRPr>
            </a:lvl3pPr>
            <a:lvl4pPr marL="798513" indent="-230188">
              <a:defRPr sz="1800">
                <a:latin typeface="Arial"/>
                <a:cs typeface="Arial"/>
              </a:defRPr>
            </a:lvl4pPr>
            <a:lvl5pPr marL="971550" indent="-173038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817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914402"/>
            <a:ext cx="10160000" cy="609599"/>
          </a:xfrm>
        </p:spPr>
        <p:txBody>
          <a:bodyPr anchor="t">
            <a:normAutofit/>
          </a:bodyPr>
          <a:lstStyle>
            <a:lvl1pPr algn="ctr">
              <a:defRPr sz="3200" baseline="0"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09600" y="1752600"/>
            <a:ext cx="5384800" cy="411480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403225" indent="-230188">
              <a:tabLst/>
              <a:defRPr sz="1800">
                <a:latin typeface="Arial"/>
                <a:cs typeface="Arial"/>
              </a:defRPr>
            </a:lvl2pPr>
            <a:lvl3pPr marL="568325" indent="-165100">
              <a:defRPr sz="1800">
                <a:latin typeface="Arial"/>
                <a:cs typeface="Arial"/>
              </a:defRPr>
            </a:lvl3pPr>
            <a:lvl4pPr marL="798513" indent="-230188">
              <a:defRPr sz="1800">
                <a:latin typeface="Arial"/>
                <a:cs typeface="Arial"/>
              </a:defRPr>
            </a:lvl4pPr>
            <a:lvl5pPr marL="971550" indent="-173038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197600" y="1752600"/>
            <a:ext cx="5384800" cy="4114800"/>
          </a:xfrm>
        </p:spPr>
        <p:txBody>
          <a:bodyPr/>
          <a:lstStyle>
            <a:lvl1pPr marL="173038" indent="-173038"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403225" indent="-230188">
              <a:tabLst/>
              <a:defRPr sz="1800">
                <a:latin typeface="Arial"/>
                <a:cs typeface="Arial"/>
              </a:defRPr>
            </a:lvl2pPr>
            <a:lvl3pPr marL="568325" indent="-165100">
              <a:defRPr sz="1800">
                <a:latin typeface="Arial"/>
                <a:cs typeface="Arial"/>
              </a:defRPr>
            </a:lvl3pPr>
            <a:lvl4pPr marL="798513" indent="-230188">
              <a:defRPr sz="1800">
                <a:latin typeface="Arial"/>
                <a:cs typeface="Arial"/>
              </a:defRPr>
            </a:lvl4pPr>
            <a:lvl5pPr marL="971550" indent="-173038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84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18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703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64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" y="0"/>
            <a:ext cx="12270211" cy="69037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053328"/>
            <a:ext cx="1486502" cy="52922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F493F0E7-16B9-4054-8A62-0240149D4B5C}" type="datetimeFigureOut">
              <a:rPr lang="en-US" smtClean="0"/>
              <a:pPr/>
              <a:t>2/27/2023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0211" cy="690372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F493F0E7-16B9-4054-8A62-0240149D4B5C}" type="datetimeFigureOut">
              <a:rPr lang="en-US" smtClean="0"/>
              <a:pPr/>
              <a:t>2/27/2023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053329"/>
            <a:ext cx="1486499" cy="5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6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" y="0"/>
            <a:ext cx="12270211" cy="690372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F493F0E7-16B9-4054-8A62-0240149D4B5C}" type="datetimeFigureOut">
              <a:rPr lang="en-US" smtClean="0"/>
              <a:pPr/>
              <a:t>2/27/2023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053329"/>
            <a:ext cx="1486499" cy="5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4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43D5F-4AA8-E043-ABA6-5ED8B75A025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0A92F-4BE2-9B4C-AE19-1C47AA9E53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" y="1397"/>
            <a:ext cx="12270211" cy="690372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01600" y="6645276"/>
            <a:ext cx="8128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A92F-4BE2-9B4C-AE19-1C47AA9E536C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053328"/>
            <a:ext cx="1486502" cy="5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5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2" r:id="rId3"/>
    <p:sldLayoutId id="2147483654" r:id="rId4"/>
    <p:sldLayoutId id="2147483659" r:id="rId5"/>
    <p:sldLayoutId id="2147483657" r:id="rId6"/>
    <p:sldLayoutId id="2147483682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89BAC-2917-424A-ACDC-924CB93C1D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E8EAE-1272-3C40-B6DE-1D055632DD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" y="0"/>
            <a:ext cx="12270211" cy="6903720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01600" y="6645276"/>
            <a:ext cx="8128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A92F-4BE2-9B4C-AE19-1C47AA9E536C}" type="slidenum">
              <a:rPr lang="en-US" sz="900" smtClean="0">
                <a:solidFill>
                  <a:srgbClr val="80807C"/>
                </a:solidFill>
              </a:rPr>
              <a:pPr/>
              <a:t>‹#›</a:t>
            </a:fld>
            <a:endParaRPr lang="en-US" sz="900" dirty="0">
              <a:solidFill>
                <a:srgbClr val="80807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053329"/>
            <a:ext cx="1486499" cy="5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3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" y="0"/>
            <a:ext cx="12270211" cy="690372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01600" y="6645276"/>
            <a:ext cx="8128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A92F-4BE2-9B4C-AE19-1C47AA9E536C}" type="slidenum">
              <a:rPr lang="en-US" sz="900" smtClean="0">
                <a:solidFill>
                  <a:srgbClr val="80807C"/>
                </a:solidFill>
              </a:rPr>
              <a:pPr/>
              <a:t>‹#›</a:t>
            </a:fld>
            <a:endParaRPr lang="en-US" sz="900" dirty="0">
              <a:solidFill>
                <a:srgbClr val="80807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053329"/>
            <a:ext cx="1486499" cy="5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7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01600" y="6569076"/>
            <a:ext cx="8128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A92F-4BE2-9B4C-AE19-1C47AA9E536C}" type="slidenum">
              <a:rPr lang="en-US" sz="900" smtClean="0">
                <a:solidFill>
                  <a:srgbClr val="80807C"/>
                </a:solidFill>
              </a:rPr>
              <a:pPr/>
              <a:t>‹#›</a:t>
            </a:fld>
            <a:endParaRPr lang="en-US" sz="900" dirty="0">
              <a:solidFill>
                <a:srgbClr val="80807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053328"/>
            <a:ext cx="1486502" cy="5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2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00400" y="1447800"/>
            <a:ext cx="90678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Statewide Epidemiological</a:t>
            </a:r>
            <a:br>
              <a:rPr lang="en-US" sz="3600" b="1" dirty="0"/>
            </a:br>
            <a:r>
              <a:rPr lang="en-US" sz="3600" b="1" dirty="0"/>
              <a:t>Outcomes Workgroup</a:t>
            </a: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3200" b="1" dirty="0">
                <a:solidFill>
                  <a:schemeClr val="tx1"/>
                </a:solidFill>
              </a:rPr>
              <a:t>Quarterly Meeting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03/01/2023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8E2907-4726-8749-85A9-D2F6E29172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200"/>
            <a:ext cx="3452338" cy="1066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0A8242-EF71-CD43-B385-AA601369DEF1}"/>
              </a:ext>
            </a:extLst>
          </p:cNvPr>
          <p:cNvSpPr txBox="1"/>
          <p:nvPr/>
        </p:nvSpPr>
        <p:spPr>
          <a:xfrm>
            <a:off x="4343400" y="6488668"/>
            <a:ext cx="5830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Supported by SAMHSA PFS Grant #6H79SP080990-01M001.</a:t>
            </a:r>
          </a:p>
        </p:txBody>
      </p:sp>
    </p:spTree>
    <p:extLst>
      <p:ext uri="{BB962C8B-B14F-4D97-AF65-F5344CB8AC3E}">
        <p14:creationId xmlns:p14="http://schemas.microsoft.com/office/powerpoint/2010/main" val="267273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DC1C15-B9DB-E84C-AD90-B015F41ED4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945250"/>
            <a:ext cx="3200400" cy="98894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DDD3E8F-E0C0-9C4E-A493-83ABA1D4D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Topics to be Discussed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03B0B-8B0F-3347-9491-422E8F985BD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National Survey on Drug Use and Health (NSDUH)</a:t>
            </a:r>
          </a:p>
          <a:p>
            <a:r>
              <a:rPr lang="en-US" sz="2400" dirty="0"/>
              <a:t>Monitoring the Future (MTF)</a:t>
            </a:r>
          </a:p>
          <a:p>
            <a:r>
              <a:rPr lang="en-US" sz="2400" dirty="0"/>
              <a:t>Youth Risk Behavioral Surveillance Survey</a:t>
            </a:r>
          </a:p>
          <a:p>
            <a:r>
              <a:rPr lang="en-US" sz="2400" dirty="0"/>
              <a:t>Characterizing communities</a:t>
            </a:r>
          </a:p>
          <a:p>
            <a:r>
              <a:rPr lang="en-US" sz="2400" dirty="0"/>
              <a:t>Arkansas Department of Human Services 2022 Annual Report</a:t>
            </a:r>
          </a:p>
          <a:p>
            <a:pPr lvl="0"/>
            <a:r>
              <a:rPr lang="en-US" sz="2400" dirty="0"/>
              <a:t>Crime Information Center data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63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9B18-D992-46F6-AA97-8B9442DCA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10160000" cy="609599"/>
          </a:xfrm>
        </p:spPr>
        <p:txBody>
          <a:bodyPr>
            <a:normAutofit/>
          </a:bodyPr>
          <a:lstStyle/>
          <a:p>
            <a:r>
              <a:rPr lang="en-US" dirty="0"/>
              <a:t>NSDUH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71F5D-17C1-4D03-B3AA-DD3C8BB4CC2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52600" y="1142999"/>
            <a:ext cx="10160000" cy="4876801"/>
          </a:xfrm>
        </p:spPr>
        <p:txBody>
          <a:bodyPr>
            <a:normAutofit/>
          </a:bodyPr>
          <a:lstStyle/>
          <a:p>
            <a:r>
              <a:rPr lang="en-US" sz="2000" dirty="0"/>
              <a:t>What is the NSDUH?</a:t>
            </a:r>
          </a:p>
          <a:p>
            <a:pPr lvl="1"/>
            <a:r>
              <a:rPr lang="en-US" sz="2000" dirty="0"/>
              <a:t>assess the prevalence and patterns of substance use and mental health issues among the general population of the United States overall and of states.</a:t>
            </a:r>
          </a:p>
          <a:p>
            <a:r>
              <a:rPr lang="en-US" sz="2000" dirty="0"/>
              <a:t>Problem?</a:t>
            </a:r>
          </a:p>
          <a:p>
            <a:pPr lvl="1"/>
            <a:r>
              <a:rPr lang="en-US" sz="2000" dirty="0"/>
              <a:t>COVID!</a:t>
            </a:r>
          </a:p>
          <a:p>
            <a:pPr lvl="1"/>
            <a:r>
              <a:rPr lang="en-US" sz="2000" dirty="0"/>
              <a:t>Most respondents answered the survey via the web in Quarter 4 of 2020 but responses in Quarter 1 were all in-person interviews.</a:t>
            </a:r>
          </a:p>
          <a:p>
            <a:pPr lvl="2"/>
            <a:r>
              <a:rPr lang="en-US" sz="2000" dirty="0"/>
              <a:t>Respond differently</a:t>
            </a:r>
          </a:p>
          <a:p>
            <a:pPr lvl="2"/>
            <a:r>
              <a:rPr lang="en-US" sz="2000" dirty="0"/>
              <a:t>Assumed effect was same for all groups BUT…</a:t>
            </a:r>
          </a:p>
          <a:p>
            <a:r>
              <a:rPr lang="en-US" sz="2000" dirty="0"/>
              <a:t>Result</a:t>
            </a:r>
          </a:p>
          <a:p>
            <a:pPr lvl="1"/>
            <a:r>
              <a:rPr lang="en-US" sz="2000" dirty="0"/>
              <a:t>Withdrew state-level estimates</a:t>
            </a:r>
          </a:p>
          <a:p>
            <a:pPr lvl="1"/>
            <a:r>
              <a:rPr lang="en-US" sz="2000" dirty="0"/>
              <a:t>Caveats on data</a:t>
            </a:r>
          </a:p>
          <a:p>
            <a:pPr lvl="2"/>
            <a:r>
              <a:rPr lang="en-US" sz="2000" dirty="0"/>
              <a:t>2020 data is not comparable to data collected in any other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CF65D-93EA-4D20-A5B9-7C715784C4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NSDUH continued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9A31F-AA1E-4753-8A68-F6BC3C02FF8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24000" y="1905000"/>
            <a:ext cx="10160000" cy="4267200"/>
          </a:xfrm>
        </p:spPr>
        <p:txBody>
          <a:bodyPr>
            <a:normAutofit/>
          </a:bodyPr>
          <a:lstStyle/>
          <a:p>
            <a:r>
              <a:rPr lang="en-US" sz="2000" dirty="0"/>
              <a:t>Options</a:t>
            </a:r>
          </a:p>
          <a:p>
            <a:pPr lvl="1"/>
            <a:r>
              <a:rPr lang="en-US" sz="2000" dirty="0"/>
              <a:t>Young Adult State of Well-Being</a:t>
            </a:r>
          </a:p>
          <a:p>
            <a:pPr lvl="2"/>
            <a:r>
              <a:rPr lang="en-US" sz="2000" dirty="0"/>
              <a:t>Already in press so added a caveat in data limitation</a:t>
            </a:r>
          </a:p>
          <a:p>
            <a:pPr lvl="1"/>
            <a:r>
              <a:rPr lang="en-US" sz="2000" dirty="0"/>
              <a:t>Arkansas Epidemiological State Profile of Substance Use &amp; future reports</a:t>
            </a:r>
          </a:p>
          <a:p>
            <a:pPr lvl="2"/>
            <a:r>
              <a:rPr lang="en-US" sz="2000" dirty="0"/>
              <a:t>Present with caveats</a:t>
            </a:r>
          </a:p>
          <a:p>
            <a:pPr lvl="2"/>
            <a:r>
              <a:rPr lang="en-US" sz="2000" dirty="0"/>
              <a:t>Not present at all</a:t>
            </a:r>
          </a:p>
          <a:p>
            <a:r>
              <a:rPr lang="en-US" sz="2000" dirty="0"/>
              <a:t>Filling in the gaps</a:t>
            </a:r>
          </a:p>
          <a:p>
            <a:pPr lvl="1"/>
            <a:r>
              <a:rPr lang="en-US" sz="2000" dirty="0"/>
              <a:t>Youth Risk Behavioral Surveillance Survey</a:t>
            </a:r>
          </a:p>
          <a:p>
            <a:pPr lvl="1"/>
            <a:r>
              <a:rPr lang="en-US" sz="2000" dirty="0"/>
              <a:t>Behavioral Risk Factor Surveillance Survey</a:t>
            </a:r>
          </a:p>
          <a:p>
            <a:pPr lvl="1"/>
            <a:r>
              <a:rPr lang="en-US" sz="2000" dirty="0"/>
              <a:t>Monitoring the Future</a:t>
            </a:r>
          </a:p>
          <a:p>
            <a:pPr lvl="2"/>
            <a:endParaRPr lang="en-US" sz="2000" dirty="0"/>
          </a:p>
          <a:p>
            <a:pPr marL="403225" lvl="2" indent="0">
              <a:buNone/>
            </a:pPr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111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AB0F-651B-4AE4-A910-072F922FE8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Monitoring the Future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A8AB7E3-B431-4AB1-9E57-FDEE6DDFE95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219200" y="1752600"/>
            <a:ext cx="103632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Same data collection issues as NSDUH</a:t>
            </a:r>
          </a:p>
          <a:p>
            <a:pPr lvl="1"/>
            <a:r>
              <a:rPr lang="en-US" sz="2400" dirty="0"/>
              <a:t>2020 data not comparable to any other year</a:t>
            </a:r>
          </a:p>
          <a:p>
            <a:r>
              <a:rPr lang="en-US" sz="2400" dirty="0"/>
              <a:t>Same options as for NSDUH</a:t>
            </a:r>
          </a:p>
          <a:p>
            <a:pPr lvl="1"/>
            <a:r>
              <a:rPr lang="en-US" sz="2400" dirty="0"/>
              <a:t>Present with caveats</a:t>
            </a:r>
          </a:p>
          <a:p>
            <a:pPr lvl="1"/>
            <a:r>
              <a:rPr lang="en-US" sz="2400" dirty="0"/>
              <a:t>Don’t present at all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987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570DB74-F471-ED42-86D5-7FFA04E1AB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945250"/>
            <a:ext cx="3200400" cy="9889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4FD96E-2A3C-4225-B4D5-C910F263EE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Youth Risk Behavioral Surveillance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C432B-3C74-461A-973E-5884A0B85B2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24000" y="1524001"/>
            <a:ext cx="10160000" cy="3810000"/>
          </a:xfrm>
        </p:spPr>
        <p:txBody>
          <a:bodyPr>
            <a:normAutofit/>
          </a:bodyPr>
          <a:lstStyle/>
          <a:p>
            <a:r>
              <a:rPr lang="en-US" sz="2400" dirty="0"/>
              <a:t>Only every other year, odd years</a:t>
            </a:r>
          </a:p>
          <a:p>
            <a:r>
              <a:rPr lang="en-US" sz="2400" dirty="0"/>
              <a:t>2021 state-level data now available </a:t>
            </a:r>
          </a:p>
          <a:p>
            <a:r>
              <a:rPr lang="en-US" sz="2400" dirty="0"/>
              <a:t>2021 US-level data available in the “Spring”</a:t>
            </a:r>
          </a:p>
        </p:txBody>
      </p:sp>
    </p:spTree>
    <p:extLst>
      <p:ext uri="{BB962C8B-B14F-4D97-AF65-F5344CB8AC3E}">
        <p14:creationId xmlns:p14="http://schemas.microsoft.com/office/powerpoint/2010/main" val="93104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7E907A-BE4E-D946-B8BD-E4554901B7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945250"/>
            <a:ext cx="3200400" cy="9889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694CB6-D90F-4520-95BA-CEEF9B24E8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Characterizing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146CE-0096-49CF-B5E2-1C72927B0FF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Old</a:t>
            </a:r>
          </a:p>
          <a:p>
            <a:pPr lvl="1"/>
            <a:r>
              <a:rPr lang="en-US" dirty="0"/>
              <a:t>Food insecurity</a:t>
            </a:r>
          </a:p>
          <a:p>
            <a:pPr lvl="1"/>
            <a:r>
              <a:rPr lang="en-US" dirty="0"/>
              <a:t>Housing quality</a:t>
            </a:r>
          </a:p>
          <a:p>
            <a:r>
              <a:rPr lang="en-US" dirty="0"/>
              <a:t>New</a:t>
            </a:r>
          </a:p>
          <a:p>
            <a:pPr lvl="1"/>
            <a:r>
              <a:rPr lang="en-US" dirty="0"/>
              <a:t>Social Vulnerability Index: 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potential negative effects on communities caused by external stresses [CDC and Agency for Toxic Substances and Disease Registry (</a:t>
            </a:r>
            <a:r>
              <a:rPr lang="en-US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ATSDR)]</a:t>
            </a:r>
            <a:endParaRPr lang="en-US" dirty="0"/>
          </a:p>
          <a:p>
            <a:pPr lvl="1"/>
            <a:r>
              <a:rPr lang="en-US" dirty="0"/>
              <a:t>Community Resilience Estimates: </a:t>
            </a: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provide an easily understood metric for how at-risk every neighborhood in the United States is (US Census Bureau)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6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BEEAA-4EEB-A76B-4073-A296EA4CC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8CEBF-E364-653F-ECD9-7B347DAC3DC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Social Vulnerability Index</a:t>
            </a:r>
          </a:p>
          <a:p>
            <a:pPr lvl="1"/>
            <a:r>
              <a:rPr lang="en-US" dirty="0"/>
              <a:t>Every 2 years (last update 2020)</a:t>
            </a:r>
          </a:p>
          <a:p>
            <a:r>
              <a:rPr lang="en-US" dirty="0"/>
              <a:t>Community Resilience Estimates</a:t>
            </a:r>
          </a:p>
          <a:p>
            <a:pPr lvl="1"/>
            <a:r>
              <a:rPr lang="en-US" dirty="0"/>
              <a:t>Initial 2018, updated last in 2019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4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9A37AA-A0A3-1132-A080-C74B0E4F6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37988"/>
            <a:ext cx="8967656" cy="59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48220"/>
      </p:ext>
    </p:extLst>
  </p:cSld>
  <p:clrMapOvr>
    <a:masterClrMapping/>
  </p:clrMapOvr>
</p:sld>
</file>

<file path=ppt/theme/theme1.xml><?xml version="1.0" encoding="utf-8"?>
<a:theme xmlns:a="http://schemas.openxmlformats.org/drawingml/2006/main" name="UA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AMS – 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UAMS – 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30431</TotalTime>
  <Words>340</Words>
  <Application>Microsoft Office PowerPoint</Application>
  <PresentationFormat>Widescreen</PresentationFormat>
  <Paragraphs>61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Open Sans</vt:lpstr>
      <vt:lpstr>Roboto</vt:lpstr>
      <vt:lpstr>UAMS</vt:lpstr>
      <vt:lpstr>UAMS – Gray</vt:lpstr>
      <vt:lpstr>UAMS – Red</vt:lpstr>
      <vt:lpstr>Custom Design</vt:lpstr>
      <vt:lpstr>1_Custom Design</vt:lpstr>
      <vt:lpstr>2_Custom Design</vt:lpstr>
      <vt:lpstr>3_Custom Design</vt:lpstr>
      <vt:lpstr>Statewide Epidemiological Outcomes Workgroup   Quarterly Meeting 03/01/2023</vt:lpstr>
      <vt:lpstr>Topics to be Discussed</vt:lpstr>
      <vt:lpstr>NSDUH</vt:lpstr>
      <vt:lpstr>NSDUH continued</vt:lpstr>
      <vt:lpstr>Monitoring the Future</vt:lpstr>
      <vt:lpstr>Youth Risk Behavioral Surveillance Survey</vt:lpstr>
      <vt:lpstr>Characterizing Communities</vt:lpstr>
      <vt:lpstr>Update Frequency</vt:lpstr>
      <vt:lpstr>PowerPoint Presentation</vt:lpstr>
    </vt:vector>
  </TitlesOfParts>
  <Company>UAMS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Photography</dc:title>
  <dc:creator>sam</dc:creator>
  <cp:lastModifiedBy>Mary Bollinger</cp:lastModifiedBy>
  <cp:revision>286</cp:revision>
  <cp:lastPrinted>2023-02-28T16:15:36Z</cp:lastPrinted>
  <dcterms:created xsi:type="dcterms:W3CDTF">2012-06-27T20:39:58Z</dcterms:created>
  <dcterms:modified xsi:type="dcterms:W3CDTF">2023-02-28T20:43:30Z</dcterms:modified>
</cp:coreProperties>
</file>