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0" r:id="rId2"/>
    <p:sldMasterId id="2147483650" r:id="rId3"/>
    <p:sldMasterId id="2147483660" r:id="rId4"/>
    <p:sldMasterId id="2147483669" r:id="rId5"/>
    <p:sldMasterId id="2147483676" r:id="rId6"/>
  </p:sldMasterIdLst>
  <p:notesMasterIdLst>
    <p:notesMasterId r:id="rId27"/>
  </p:notesMasterIdLst>
  <p:handoutMasterIdLst>
    <p:handoutMasterId r:id="rId28"/>
  </p:handoutMasterIdLst>
  <p:sldIdLst>
    <p:sldId id="519" r:id="rId7"/>
    <p:sldId id="573" r:id="rId8"/>
    <p:sldId id="572" r:id="rId9"/>
    <p:sldId id="574" r:id="rId10"/>
    <p:sldId id="571" r:id="rId11"/>
    <p:sldId id="575" r:id="rId12"/>
    <p:sldId id="570" r:id="rId13"/>
    <p:sldId id="581" r:id="rId14"/>
    <p:sldId id="565" r:id="rId15"/>
    <p:sldId id="580" r:id="rId16"/>
    <p:sldId id="569" r:id="rId17"/>
    <p:sldId id="579" r:id="rId18"/>
    <p:sldId id="568" r:id="rId19"/>
    <p:sldId id="578" r:id="rId20"/>
    <p:sldId id="567" r:id="rId21"/>
    <p:sldId id="577" r:id="rId22"/>
    <p:sldId id="566" r:id="rId23"/>
    <p:sldId id="576" r:id="rId24"/>
    <p:sldId id="522" r:id="rId25"/>
    <p:sldId id="582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807C"/>
    <a:srgbClr val="A30C33"/>
    <a:srgbClr val="79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9" autoAdjust="0"/>
    <p:restoredTop sz="94418"/>
  </p:normalViewPr>
  <p:slideViewPr>
    <p:cSldViewPr showGuides="1">
      <p:cViewPr varScale="1">
        <p:scale>
          <a:sx n="63" d="100"/>
          <a:sy n="63" d="100"/>
        </p:scale>
        <p:origin x="72" y="11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0D01C4-1BE0-054B-83F3-276CCAD7D7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A407A-BFCD-3941-B0C8-F8D3DB1973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9A191-CAF5-5840-9B64-C7ED1A61851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3067-C577-C94A-B54C-931FB41EF6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1AE3C-B143-FD4B-9C19-585FB842F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9757-37C2-B04E-9CFE-0DF8C95B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72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6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Steady</a:t>
            </a:r>
            <a:r>
              <a:rPr lang="en-US" baseline="0" dirty="0"/>
              <a:t> over time with dip in 2020(</a:t>
            </a:r>
            <a:r>
              <a:rPr lang="en-US" baseline="0" dirty="0" err="1"/>
              <a:t>covid</a:t>
            </a:r>
            <a:r>
              <a:rPr lang="en-US" baseline="0" dirty="0"/>
              <a:t>?), mid-range levels ~21%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Steady over time, even in 2020, mid-range levels ~20%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70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9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Increasing over time(29.9 to 34.5,</a:t>
            </a:r>
            <a:r>
              <a:rPr lang="en-US" baseline="0" dirty="0"/>
              <a:t> dip in 2020), relatively high levels 30 to 35%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5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46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Decreasing</a:t>
            </a:r>
            <a:r>
              <a:rPr lang="en-US" baseline="0" dirty="0"/>
              <a:t> (30.4 to 26.7), mid-range levels ~25-30%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21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12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Odds</a:t>
            </a:r>
            <a:r>
              <a:rPr lang="en-US" baseline="0" dirty="0" smtClean="0"/>
              <a:t> ratios w/ p-value&lt;0.01, based on 2022 APNA sample of 50k+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3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Fairly steady, perhaps slight decrease, relatively</a:t>
            </a:r>
            <a:r>
              <a:rPr lang="en-US" baseline="0" dirty="0"/>
              <a:t> low levels (under 5%)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2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Fairly steady, perhaps slight increase, relatively</a:t>
            </a:r>
            <a:r>
              <a:rPr lang="en-US" baseline="0" dirty="0"/>
              <a:t> high levels (near 30%)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7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‘gentle’ increase over time(37.5 to 39.7), relatively</a:t>
            </a:r>
            <a:r>
              <a:rPr lang="en-US" baseline="0" dirty="0"/>
              <a:t> high levels, nearly 40%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6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0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Slightly</a:t>
            </a:r>
            <a:r>
              <a:rPr lang="en-US" baseline="0" dirty="0"/>
              <a:t> decreasing over time (16.6 to 13.8, extra dip at 2020: COVD?), mid-range levels: under 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E3DB-6AD5-6840-A47D-C7D46BB30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1E047-9BD3-E04B-8D63-C17312B83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7FCA3-A673-EC45-B343-8598D203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D5F-4AA8-E043-ABA6-5ED8B75A025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9E93-D216-AB42-8D0C-9EE4C86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91F57-3A32-F14A-9D17-A5035BBD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9/19/2023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9/19/2023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  <p:sldLayoutId id="214748368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10160000" cy="1219200"/>
          </a:xfrm>
        </p:spPr>
        <p:txBody>
          <a:bodyPr/>
          <a:lstStyle/>
          <a:p>
            <a:r>
              <a:rPr lang="en-US" dirty="0"/>
              <a:t>Anti-social behaviors from APNA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State-level trends over 5 years: 2018 to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County-level comparison in 2022</a:t>
            </a:r>
          </a:p>
        </p:txBody>
      </p:sp>
    </p:spTree>
    <p:extLst>
      <p:ext uri="{BB962C8B-B14F-4D97-AF65-F5344CB8AC3E}">
        <p14:creationId xmlns:p14="http://schemas.microsoft.com/office/powerpoint/2010/main" val="29034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78" y="0"/>
            <a:ext cx="8252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04177"/>
              </p:ext>
            </p:extLst>
          </p:nvPr>
        </p:nvGraphicFramePr>
        <p:xfrm>
          <a:off x="3733800" y="66017"/>
          <a:ext cx="6624637" cy="679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Prism 9" r:id="rId4" imgW="2890449" imgH="2964068" progId="Prism9.Document">
                  <p:embed/>
                </p:oleObj>
              </mc:Choice>
              <mc:Fallback>
                <p:oleObj name="Prism 9" r:id="rId4" imgW="2890449" imgH="2964068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66017"/>
                        <a:ext cx="6624637" cy="679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6017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Factor based on these APNA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wrong do you think it is for someone your age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drink beer, wine, or hard liquor (for example, vodka, whiskey, or gin) regularly?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smoke cigarettes?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smoke marijuana?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use LSD, cocaine, amphetamines or another </a:t>
            </a:r>
            <a:r>
              <a:rPr lang="en-US" sz="2000" dirty="0" smtClean="0"/>
              <a:t>illegal drug?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19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1" y="0"/>
            <a:ext cx="8264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502637"/>
              </p:ext>
            </p:extLst>
          </p:nvPr>
        </p:nvGraphicFramePr>
        <p:xfrm>
          <a:off x="3581400" y="47532"/>
          <a:ext cx="6999287" cy="683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Prism 9" r:id="rId4" imgW="3037024" imgH="2964068" progId="Prism9.Document">
                  <p:embed/>
                </p:oleObj>
              </mc:Choice>
              <mc:Fallback>
                <p:oleObj name="Prism 9" r:id="rId4" imgW="3037024" imgH="2964068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47532"/>
                        <a:ext cx="6999287" cy="6830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810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Factor based on these APNA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wrong do your parents feel it would be for YOU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have one or two drinks of an alcoholic beverage nearly every 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smoke tobacco?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smoke marijuana?</a:t>
            </a:r>
          </a:p>
        </p:txBody>
      </p:sp>
    </p:spTree>
    <p:extLst>
      <p:ext uri="{BB962C8B-B14F-4D97-AF65-F5344CB8AC3E}">
        <p14:creationId xmlns:p14="http://schemas.microsoft.com/office/powerpoint/2010/main" val="8544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1" y="0"/>
            <a:ext cx="8264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696986"/>
              </p:ext>
            </p:extLst>
          </p:nvPr>
        </p:nvGraphicFramePr>
        <p:xfrm>
          <a:off x="3886200" y="85312"/>
          <a:ext cx="6588125" cy="684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Prism 9" r:id="rId4" imgW="2854076" imgH="2964068" progId="Prism9.Document">
                  <p:embed/>
                </p:oleObj>
              </mc:Choice>
              <mc:Fallback>
                <p:oleObj name="Prism 9" r:id="rId4" imgW="2854076" imgH="2964068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6200" y="85312"/>
                        <a:ext cx="6588125" cy="6840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1045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Factor based on these APNA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rules in my family are clear.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I am not at home, one of my parents knows where I am and who I am with.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My family has clear rules about alcohol and drug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you skipped school would you be caught by your parents?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My parents ask if I've gotten my homework done.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Would your parents know if you did not come home on time?</a:t>
            </a:r>
          </a:p>
        </p:txBody>
      </p:sp>
    </p:spTree>
    <p:extLst>
      <p:ext uri="{BB962C8B-B14F-4D97-AF65-F5344CB8AC3E}">
        <p14:creationId xmlns:p14="http://schemas.microsoft.com/office/powerpoint/2010/main" val="21189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1" y="0"/>
            <a:ext cx="8264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90180"/>
              </p:ext>
            </p:extLst>
          </p:nvPr>
        </p:nvGraphicFramePr>
        <p:xfrm>
          <a:off x="6477000" y="-76200"/>
          <a:ext cx="5922390" cy="612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Prism 9" r:id="rId4" imgW="2863079" imgH="2964068" progId="Prism9.Document">
                  <p:embed/>
                </p:oleObj>
              </mc:Choice>
              <mc:Fallback>
                <p:oleObj name="Prism 9" r:id="rId4" imgW="2863079" imgH="2964068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0" y="-76200"/>
                        <a:ext cx="5922390" cy="6129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76200"/>
            <a:ext cx="647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Factor based on these APNA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Have any of your brothers or sisters ever: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drunk beer, wine, or hard liquor (for example, vodka, whiskey, or gin)?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smoked marijuana?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smoked cigarettes?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taken a handgun to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been suspended or expelled from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Has anyone in your family ever had a severe alcohol or drug problem?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About how many adults (over 21) have you known personally who in the past year have: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used marijuana, crack, cocaine, or other drugs?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sold or dealt drugs?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done other things that could get them in trouble with the police, like stealing, selling stolen goods, mugging, or assaulting others, etc.?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gotten drunk or high?</a:t>
            </a:r>
          </a:p>
        </p:txBody>
      </p:sp>
    </p:spTree>
    <p:extLst>
      <p:ext uri="{BB962C8B-B14F-4D97-AF65-F5344CB8AC3E}">
        <p14:creationId xmlns:p14="http://schemas.microsoft.com/office/powerpoint/2010/main" val="6218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1" y="0"/>
            <a:ext cx="8264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10160000" cy="609599"/>
          </a:xfrm>
        </p:spPr>
        <p:txBody>
          <a:bodyPr/>
          <a:lstStyle/>
          <a:p>
            <a:pPr algn="ctr"/>
            <a:r>
              <a:rPr lang="en-US" dirty="0"/>
              <a:t>Questions, Comments,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66800" y="1066800"/>
            <a:ext cx="10160000" cy="4556759"/>
          </a:xfrm>
        </p:spPr>
        <p:txBody>
          <a:bodyPr>
            <a:normAutofit/>
          </a:bodyPr>
          <a:lstStyle/>
          <a:p>
            <a:r>
              <a:rPr lang="en-US" sz="2400" dirty="0"/>
              <a:t>Questions?</a:t>
            </a:r>
          </a:p>
          <a:p>
            <a:endParaRPr lang="en-US" sz="2400" dirty="0"/>
          </a:p>
          <a:p>
            <a:r>
              <a:rPr lang="en-US" sz="2400" dirty="0"/>
              <a:t>Comments?</a:t>
            </a:r>
          </a:p>
          <a:p>
            <a:endParaRPr lang="en-US" sz="2400" dirty="0"/>
          </a:p>
          <a:p>
            <a:r>
              <a:rPr lang="en-US" sz="2400" dirty="0"/>
              <a:t>Discussion?</a:t>
            </a:r>
          </a:p>
        </p:txBody>
      </p:sp>
    </p:spTree>
    <p:extLst>
      <p:ext uri="{BB962C8B-B14F-4D97-AF65-F5344CB8AC3E}">
        <p14:creationId xmlns:p14="http://schemas.microsoft.com/office/powerpoint/2010/main" val="13648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8400" y="152400"/>
            <a:ext cx="10160000" cy="1219200"/>
          </a:xfrm>
        </p:spPr>
        <p:txBody>
          <a:bodyPr/>
          <a:lstStyle/>
          <a:p>
            <a:r>
              <a:rPr lang="en-US" dirty="0"/>
              <a:t>Anti-social behaviors from APNA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914400"/>
            <a:ext cx="1021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 APNA questions and 5 “scale-score” factors based on multiple APNA questions each: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Have you ever belonged to a gang?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People in my family have serious arguments about the same things, and often insult or yell at each 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Has anyone in your family ever had a severe alcohol or drug problem?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Early initiation of drug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Peer attitudes favorable to drug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Parental attitudes favorable to drug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Poor family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Family history of anti-social behavior</a:t>
            </a:r>
          </a:p>
          <a:p>
            <a:endParaRPr lang="en-US" sz="2400" b="1" dirty="0"/>
          </a:p>
          <a:p>
            <a:r>
              <a:rPr lang="en-US" sz="2400" b="1" dirty="0"/>
              <a:t>An analysis of 2022 data showed strong association of each of these anti-social factors with higher likelihood of self-reported past 30 day substance use</a:t>
            </a:r>
          </a:p>
        </p:txBody>
      </p:sp>
    </p:spTree>
    <p:extLst>
      <p:ext uri="{BB962C8B-B14F-4D97-AF65-F5344CB8AC3E}">
        <p14:creationId xmlns:p14="http://schemas.microsoft.com/office/powerpoint/2010/main" val="540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10160000" cy="609599"/>
          </a:xfrm>
        </p:spPr>
        <p:txBody>
          <a:bodyPr/>
          <a:lstStyle/>
          <a:p>
            <a:pPr algn="ctr"/>
            <a:r>
              <a:rPr lang="en-US" dirty="0" smtClean="0"/>
              <a:t>Odds Ratios Table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90155"/>
              </p:ext>
            </p:extLst>
          </p:nvPr>
        </p:nvGraphicFramePr>
        <p:xfrm>
          <a:off x="1600200" y="838200"/>
          <a:ext cx="9372597" cy="5181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1687">
                  <a:extLst>
                    <a:ext uri="{9D8B030D-6E8A-4147-A177-3AD203B41FA5}">
                      <a16:colId xmlns:a16="http://schemas.microsoft.com/office/drawing/2014/main" val="928812883"/>
                    </a:ext>
                  </a:extLst>
                </a:gridCol>
                <a:gridCol w="920009">
                  <a:extLst>
                    <a:ext uri="{9D8B030D-6E8A-4147-A177-3AD203B41FA5}">
                      <a16:colId xmlns:a16="http://schemas.microsoft.com/office/drawing/2014/main" val="1614032923"/>
                    </a:ext>
                  </a:extLst>
                </a:gridCol>
                <a:gridCol w="920009">
                  <a:extLst>
                    <a:ext uri="{9D8B030D-6E8A-4147-A177-3AD203B41FA5}">
                      <a16:colId xmlns:a16="http://schemas.microsoft.com/office/drawing/2014/main" val="842538431"/>
                    </a:ext>
                  </a:extLst>
                </a:gridCol>
                <a:gridCol w="920009">
                  <a:extLst>
                    <a:ext uri="{9D8B030D-6E8A-4147-A177-3AD203B41FA5}">
                      <a16:colId xmlns:a16="http://schemas.microsoft.com/office/drawing/2014/main" val="682126700"/>
                    </a:ext>
                  </a:extLst>
                </a:gridCol>
                <a:gridCol w="920009">
                  <a:extLst>
                    <a:ext uri="{9D8B030D-6E8A-4147-A177-3AD203B41FA5}">
                      <a16:colId xmlns:a16="http://schemas.microsoft.com/office/drawing/2014/main" val="3599117313"/>
                    </a:ext>
                  </a:extLst>
                </a:gridCol>
                <a:gridCol w="920009">
                  <a:extLst>
                    <a:ext uri="{9D8B030D-6E8A-4147-A177-3AD203B41FA5}">
                      <a16:colId xmlns:a16="http://schemas.microsoft.com/office/drawing/2014/main" val="3719794830"/>
                    </a:ext>
                  </a:extLst>
                </a:gridCol>
                <a:gridCol w="1092512">
                  <a:extLst>
                    <a:ext uri="{9D8B030D-6E8A-4147-A177-3AD203B41FA5}">
                      <a16:colId xmlns:a16="http://schemas.microsoft.com/office/drawing/2014/main" val="3838971083"/>
                    </a:ext>
                  </a:extLst>
                </a:gridCol>
                <a:gridCol w="920009">
                  <a:extLst>
                    <a:ext uri="{9D8B030D-6E8A-4147-A177-3AD203B41FA5}">
                      <a16:colId xmlns:a16="http://schemas.microsoft.com/office/drawing/2014/main" val="3307313201"/>
                    </a:ext>
                  </a:extLst>
                </a:gridCol>
                <a:gridCol w="958344">
                  <a:extLst>
                    <a:ext uri="{9D8B030D-6E8A-4147-A177-3AD203B41FA5}">
                      <a16:colId xmlns:a16="http://schemas.microsoft.com/office/drawing/2014/main" val="3535185655"/>
                    </a:ext>
                  </a:extLst>
                </a:gridCol>
              </a:tblGrid>
              <a:tr h="149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Past 30 day Substance 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Early Initiation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Anti-social Fam. Hx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Peer attitudes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Parent attitudes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Gang member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Fam. Substance Problem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Fam. Argues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Poor Fam. Manag.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9121604"/>
                  </a:ext>
                </a:extLst>
              </a:tr>
              <a:tr h="40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Alcohol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2617258"/>
                  </a:ext>
                </a:extLst>
              </a:tr>
              <a:tr h="40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Cigarette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16.9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4527486"/>
                  </a:ext>
                </a:extLst>
              </a:tr>
              <a:tr h="40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Chewing tobacco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6403671"/>
                  </a:ext>
                </a:extLst>
              </a:tr>
              <a:tr h="40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Marijuana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6785476"/>
                  </a:ext>
                </a:extLst>
              </a:tr>
              <a:tr h="40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Nicotine vape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3781472"/>
                  </a:ext>
                </a:extLst>
              </a:tr>
              <a:tr h="40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MJ vape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10.0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9213752"/>
                  </a:ext>
                </a:extLst>
              </a:tr>
              <a:tr h="40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Flav. vape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0073117"/>
                  </a:ext>
                </a:extLst>
              </a:tr>
              <a:tr h="40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RX drugs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401803"/>
                  </a:ext>
                </a:extLst>
              </a:tr>
              <a:tr h="409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Chemical drugs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0082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4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APNA question: “Have you ever belong to a gang?”</a:t>
            </a:r>
          </a:p>
          <a:p>
            <a:endParaRPr lang="en-US" sz="2000" dirty="0"/>
          </a:p>
          <a:p>
            <a:r>
              <a:rPr lang="en-US" sz="2000" dirty="0"/>
              <a:t>“Yes” includes the responses: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Yes, in the past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Yes, belong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Yes, but would like to get out</a:t>
            </a:r>
          </a:p>
          <a:p>
            <a:endParaRPr lang="en-US" sz="2000" dirty="0"/>
          </a:p>
          <a:p>
            <a:r>
              <a:rPr lang="en-US" sz="2000" dirty="0"/>
              <a:t>Does not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No, but would like to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659183"/>
              </p:ext>
            </p:extLst>
          </p:nvPr>
        </p:nvGraphicFramePr>
        <p:xfrm>
          <a:off x="3864936" y="76200"/>
          <a:ext cx="6618914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rism 9" r:id="rId4" imgW="2863079" imgH="2964068" progId="Prism9.Document">
                  <p:embed/>
                </p:oleObj>
              </mc:Choice>
              <mc:Fallback>
                <p:oleObj name="Prism 9" r:id="rId4" imgW="2863079" imgH="2964068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4936" y="76200"/>
                        <a:ext cx="6618914" cy="685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8077200" cy="67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312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APNA question: </a:t>
            </a:r>
          </a:p>
          <a:p>
            <a:r>
              <a:rPr lang="en-US" sz="2000" dirty="0"/>
              <a:t>“People in my family have serious arguments about the same things, and often insult or yell at each other.”</a:t>
            </a:r>
          </a:p>
          <a:p>
            <a:endParaRPr lang="en-US" sz="2000" dirty="0"/>
          </a:p>
          <a:p>
            <a:r>
              <a:rPr lang="en-US" sz="2000" dirty="0"/>
              <a:t>“Yes” includes the responses: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Response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720050"/>
              </p:ext>
            </p:extLst>
          </p:nvPr>
        </p:nvGraphicFramePr>
        <p:xfrm>
          <a:off x="3886200" y="85312"/>
          <a:ext cx="6588125" cy="684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rism 9" r:id="rId4" imgW="2854076" imgH="2964068" progId="Prism9.Document">
                  <p:embed/>
                </p:oleObj>
              </mc:Choice>
              <mc:Fallback>
                <p:oleObj name="Prism 9" r:id="rId4" imgW="2854076" imgH="2964068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6200" y="85312"/>
                        <a:ext cx="6588125" cy="6840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9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65" y="0"/>
            <a:ext cx="831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838877"/>
              </p:ext>
            </p:extLst>
          </p:nvPr>
        </p:nvGraphicFramePr>
        <p:xfrm>
          <a:off x="3810000" y="108886"/>
          <a:ext cx="6605587" cy="681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rism 9" r:id="rId4" imgW="2872442" imgH="2964068" progId="Prism9.Document">
                  <p:embed/>
                </p:oleObj>
              </mc:Choice>
              <mc:Fallback>
                <p:oleObj name="Prism 9" r:id="rId4" imgW="2872442" imgH="2964068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108886"/>
                        <a:ext cx="6605587" cy="6817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9600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APNA question: </a:t>
            </a:r>
          </a:p>
          <a:p>
            <a:r>
              <a:rPr lang="en-US" sz="2000" dirty="0"/>
              <a:t>“Has anyone in your family ever had a severe alcohol or drug problem?”</a:t>
            </a:r>
          </a:p>
          <a:p>
            <a:endParaRPr lang="en-US" sz="2000" dirty="0"/>
          </a:p>
          <a:p>
            <a:r>
              <a:rPr lang="en-US" sz="2000" dirty="0"/>
              <a:t>Response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5146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1" y="0"/>
            <a:ext cx="8264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569474"/>
              </p:ext>
            </p:extLst>
          </p:nvPr>
        </p:nvGraphicFramePr>
        <p:xfrm>
          <a:off x="4114800" y="75946"/>
          <a:ext cx="6553200" cy="678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rism 9" r:id="rId4" imgW="2863079" imgH="2964068" progId="Prism9.Document">
                  <p:embed/>
                </p:oleObj>
              </mc:Choice>
              <mc:Fallback>
                <p:oleObj name="Prism 9" r:id="rId4" imgW="2863079" imgH="2964068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75946"/>
                        <a:ext cx="6553200" cy="6782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88642"/>
            <a:ext cx="411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Factor based on these APNA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old were you when you first: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smoked marijuana?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smoked a cigarette, even just a puff?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had more than a sip or two of beer, wine, or hard liquor (for </a:t>
            </a:r>
            <a:r>
              <a:rPr lang="en-US" sz="2000" dirty="0" smtClean="0"/>
              <a:t>example, vodka</a:t>
            </a:r>
            <a:r>
              <a:rPr lang="en-US" sz="2000" dirty="0"/>
              <a:t>, whiskey, or gin)?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began drinking alcoholic beverages regularly, that is, at least once or twice month?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“Yes” includes scores above the relevant cut-off value (dependent on grade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20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73081</TotalTime>
  <Words>924</Words>
  <Application>Microsoft Office PowerPoint</Application>
  <PresentationFormat>Widescreen</PresentationFormat>
  <Paragraphs>204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UAMS – Gray</vt:lpstr>
      <vt:lpstr>UAMS – Red</vt:lpstr>
      <vt:lpstr>Custom Design</vt:lpstr>
      <vt:lpstr>1_Custom Design</vt:lpstr>
      <vt:lpstr>2_Custom Design</vt:lpstr>
      <vt:lpstr>3_Custom Design</vt:lpstr>
      <vt:lpstr>Prism 9</vt:lpstr>
      <vt:lpstr>Anti-social behaviors from APNA</vt:lpstr>
      <vt:lpstr>Anti-social behaviors from APNA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Questions, Comments, Discussion?</vt:lpstr>
      <vt:lpstr>Odds Ratios Table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Thostenson, Jeff D</cp:lastModifiedBy>
  <cp:revision>589</cp:revision>
  <cp:lastPrinted>2020-08-05T04:26:32Z</cp:lastPrinted>
  <dcterms:created xsi:type="dcterms:W3CDTF">2012-06-27T20:39:58Z</dcterms:created>
  <dcterms:modified xsi:type="dcterms:W3CDTF">2023-09-20T14:53:58Z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2023-09-15T15:30:12Z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7cc46432-3963-4610-af4e-ec153678af0c</vt:lpwstr>
  </property>
  <property fmtid="{D5CDD505-2E9C-101B-9397-08002B2CF9AE}" pid="8" name="MSIP_Label_8ca390d5-a4f3-448c-8368-24080179bc53_ContentBits">
    <vt:lpwstr>0</vt:lpwstr>
  </property>
</Properties>
</file>