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0" r:id="rId3"/>
    <p:sldMasterId id="2147483650" r:id="rId4"/>
    <p:sldMasterId id="2147483660" r:id="rId5"/>
    <p:sldMasterId id="2147483669" r:id="rId6"/>
    <p:sldMasterId id="2147483676" r:id="rId7"/>
  </p:sldMasterIdLst>
  <p:notesMasterIdLst>
    <p:notesMasterId r:id="rId25"/>
  </p:notesMasterIdLst>
  <p:handoutMasterIdLst>
    <p:handoutMasterId r:id="rId26"/>
  </p:handoutMasterIdLst>
  <p:sldIdLst>
    <p:sldId id="258" r:id="rId8"/>
    <p:sldId id="319" r:id="rId9"/>
    <p:sldId id="374" r:id="rId10"/>
    <p:sldId id="389" r:id="rId11"/>
    <p:sldId id="260" r:id="rId12"/>
    <p:sldId id="390" r:id="rId13"/>
    <p:sldId id="391" r:id="rId14"/>
    <p:sldId id="261" r:id="rId15"/>
    <p:sldId id="394" r:id="rId16"/>
    <p:sldId id="364" r:id="rId17"/>
    <p:sldId id="395" r:id="rId18"/>
    <p:sldId id="396" r:id="rId19"/>
    <p:sldId id="363" r:id="rId20"/>
    <p:sldId id="398" r:id="rId21"/>
    <p:sldId id="399" r:id="rId22"/>
    <p:sldId id="362" r:id="rId23"/>
    <p:sldId id="304" r:id="rId24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94424"/>
  </p:normalViewPr>
  <p:slideViewPr>
    <p:cSldViewPr>
      <p:cViewPr varScale="1">
        <p:scale>
          <a:sx n="90" d="100"/>
          <a:sy n="90" d="100"/>
        </p:scale>
        <p:origin x="66" y="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2813DE-550A-FB44-8955-4928D8E34E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674F9-8A8F-7D44-9D9B-93CD14435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4AEE4F-C8CF-4B69-8500-BFFB6E36DA30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9533C-BA88-1747-9661-C4B756D65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8B2D2-477D-2E4D-A2BE-7FCF734B7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235732B-76BC-4CC5-A8EA-B2210426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B65257-4C53-F04E-BDBE-FF87F8A49A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09E1E-2A46-3041-8BD5-3CB7BC5497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68152-09C8-4CF4-B28A-DA4771E842FA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FE75D9-EA88-C745-9ADB-1FF9ED736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C9E857-C50E-2341-9051-BB56034FE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3DB35-7D5C-EB44-868D-C8FD45E2BA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0115-4866-D744-BC76-F127D620B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F663EF-428B-4D04-A359-D8E63790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4236D-DCA9-4981-B0A0-4DC3E9177C6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E2D13-A5C1-44A7-A4C6-1A8F7842D9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0823DE-7B14-4178-8DEC-ED574C44674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05F8A9-A377-4C64-B218-952FEC26CE6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004A76-87D8-4533-B564-630D5F62E1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81056E-3D94-4ACA-801E-ACE0872F9AB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196D0D-05D0-4E28-99A7-15BA429F235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A2D41-15CD-4CCA-8C2A-F8B17281041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2483A9-A9F7-4703-8106-1CE19BB4870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What part of Arkansas did you travel from for this meeting?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https://www.polleverywhere.com/multiple_choice_polls/EBcIgCkbDPpjHK0BpviwE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F65CC-7A29-4C4A-BE72-19B71B8C6C2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BCF734-7A51-4918-A157-EFB776B9B1E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541B1-B859-4127-82AB-DC113115BA0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5A980-6D6E-4B7A-878D-E0155E537F7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8AA56-1B60-412D-AFA1-8579D6F65C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C51F7E-161E-4BEB-B1C3-E56D24DA967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A5AB7-2A39-4DED-9B78-19C052305B8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12D90F-8D53-496A-97FD-874DAE0EECE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A30C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5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26DF-6BD8-984F-8CFE-2CDC11FE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791A-9E4C-432A-B0E9-0CBB6180783C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FEB8-5215-114A-AF91-A1C3202C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53AA-DBAC-3F49-A7AC-2AE65D2F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CA23-6DCE-4920-99ED-0FFFF3121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8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1481328"/>
            <a:ext cx="10160000" cy="42367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02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33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08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82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79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3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822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81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741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04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0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81328"/>
            <a:ext cx="10160000" cy="42367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7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87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6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2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269787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5DD0-BE9D-F44A-ADD4-C6A9B9466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1016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E57220-23C5-4FA7-81DC-C85E4DD609E1}" type="datetimeFigureOut">
              <a:rPr lang="en-US"/>
              <a:pPr>
                <a:defRPr/>
              </a:pPr>
              <a:t>8/18/2020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788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D007B2-199E-8144-8990-F9FC4E095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1016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B5BF750-DD64-4EA8-BEE9-B410F512CD6D}" type="datetimeFigureOut">
              <a:rPr lang="en-US"/>
              <a:pPr>
                <a:defRPr/>
              </a:pPr>
              <a:t>8/18/2020</a:t>
            </a:fld>
            <a:endParaRPr lang="en-US" dirty="0"/>
          </a:p>
        </p:txBody>
      </p:sp>
      <p:pic>
        <p:nvPicPr>
          <p:cNvPr id="2052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269787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0B294E-E2E0-7A4D-A70D-B890C0545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1016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DAC8B0A-97EB-49BF-A0C7-85723AA8851D}" type="datetimeFigureOut">
              <a:rPr lang="en-US"/>
              <a:pPr>
                <a:defRPr/>
              </a:pPr>
              <a:t>8/18/2020</a:t>
            </a:fld>
            <a:endParaRPr lang="en-US" dirty="0"/>
          </a:p>
        </p:txBody>
      </p:sp>
      <p:pic>
        <p:nvPicPr>
          <p:cNvPr id="3076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26DF-6BD8-984F-8CFE-2CDC11FE1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B6FCA-9AC4-4E2F-B330-7D3AADFDA617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FEB8-5215-114A-AF91-A1C3202C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53AA-DBAC-3F49-A7AC-2AE65D2F8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2BACF-AA6A-4C7F-ADD8-D63D9035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269787" cy="69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883380-185E-CD4B-847A-39677A6902EB}"/>
              </a:ext>
            </a:extLst>
          </p:cNvPr>
          <p:cNvSpPr txBox="1">
            <a:spLocks/>
          </p:cNvSpPr>
          <p:nvPr userDrawn="1"/>
        </p:nvSpPr>
        <p:spPr>
          <a:xfrm>
            <a:off x="101600" y="6645275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48FE88-9244-4F4F-B993-965B8D3C275C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pic>
        <p:nvPicPr>
          <p:cNvPr id="4105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1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AFDC4-ED58-8F48-B1FB-F671C48A1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342CD-DF42-4B27-AB0C-C33F766998E8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8565-F7C7-2742-8046-BEC6947BA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57F8-26FD-AF42-8031-CCF4A1C4C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C9B54-D105-440B-BB88-2B58F60E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269787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658E9-E903-564D-9E12-FC432AAD81CA}"/>
              </a:ext>
            </a:extLst>
          </p:cNvPr>
          <p:cNvSpPr txBox="1">
            <a:spLocks/>
          </p:cNvSpPr>
          <p:nvPr userDrawn="1"/>
        </p:nvSpPr>
        <p:spPr>
          <a:xfrm>
            <a:off x="101600" y="6645275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63A0AB-CDCC-436A-9F06-012BD340951D}" type="slidenum">
              <a:rPr lang="en-US" sz="900" smtClean="0">
                <a:solidFill>
                  <a:srgbClr val="80807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153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269787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CD7E-EF6A-9B49-9421-31C8970BA26F}"/>
              </a:ext>
            </a:extLst>
          </p:cNvPr>
          <p:cNvSpPr txBox="1">
            <a:spLocks/>
          </p:cNvSpPr>
          <p:nvPr userDrawn="1"/>
        </p:nvSpPr>
        <p:spPr>
          <a:xfrm>
            <a:off x="101600" y="6645275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70810C-E9DA-4597-9377-C96EEC947219}" type="slidenum">
              <a:rPr lang="en-US" sz="900" smtClean="0">
                <a:solidFill>
                  <a:srgbClr val="80807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7172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5B069-33B5-554E-B334-7A0907FF35AC}"/>
              </a:ext>
            </a:extLst>
          </p:cNvPr>
          <p:cNvSpPr txBox="1">
            <a:spLocks/>
          </p:cNvSpPr>
          <p:nvPr userDrawn="1"/>
        </p:nvSpPr>
        <p:spPr>
          <a:xfrm>
            <a:off x="101600" y="6569075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235715-41E8-4A27-BBBD-5BC063EFDEE9}" type="slidenum">
              <a:rPr lang="en-US" sz="900" smtClean="0">
                <a:solidFill>
                  <a:srgbClr val="80807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19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53138"/>
            <a:ext cx="14859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1E6BC6E7-8BEB-2C48-BE8B-5084190AB4D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200400" y="1447800"/>
            <a:ext cx="906780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Statewide Epidemiological</a:t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Outcomes Workgroup:</a:t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APNA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Survey Modelling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Meeting</a:t>
            </a:r>
            <a:b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08/05/2020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3452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343400" y="6488113"/>
            <a:ext cx="583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Supported by SAMHSA PFS Grant #6H79SP080990-01M001.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638EE-A487-A847-A1D1-80F36A8869E4}"/>
              </a:ext>
            </a:extLst>
          </p:cNvPr>
          <p:cNvSpPr txBox="1"/>
          <p:nvPr/>
        </p:nvSpPr>
        <p:spPr>
          <a:xfrm>
            <a:off x="5257800" y="1143000"/>
            <a:ext cx="67818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, 12</a:t>
            </a:r>
            <a:r>
              <a:rPr lang="en-US" sz="2800" baseline="30000" dirty="0"/>
              <a:t>th</a:t>
            </a:r>
            <a:r>
              <a:rPr lang="en-US" sz="2800" dirty="0"/>
              <a:t> grades ↓ 2014:2019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10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/>
              <a:t>↓ 2015:2016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↓ 2017:2018, 2018:2019</a:t>
            </a:r>
            <a:endParaRPr lang="en-US" sz="2800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&amp; Males ↓ 2014:2019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↓ 2016:2017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392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Lifetime Cigarette Use</a:t>
            </a:r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3998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638EE-A487-A847-A1D1-80F36A8869E4}"/>
              </a:ext>
            </a:extLst>
          </p:cNvPr>
          <p:cNvSpPr txBox="1"/>
          <p:nvPr/>
        </p:nvSpPr>
        <p:spPr>
          <a:xfrm>
            <a:off x="5257800" y="609600"/>
            <a:ext cx="6781800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2019, ↓ 2014:2015, 2017:2018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, 12</a:t>
            </a:r>
            <a:r>
              <a:rPr lang="en-US" sz="2800" baseline="30000" dirty="0"/>
              <a:t>th</a:t>
            </a:r>
            <a:r>
              <a:rPr lang="en-US" sz="2800" dirty="0"/>
              <a:t> grades ↓ 2014:2019</a:t>
            </a:r>
            <a:endParaRPr lang="en-US" sz="2800" b="1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↓ 2015:2016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↓ 2017:2018, 2018:2019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&amp; Males ↓ 2014:2019,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&lt; Males in 2014, 2017,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↓ 2018:2019, Males ↓ 2014:2015, 2017:2016, 2017:2018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3732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30-Day Cigarette Use</a:t>
            </a: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408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638EE-A487-A847-A1D1-80F36A8869E4}"/>
              </a:ext>
            </a:extLst>
          </p:cNvPr>
          <p:cNvSpPr txBox="1"/>
          <p:nvPr/>
        </p:nvSpPr>
        <p:spPr>
          <a:xfrm>
            <a:off x="5257800" y="609600"/>
            <a:ext cx="6781800" cy="635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&lt; 2019, ↑ 2016:2017, 2017:2018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All 4 grades ↑ 2014:2019</a:t>
            </a:r>
            <a:endParaRPr lang="en-US" sz="2800" b="1" dirty="0"/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, 12</a:t>
            </a:r>
            <a:r>
              <a:rPr lang="en-US" sz="2800" baseline="30000" dirty="0"/>
              <a:t>th</a:t>
            </a:r>
            <a:r>
              <a:rPr lang="en-US" sz="2800" dirty="0"/>
              <a:t> ↑ 2016:2017, 2017:2018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↓ 2015:2016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&amp; Males ↑ 2014:2019, 2016:2017, 2017:2018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&lt; Males in 2014-2017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by 2018 Females ‘caught up’ to Males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413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Lifetime eCigarette Use</a:t>
            </a: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08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6879C2-37A8-D843-92D0-F1C6D9BB85FD}"/>
              </a:ext>
            </a:extLst>
          </p:cNvPr>
          <p:cNvSpPr txBox="1"/>
          <p:nvPr/>
        </p:nvSpPr>
        <p:spPr>
          <a:xfrm>
            <a:off x="5257800" y="838200"/>
            <a:ext cx="6781800" cy="635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 12</a:t>
            </a:r>
            <a:r>
              <a:rPr lang="en-US" sz="2800" baseline="30000" dirty="0"/>
              <a:t>th</a:t>
            </a:r>
            <a:r>
              <a:rPr lang="en-US" sz="2800" dirty="0"/>
              <a:t>, grade ↓ 2014:2019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Females &lt; Males every year, from about 15% to about 10%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Males </a:t>
            </a:r>
            <a:r>
              <a:rPr lang="en-US" sz="2800" dirty="0"/>
              <a:t>↓</a:t>
            </a:r>
            <a:r>
              <a:rPr lang="en-US" altLang="en-US" sz="2800" dirty="0"/>
              <a:t> 2014:2019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Females appear steady, the decreasing gender difference is due to males decreasing.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6019800" y="2286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Lifetime Smokeless Tobacco Use</a:t>
            </a:r>
          </a:p>
        </p:txBody>
      </p:sp>
      <p:pic>
        <p:nvPicPr>
          <p:cNvPr id="348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6879C2-37A8-D843-92D0-F1C6D9BB85FD}"/>
              </a:ext>
            </a:extLst>
          </p:cNvPr>
          <p:cNvSpPr txBox="1"/>
          <p:nvPr/>
        </p:nvSpPr>
        <p:spPr>
          <a:xfrm>
            <a:off x="5105400" y="685800"/>
            <a:ext cx="6781800" cy="596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/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2019, also ↓ 2017:2018</a:t>
            </a:r>
            <a:endParaRPr lang="en-US" sz="2800" b="1" dirty="0"/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/>
              <a:t>Grade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, 10</a:t>
            </a:r>
            <a:r>
              <a:rPr lang="en-US" sz="2800" baseline="30000" dirty="0"/>
              <a:t>th</a:t>
            </a:r>
            <a:r>
              <a:rPr lang="en-US" sz="2800" dirty="0"/>
              <a:t> 12</a:t>
            </a:r>
            <a:r>
              <a:rPr lang="en-US" sz="2800" baseline="30000" dirty="0"/>
              <a:t>th</a:t>
            </a:r>
            <a:r>
              <a:rPr lang="en-US" sz="2800" dirty="0"/>
              <a:t>, grade ↓ 2014:2019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↓ 2015:2016, 12th ↑ 2016:2017, ↓ 2017:2018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/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Females &lt; Males every year, from about 10% to about 5%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Males </a:t>
            </a:r>
            <a:r>
              <a:rPr lang="en-US" sz="2800" dirty="0"/>
              <a:t>↓</a:t>
            </a:r>
            <a:r>
              <a:rPr lang="en-US" altLang="en-US" sz="2800" dirty="0"/>
              <a:t> 2014:2019, 2015:2016, 2017:2018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Similar story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096000" y="2286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30-Day Smokeless Tobacco Use</a:t>
            </a:r>
          </a:p>
        </p:txBody>
      </p:sp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87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F3AB2-6C97-AF45-98AC-66F479951C8F}"/>
              </a:ext>
            </a:extLst>
          </p:cNvPr>
          <p:cNvSpPr txBox="1"/>
          <p:nvPr/>
        </p:nvSpPr>
        <p:spPr>
          <a:xfrm>
            <a:off x="1143000" y="1155700"/>
            <a:ext cx="998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Summary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Virtually every substance used is </a:t>
            </a:r>
            <a:r>
              <a:rPr lang="en-US" sz="3200" dirty="0"/>
              <a:t>↓ </a:t>
            </a:r>
            <a:r>
              <a:rPr lang="en-US" sz="3200" dirty="0">
                <a:latin typeface="+mn-lt"/>
              </a:rPr>
              <a:t>2014:2019: overall, within each grade(except 6th), and within each gender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+mn-lt"/>
              </a:rPr>
              <a:t>Except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eCigs</a:t>
            </a:r>
            <a:r>
              <a:rPr lang="en-US" sz="3200" dirty="0">
                <a:latin typeface="+mn-lt"/>
              </a:rPr>
              <a:t> which are </a:t>
            </a:r>
            <a:r>
              <a:rPr lang="en-US" sz="3200" dirty="0"/>
              <a:t>↑</a:t>
            </a:r>
            <a:r>
              <a:rPr lang="en-US" sz="3200" dirty="0">
                <a:latin typeface="+mn-lt"/>
              </a:rPr>
              <a:t>, but the strong </a:t>
            </a:r>
            <a:r>
              <a:rPr lang="en-US" sz="3200" dirty="0"/>
              <a:t>↑</a:t>
            </a:r>
            <a:r>
              <a:rPr lang="en-US" sz="3200" dirty="0">
                <a:latin typeface="+mn-lt"/>
              </a:rPr>
              <a:t> from 2016 to 2018 appears to have slowed in 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Females were lagging behind males in </a:t>
            </a:r>
            <a:r>
              <a:rPr lang="en-US" sz="3200" dirty="0" err="1">
                <a:latin typeface="+mn-lt"/>
              </a:rPr>
              <a:t>eCig</a:t>
            </a:r>
            <a:r>
              <a:rPr lang="en-US" sz="3200" dirty="0">
                <a:latin typeface="+mn-lt"/>
              </a:rPr>
              <a:t> use, but have 'caught up'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↑</a:t>
            </a:r>
            <a:r>
              <a:rPr lang="en-US" sz="3200" dirty="0">
                <a:latin typeface="+mn-lt"/>
              </a:rPr>
              <a:t> grades have consistently </a:t>
            </a:r>
            <a:r>
              <a:rPr lang="en-US" sz="3200" dirty="0"/>
              <a:t>↑</a:t>
            </a:r>
            <a:r>
              <a:rPr lang="en-US" sz="3200" dirty="0">
                <a:latin typeface="+mn-lt"/>
              </a:rPr>
              <a:t> use rates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Males have </a:t>
            </a:r>
            <a:r>
              <a:rPr lang="en-US" sz="3200" dirty="0"/>
              <a:t>↑</a:t>
            </a:r>
            <a:r>
              <a:rPr lang="en-US" sz="3200" dirty="0">
                <a:latin typeface="+mn-lt"/>
              </a:rPr>
              <a:t> smokeless tobacco use than Females, but male use is </a:t>
            </a:r>
            <a:r>
              <a:rPr lang="en-US" sz="3200" dirty="0"/>
              <a:t>↓</a:t>
            </a:r>
            <a:r>
              <a:rPr lang="en-US" sz="3200" dirty="0">
                <a:latin typeface="+mn-lt"/>
              </a:rPr>
              <a:t> while female use is steady(but low)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78A5C7B-3724-4840-B265-2C765DD8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54013"/>
            <a:ext cx="11201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Preliminary APNA Survey Data Models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1016000" y="2133600"/>
            <a:ext cx="10160000" cy="6096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927100"/>
            <a:ext cx="84328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4695825" y="5532438"/>
            <a:ext cx="3563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yuthaya"/>
                <a:ea typeface="Ayuthaya"/>
                <a:cs typeface="Ayuthaya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4E05A-0D60-1D4A-AD65-C80C6090CC9E}"/>
              </a:ext>
            </a:extLst>
          </p:cNvPr>
          <p:cNvSpPr txBox="1"/>
          <p:nvPr/>
        </p:nvSpPr>
        <p:spPr>
          <a:xfrm>
            <a:off x="3735388" y="1131888"/>
            <a:ext cx="738187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E68B1-F8C6-D74F-905B-50F6D9EE3273}"/>
              </a:ext>
            </a:extLst>
          </p:cNvPr>
          <p:cNvSpPr txBox="1"/>
          <p:nvPr/>
        </p:nvSpPr>
        <p:spPr>
          <a:xfrm>
            <a:off x="8678863" y="1193800"/>
            <a:ext cx="30162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8"/>
          <p:cNvSpPr>
            <a:spLocks noGrp="1"/>
          </p:cNvSpPr>
          <p:nvPr>
            <p:ph type="ctrTitle"/>
          </p:nvPr>
        </p:nvSpPr>
        <p:spPr>
          <a:xfrm>
            <a:off x="1016000" y="2133600"/>
            <a:ext cx="10160000" cy="609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Preliminary APNA Survey Data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30045-A407-CE42-AA98-C930103BD9EB}"/>
              </a:ext>
            </a:extLst>
          </p:cNvPr>
          <p:cNvSpPr txBox="1"/>
          <p:nvPr/>
        </p:nvSpPr>
        <p:spPr>
          <a:xfrm>
            <a:off x="1143000" y="1143000"/>
            <a:ext cx="998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Statistical analyses</a:t>
            </a:r>
            <a:endParaRPr lang="en-US" sz="32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Outcome variables analyzed: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Lifetime and past 30 days alcohol use and past 30 days binge drinking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Lifetime and past 30 days marijuana use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Lifetime and past 30 days cigarette use and lifetime e-Cig use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Lifetime and past 30 days smokeless tobacco use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Rates of use were calculated for each county overall and by gender and grade level within each county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78A5C7B-3724-4840-B265-2C765DD8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54013"/>
            <a:ext cx="11201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Preliminary APNA Survey Data Models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F3AB2-6C97-AF45-98AC-66F479951C8F}"/>
              </a:ext>
            </a:extLst>
          </p:cNvPr>
          <p:cNvSpPr txBox="1"/>
          <p:nvPr/>
        </p:nvSpPr>
        <p:spPr>
          <a:xfrm>
            <a:off x="1143000" y="1155700"/>
            <a:ext cx="99822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Statistical Analyses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Repeated Measures Mixed effects models estimated overall annual means and means by gender </a:t>
            </a:r>
            <a:r>
              <a:rPr lang="en-US" sz="3200">
                <a:latin typeface="+mn-lt"/>
              </a:rPr>
              <a:t>and grade </a:t>
            </a:r>
            <a:r>
              <a:rPr lang="en-US" sz="3200" dirty="0">
                <a:latin typeface="+mn-lt"/>
              </a:rPr>
              <a:t>level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Differences between genders, consecutive grades, consecutive years, and 2014 vs. 2019 were estimated and tested for significance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P-values were adjusted by the False Discovery Rate(FDR) procedure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Significant changes reported when FDR p-value &lt; 0.05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78A5C7B-3724-4840-B265-2C765DD86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54013"/>
            <a:ext cx="11201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Preliminary APNA Survey Data Models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402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73108-A95F-0B4B-9EBD-43952561550F}"/>
              </a:ext>
            </a:extLst>
          </p:cNvPr>
          <p:cNvSpPr txBox="1"/>
          <p:nvPr/>
        </p:nvSpPr>
        <p:spPr>
          <a:xfrm>
            <a:off x="5227638" y="990600"/>
            <a:ext cx="6781800" cy="521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2014 &gt;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No significant consecutive year changes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Use ↑ as grade ↑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/ 12</a:t>
            </a:r>
            <a:r>
              <a:rPr lang="en-US" sz="2800" baseline="30000" dirty="0"/>
              <a:t>th</a:t>
            </a:r>
            <a:r>
              <a:rPr lang="en-US" sz="2800" dirty="0"/>
              <a:t>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10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grade ↓ 2015:2016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12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grade </a:t>
            </a:r>
            <a:r>
              <a:rPr lang="en-US" sz="2800" dirty="0"/>
              <a:t>↓</a:t>
            </a:r>
            <a:r>
              <a:rPr lang="en-US" sz="2800" dirty="0">
                <a:latin typeface="+mn-lt"/>
              </a:rPr>
              <a:t> 2017:2018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Females, Males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&gt; Males in 2016 &amp; 2019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3675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Lifetime Alcohol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73108-A95F-0B4B-9EBD-43952561550F}"/>
              </a:ext>
            </a:extLst>
          </p:cNvPr>
          <p:cNvSpPr txBox="1"/>
          <p:nvPr/>
        </p:nvSpPr>
        <p:spPr>
          <a:xfrm>
            <a:off x="4703763" y="914400"/>
            <a:ext cx="7335837" cy="560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significant consecutive year changes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Use ↑ as grade ↑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/ 12</a:t>
            </a:r>
            <a:r>
              <a:rPr lang="en-US" sz="2800" baseline="30000" dirty="0"/>
              <a:t>th</a:t>
            </a:r>
            <a:r>
              <a:rPr lang="en-US" sz="2800" dirty="0"/>
              <a:t>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12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grade </a:t>
            </a:r>
            <a:r>
              <a:rPr lang="en-US" sz="2800" dirty="0"/>
              <a:t>↓</a:t>
            </a:r>
            <a:r>
              <a:rPr lang="en-US" sz="2800" dirty="0">
                <a:latin typeface="+mn-lt"/>
              </a:rPr>
              <a:t> 2014:2015, 2017:2018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grade ↓ 2015:2016</a:t>
            </a:r>
          </a:p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     Sex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Females, Males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Males ↓ 2014:2015, 2015:2016, 2017:2018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428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Past 30-Day Alcohol Use</a:t>
            </a: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4170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945188"/>
            <a:ext cx="3200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73108-A95F-0B4B-9EBD-43952561550F}"/>
              </a:ext>
            </a:extLst>
          </p:cNvPr>
          <p:cNvSpPr txBox="1"/>
          <p:nvPr/>
        </p:nvSpPr>
        <p:spPr>
          <a:xfrm>
            <a:off x="5257800" y="1195388"/>
            <a:ext cx="6781800" cy="424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2014 &gt;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↓ 2014:2015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Use ↑ as grade ↑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/ 12</a:t>
            </a:r>
            <a:r>
              <a:rPr lang="en-US" sz="2800" baseline="30000" dirty="0"/>
              <a:t>th</a:t>
            </a:r>
            <a:r>
              <a:rPr lang="en-US" sz="2800" dirty="0"/>
              <a:t>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12</a:t>
            </a:r>
            <a:r>
              <a:rPr lang="en-US" sz="2800" baseline="30000" dirty="0">
                <a:latin typeface="+mn-lt"/>
              </a:rPr>
              <a:t>th</a:t>
            </a:r>
            <a:r>
              <a:rPr lang="en-US" sz="2800" dirty="0">
                <a:latin typeface="+mn-lt"/>
              </a:rPr>
              <a:t> grade </a:t>
            </a:r>
            <a:r>
              <a:rPr lang="en-US" sz="2800" dirty="0"/>
              <a:t>↓</a:t>
            </a:r>
            <a:r>
              <a:rPr lang="en-US" sz="2800" dirty="0">
                <a:latin typeface="+mn-lt"/>
              </a:rPr>
              <a:t> 2014:2015, 2017:2018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Females, Males both ↓ 2014:2019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459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Past 30-Day Alcohol Binge</a:t>
            </a: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14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2EC53-6169-6943-A972-ED39F85FC75A}"/>
              </a:ext>
            </a:extLst>
          </p:cNvPr>
          <p:cNvSpPr txBox="1"/>
          <p:nvPr/>
        </p:nvSpPr>
        <p:spPr>
          <a:xfrm>
            <a:off x="5257800" y="1066800"/>
            <a:ext cx="6781800" cy="510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↓ 2014:2015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/ 12</a:t>
            </a:r>
            <a:r>
              <a:rPr lang="en-US" sz="2800" baseline="30000" dirty="0"/>
              <a:t>th</a:t>
            </a:r>
            <a:r>
              <a:rPr lang="en-US" sz="2800" dirty="0"/>
              <a:t> both ↓ 2014:2019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12</a:t>
            </a:r>
            <a:r>
              <a:rPr lang="en-US" sz="2800" baseline="30000" dirty="0"/>
              <a:t>th</a:t>
            </a:r>
            <a:r>
              <a:rPr lang="en-US" sz="2800" dirty="0"/>
              <a:t> grade ↓ 2016:2017</a:t>
            </a:r>
            <a:endParaRPr lang="en-US" sz="2800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Males ↓ 2014:2019, 2014:2015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&gt; Males in 2019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4148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Lifetime Marijuana Use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4008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5867400"/>
            <a:ext cx="3452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2EC53-6169-6943-A972-ED39F85FC75A}"/>
              </a:ext>
            </a:extLst>
          </p:cNvPr>
          <p:cNvSpPr txBox="1"/>
          <p:nvPr/>
        </p:nvSpPr>
        <p:spPr>
          <a:xfrm>
            <a:off x="5257800" y="1195388"/>
            <a:ext cx="6781800" cy="420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Overall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2014 &gt; 2019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↓ 2014:2015</a:t>
            </a:r>
            <a:endParaRPr lang="en-US" sz="2800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Grade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Use ↑ as grade ↑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grade ↓ 2014:2019</a:t>
            </a:r>
          </a:p>
          <a:p>
            <a:pPr lvl="1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n-lt"/>
              </a:rPr>
              <a:t>Sex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Males ↓ 2014:2019, 2014:2015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Females &lt; Males in 2014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781800" y="228600"/>
            <a:ext cx="404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30-Day Marijuana Use</a:t>
            </a: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29061</TotalTime>
  <Words>754</Words>
  <Application>Microsoft Office PowerPoint</Application>
  <PresentationFormat>Widescreen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Arial</vt:lpstr>
      <vt:lpstr>Ayuthaya</vt:lpstr>
      <vt:lpstr>UAMS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Statewide Epidemiological Outcomes Workgroup: APNA Survey Modelling   Quarterly Meeting 08/05/2020</vt:lpstr>
      <vt:lpstr>Preliminary APNA Survey Data Models</vt:lpstr>
      <vt:lpstr>Preliminary APNA Survey Data Models</vt:lpstr>
      <vt:lpstr>Preliminary APNA Survey Data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APNA Survey Data Models</vt:lpstr>
      <vt:lpstr>Discussion</vt:lpstr>
      <vt:lpstr>PowerPoint Presentation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Taylor, Timothy A</cp:lastModifiedBy>
  <cp:revision>315</cp:revision>
  <cp:lastPrinted>2020-08-15T15:17:47Z</cp:lastPrinted>
  <dcterms:created xsi:type="dcterms:W3CDTF">2012-06-27T20:39:58Z</dcterms:created>
  <dcterms:modified xsi:type="dcterms:W3CDTF">2020-08-18T20:57:47Z</dcterms:modified>
</cp:coreProperties>
</file>